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39"/>
  </p:notesMasterIdLst>
  <p:handoutMasterIdLst>
    <p:handoutMasterId r:id="rId40"/>
  </p:handoutMasterIdLst>
  <p:sldIdLst>
    <p:sldId id="256" r:id="rId2"/>
    <p:sldId id="572" r:id="rId3"/>
    <p:sldId id="465" r:id="rId4"/>
    <p:sldId id="425" r:id="rId5"/>
    <p:sldId id="407" r:id="rId6"/>
    <p:sldId id="578" r:id="rId7"/>
    <p:sldId id="577" r:id="rId8"/>
    <p:sldId id="614" r:id="rId9"/>
    <p:sldId id="576" r:id="rId10"/>
    <p:sldId id="615" r:id="rId11"/>
    <p:sldId id="616" r:id="rId12"/>
    <p:sldId id="617" r:id="rId13"/>
    <p:sldId id="574" r:id="rId14"/>
    <p:sldId id="523" r:id="rId15"/>
    <p:sldId id="618" r:id="rId16"/>
    <p:sldId id="587" r:id="rId17"/>
    <p:sldId id="589" r:id="rId18"/>
    <p:sldId id="620" r:id="rId19"/>
    <p:sldId id="588" r:id="rId20"/>
    <p:sldId id="582" r:id="rId21"/>
    <p:sldId id="508" r:id="rId22"/>
    <p:sldId id="597" r:id="rId23"/>
    <p:sldId id="598" r:id="rId24"/>
    <p:sldId id="594" r:id="rId25"/>
    <p:sldId id="601" r:id="rId26"/>
    <p:sldId id="583" r:id="rId27"/>
    <p:sldId id="585" r:id="rId28"/>
    <p:sldId id="591" r:id="rId29"/>
    <p:sldId id="570" r:id="rId30"/>
    <p:sldId id="489" r:id="rId31"/>
    <p:sldId id="496" r:id="rId32"/>
    <p:sldId id="595" r:id="rId33"/>
    <p:sldId id="476" r:id="rId34"/>
    <p:sldId id="477" r:id="rId35"/>
    <p:sldId id="478" r:id="rId36"/>
    <p:sldId id="495" r:id="rId37"/>
    <p:sldId id="482"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7248" autoAdjust="0"/>
  </p:normalViewPr>
  <p:slideViewPr>
    <p:cSldViewPr>
      <p:cViewPr varScale="1">
        <p:scale>
          <a:sx n="87" d="100"/>
          <a:sy n="87" d="100"/>
        </p:scale>
        <p:origin x="2166" y="96"/>
      </p:cViewPr>
      <p:guideLst>
        <p:guide orient="horz" pos="2160"/>
        <p:guide pos="2880"/>
      </p:guideLst>
    </p:cSldViewPr>
  </p:slideViewPr>
  <p:outlineViewPr>
    <p:cViewPr>
      <p:scale>
        <a:sx n="33" d="100"/>
        <a:sy n="33" d="100"/>
      </p:scale>
      <p:origin x="0" y="9696"/>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lab\Desktop\DCSE_Transi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400"/>
              <a:t>角度を用いた</a:t>
            </a:r>
            <a:r>
              <a:rPr lang="en-US" altLang="ja-JP" sz="2400"/>
              <a:t>DCSE</a:t>
            </a:r>
            <a:endParaRPr lang="ja-JP" altLang="en-US" sz="2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7260059077836558E-2"/>
          <c:y val="0.12884985430947504"/>
          <c:w val="0.70610973780691033"/>
          <c:h val="0.7377056985150291"/>
        </c:manualLayout>
      </c:layout>
      <c:scatterChart>
        <c:scatterStyle val="lineMarker"/>
        <c:varyColors val="0"/>
        <c:ser>
          <c:idx val="0"/>
          <c:order val="0"/>
          <c:tx>
            <c:strRef>
              <c:f>'Sheet1 (2)'!$B$49</c:f>
              <c:strCache>
                <c:ptCount val="1"/>
                <c:pt idx="0">
                  <c:v>DCSE(同一,σで割った)</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 (2)'!$A$50:$A$55</c:f>
              <c:numCache>
                <c:formatCode>General</c:formatCode>
                <c:ptCount val="6"/>
                <c:pt idx="0">
                  <c:v>50</c:v>
                </c:pt>
                <c:pt idx="1">
                  <c:v>60</c:v>
                </c:pt>
                <c:pt idx="2">
                  <c:v>100</c:v>
                </c:pt>
                <c:pt idx="3">
                  <c:v>150</c:v>
                </c:pt>
                <c:pt idx="4">
                  <c:v>200</c:v>
                </c:pt>
                <c:pt idx="5">
                  <c:v>250</c:v>
                </c:pt>
              </c:numCache>
            </c:numRef>
          </c:xVal>
          <c:yVal>
            <c:numRef>
              <c:f>'Sheet1 (2)'!$B$50:$B$55</c:f>
              <c:numCache>
                <c:formatCode>General</c:formatCode>
                <c:ptCount val="6"/>
                <c:pt idx="0">
                  <c:v>4.9386330000000003</c:v>
                </c:pt>
                <c:pt idx="1">
                  <c:v>4.8792080000000002</c:v>
                </c:pt>
                <c:pt idx="2">
                  <c:v>4.7774380000000001</c:v>
                </c:pt>
                <c:pt idx="3">
                  <c:v>4.7023770000000003</c:v>
                </c:pt>
                <c:pt idx="4">
                  <c:v>4.6523580000000004</c:v>
                </c:pt>
                <c:pt idx="5">
                  <c:v>4.6442019999999999</c:v>
                </c:pt>
              </c:numCache>
            </c:numRef>
          </c:yVal>
          <c:smooth val="0"/>
          <c:extLst>
            <c:ext xmlns:c16="http://schemas.microsoft.com/office/drawing/2014/chart" uri="{C3380CC4-5D6E-409C-BE32-E72D297353CC}">
              <c16:uniqueId val="{00000000-F72C-4C72-A70C-46CFB4C4E169}"/>
            </c:ext>
          </c:extLst>
        </c:ser>
        <c:ser>
          <c:idx val="1"/>
          <c:order val="1"/>
          <c:tx>
            <c:strRef>
              <c:f>'Sheet1 (2)'!$D$49</c:f>
              <c:strCache>
                <c:ptCount val="1"/>
                <c:pt idx="0">
                  <c:v>DCSE(異なる)</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 (2)'!$A$50:$A$55</c:f>
              <c:numCache>
                <c:formatCode>General</c:formatCode>
                <c:ptCount val="6"/>
                <c:pt idx="0">
                  <c:v>50</c:v>
                </c:pt>
                <c:pt idx="1">
                  <c:v>60</c:v>
                </c:pt>
                <c:pt idx="2">
                  <c:v>100</c:v>
                </c:pt>
                <c:pt idx="3">
                  <c:v>150</c:v>
                </c:pt>
                <c:pt idx="4">
                  <c:v>200</c:v>
                </c:pt>
                <c:pt idx="5">
                  <c:v>250</c:v>
                </c:pt>
              </c:numCache>
            </c:numRef>
          </c:xVal>
          <c:yVal>
            <c:numRef>
              <c:f>'Sheet1 (2)'!$D$50:$D$55</c:f>
              <c:numCache>
                <c:formatCode>General</c:formatCode>
                <c:ptCount val="6"/>
                <c:pt idx="0">
                  <c:v>1.2043026358727804</c:v>
                </c:pt>
                <c:pt idx="1">
                  <c:v>1.2145830838798202</c:v>
                </c:pt>
                <c:pt idx="2">
                  <c:v>1.2379669414925401</c:v>
                </c:pt>
                <c:pt idx="3">
                  <c:v>1.2623283995164805</c:v>
                </c:pt>
                <c:pt idx="4">
                  <c:v>1.2817976085263805</c:v>
                </c:pt>
                <c:pt idx="5">
                  <c:v>1.2973903880053901</c:v>
                </c:pt>
              </c:numCache>
            </c:numRef>
          </c:yVal>
          <c:smooth val="0"/>
          <c:extLst>
            <c:ext xmlns:c16="http://schemas.microsoft.com/office/drawing/2014/chart" uri="{C3380CC4-5D6E-409C-BE32-E72D297353CC}">
              <c16:uniqueId val="{00000001-F72C-4C72-A70C-46CFB4C4E169}"/>
            </c:ext>
          </c:extLst>
        </c:ser>
        <c:dLbls>
          <c:showLegendKey val="0"/>
          <c:showVal val="0"/>
          <c:showCatName val="0"/>
          <c:showSerName val="0"/>
          <c:showPercent val="0"/>
          <c:showBubbleSize val="0"/>
        </c:dLbls>
        <c:axId val="604763816"/>
        <c:axId val="604762504"/>
      </c:scatterChart>
      <c:scatterChart>
        <c:scatterStyle val="lineMarker"/>
        <c:varyColors val="0"/>
        <c:ser>
          <c:idx val="2"/>
          <c:order val="2"/>
          <c:tx>
            <c:strRef>
              <c:f>'Sheet1 (2)'!$E$49</c:f>
              <c:strCache>
                <c:ptCount val="1"/>
                <c:pt idx="0">
                  <c:v>評価値</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 (2)'!$A$50:$A$55</c:f>
              <c:numCache>
                <c:formatCode>General</c:formatCode>
                <c:ptCount val="6"/>
                <c:pt idx="0">
                  <c:v>50</c:v>
                </c:pt>
                <c:pt idx="1">
                  <c:v>60</c:v>
                </c:pt>
                <c:pt idx="2">
                  <c:v>100</c:v>
                </c:pt>
                <c:pt idx="3">
                  <c:v>150</c:v>
                </c:pt>
                <c:pt idx="4">
                  <c:v>200</c:v>
                </c:pt>
                <c:pt idx="5">
                  <c:v>250</c:v>
                </c:pt>
              </c:numCache>
            </c:numRef>
          </c:xVal>
          <c:yVal>
            <c:numRef>
              <c:f>'Sheet1 (2)'!$E$50:$E$55</c:f>
              <c:numCache>
                <c:formatCode>General</c:formatCode>
                <c:ptCount val="6"/>
                <c:pt idx="0">
                  <c:v>8.5515409076183424</c:v>
                </c:pt>
                <c:pt idx="1">
                  <c:v>8.5229572516394612</c:v>
                </c:pt>
                <c:pt idx="2">
                  <c:v>8.4913388244776193</c:v>
                </c:pt>
                <c:pt idx="3">
                  <c:v>8.4893621985494416</c:v>
                </c:pt>
                <c:pt idx="4">
                  <c:v>8.4977508255791427</c:v>
                </c:pt>
                <c:pt idx="5">
                  <c:v>8.5363731640161706</c:v>
                </c:pt>
              </c:numCache>
            </c:numRef>
          </c:yVal>
          <c:smooth val="0"/>
          <c:extLst>
            <c:ext xmlns:c16="http://schemas.microsoft.com/office/drawing/2014/chart" uri="{C3380CC4-5D6E-409C-BE32-E72D297353CC}">
              <c16:uniqueId val="{00000002-F72C-4C72-A70C-46CFB4C4E169}"/>
            </c:ext>
          </c:extLst>
        </c:ser>
        <c:dLbls>
          <c:showLegendKey val="0"/>
          <c:showVal val="0"/>
          <c:showCatName val="0"/>
          <c:showSerName val="0"/>
          <c:showPercent val="0"/>
          <c:showBubbleSize val="0"/>
        </c:dLbls>
        <c:axId val="532140384"/>
        <c:axId val="524552072"/>
      </c:scatterChart>
      <c:valAx>
        <c:axId val="6047638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カテゴリ数</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04762504"/>
        <c:crosses val="autoZero"/>
        <c:crossBetween val="midCat"/>
      </c:valAx>
      <c:valAx>
        <c:axId val="604762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DCSE</a:t>
                </a:r>
                <a:r>
                  <a:rPr lang="ja-JP" altLang="en-US"/>
                  <a:t>値</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04763816"/>
        <c:crosses val="autoZero"/>
        <c:crossBetween val="midCat"/>
      </c:valAx>
      <c:valAx>
        <c:axId val="524552072"/>
        <c:scaling>
          <c:orientation val="minMax"/>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32140384"/>
        <c:crosses val="max"/>
        <c:crossBetween val="midCat"/>
      </c:valAx>
      <c:valAx>
        <c:axId val="532140384"/>
        <c:scaling>
          <c:orientation val="minMax"/>
        </c:scaling>
        <c:delete val="1"/>
        <c:axPos val="b"/>
        <c:numFmt formatCode="General" sourceLinked="1"/>
        <c:majorTickMark val="out"/>
        <c:minorTickMark val="none"/>
        <c:tickLblPos val="nextTo"/>
        <c:crossAx val="524552072"/>
        <c:crosses val="autoZero"/>
        <c:crossBetween val="midCat"/>
      </c:valAx>
      <c:spPr>
        <a:noFill/>
        <a:ln>
          <a:noFill/>
        </a:ln>
        <a:effectLst/>
      </c:spPr>
    </c:plotArea>
    <c:legend>
      <c:legendPos val="r"/>
      <c:layout>
        <c:manualLayout>
          <c:xMode val="edge"/>
          <c:yMode val="edge"/>
          <c:x val="0.78428378989636072"/>
          <c:y val="0.35020675035098103"/>
          <c:w val="0.21571623974681181"/>
          <c:h val="0.211717357186559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659" cy="497520"/>
          </a:xfrm>
          <a:prstGeom prst="rect">
            <a:avLst/>
          </a:prstGeom>
        </p:spPr>
        <p:txBody>
          <a:bodyPr vert="horz" lIns="91001" tIns="45501" rIns="91001" bIns="45501"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0443" y="1"/>
            <a:ext cx="2945659" cy="497520"/>
          </a:xfrm>
          <a:prstGeom prst="rect">
            <a:avLst/>
          </a:prstGeom>
        </p:spPr>
        <p:txBody>
          <a:bodyPr vert="horz" lIns="91001" tIns="45501" rIns="91001" bIns="45501" rtlCol="0"/>
          <a:lstStyle>
            <a:lvl1pPr algn="r">
              <a:defRPr sz="1200"/>
            </a:lvl1pPr>
          </a:lstStyle>
          <a:p>
            <a:fld id="{AC8533A8-4DE6-45BE-869E-57BDB4524CD6}" type="datetimeFigureOut">
              <a:rPr kumimoji="1" lang="ja-JP" altLang="en-US" smtClean="0"/>
              <a:pPr/>
              <a:t>2020/5/7</a:t>
            </a:fld>
            <a:endParaRPr kumimoji="1" lang="ja-JP" altLang="en-US" dirty="0"/>
          </a:p>
        </p:txBody>
      </p:sp>
      <p:sp>
        <p:nvSpPr>
          <p:cNvPr id="4" name="フッター プレースホルダー 3"/>
          <p:cNvSpPr>
            <a:spLocks noGrp="1"/>
          </p:cNvSpPr>
          <p:nvPr>
            <p:ph type="ftr" sz="quarter" idx="2"/>
          </p:nvPr>
        </p:nvSpPr>
        <p:spPr>
          <a:xfrm>
            <a:off x="0" y="9429118"/>
            <a:ext cx="2945659" cy="497520"/>
          </a:xfrm>
          <a:prstGeom prst="rect">
            <a:avLst/>
          </a:prstGeom>
        </p:spPr>
        <p:txBody>
          <a:bodyPr vert="horz" lIns="91001" tIns="45501" rIns="91001" bIns="45501"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0443" y="9429118"/>
            <a:ext cx="2945659" cy="497520"/>
          </a:xfrm>
          <a:prstGeom prst="rect">
            <a:avLst/>
          </a:prstGeom>
        </p:spPr>
        <p:txBody>
          <a:bodyPr vert="horz" lIns="91001" tIns="45501" rIns="91001" bIns="45501" rtlCol="0" anchor="b"/>
          <a:lstStyle>
            <a:lvl1pPr algn="r">
              <a:defRPr sz="1200"/>
            </a:lvl1pPr>
          </a:lstStyle>
          <a:p>
            <a:fld id="{44EF0C47-2531-4870-B546-483730B877FF}" type="slidenum">
              <a:rPr kumimoji="1" lang="ja-JP" altLang="en-US" smtClean="0"/>
              <a:pPr/>
              <a:t>‹#›</a:t>
            </a:fld>
            <a:endParaRPr kumimoji="1" lang="ja-JP" altLang="en-US" dirty="0"/>
          </a:p>
        </p:txBody>
      </p:sp>
    </p:spTree>
    <p:extLst>
      <p:ext uri="{BB962C8B-B14F-4D97-AF65-F5344CB8AC3E}">
        <p14:creationId xmlns:p14="http://schemas.microsoft.com/office/powerpoint/2010/main" val="40781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3" y="0"/>
            <a:ext cx="2945659" cy="496332"/>
          </a:xfrm>
          <a:prstGeom prst="rect">
            <a:avLst/>
          </a:prstGeom>
        </p:spPr>
        <p:txBody>
          <a:bodyPr vert="horz" lIns="91001" tIns="45501" rIns="91001" bIns="45501" rtlCol="0"/>
          <a:lstStyle>
            <a:lvl1pPr algn="r">
              <a:defRPr sz="1200"/>
            </a:lvl1pPr>
          </a:lstStyle>
          <a:p>
            <a:fld id="{B6723324-2CC3-4FB1-BA05-CF50149D197D}" type="datetimeFigureOut">
              <a:rPr kumimoji="1" lang="ja-JP" altLang="en-US" smtClean="0"/>
              <a:pPr/>
              <a:t>2020/5/7</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001" tIns="45501" rIns="91001" bIns="45501" rtlCol="0" anchor="ctr"/>
          <a:lstStyle/>
          <a:p>
            <a:endParaRPr lang="ja-JP" altLang="en-US" dirty="0"/>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001" tIns="45501" rIns="91001" bIns="455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6332"/>
          </a:xfrm>
          <a:prstGeom prst="rect">
            <a:avLst/>
          </a:prstGeom>
        </p:spPr>
        <p:txBody>
          <a:bodyPr vert="horz" lIns="91001" tIns="45501" rIns="91001" bIns="45501"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001" tIns="45501" rIns="91001" bIns="45501" rtlCol="0" anchor="b"/>
          <a:lstStyle>
            <a:lvl1pPr algn="r">
              <a:defRPr sz="1200"/>
            </a:lvl1pPr>
          </a:lstStyle>
          <a:p>
            <a:fld id="{C59B68BF-07ED-4086-807A-287DF3B11A09}" type="slidenum">
              <a:rPr kumimoji="1" lang="ja-JP" altLang="en-US" smtClean="0"/>
              <a:pPr/>
              <a:t>‹#›</a:t>
            </a:fld>
            <a:endParaRPr kumimoji="1" lang="ja-JP" altLang="en-US" dirty="0"/>
          </a:p>
        </p:txBody>
      </p:sp>
    </p:spTree>
    <p:extLst>
      <p:ext uri="{BB962C8B-B14F-4D97-AF65-F5344CB8AC3E}">
        <p14:creationId xmlns:p14="http://schemas.microsoft.com/office/powerpoint/2010/main" val="1136776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taku910.github.io/mecab/"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mocobeta.github.io/janome/" TargetMode="External"/><Relationship Id="rId4" Type="http://schemas.openxmlformats.org/officeDocument/2006/relationships/hyperlink" Target="http://nlp.ist.i.kyoto-u.ac.jp/index.php?JUMAN++"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taku910.github.io/mecab/"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mocobeta.github.io/janome/" TargetMode="External"/><Relationship Id="rId4" Type="http://schemas.openxmlformats.org/officeDocument/2006/relationships/hyperlink" Target="http://nlp.ist.i.kyoto-u.ac.jp/index.php?JUMAN++"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1</a:t>
            </a:fld>
            <a:endParaRPr kumimoji="1" lang="ja-JP" altLang="en-US" dirty="0"/>
          </a:p>
        </p:txBody>
      </p:sp>
    </p:spTree>
    <p:extLst>
      <p:ext uri="{BB962C8B-B14F-4D97-AF65-F5344CB8AC3E}">
        <p14:creationId xmlns:p14="http://schemas.microsoft.com/office/powerpoint/2010/main" val="3477933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10</a:t>
            </a:fld>
            <a:endParaRPr lang="ja-JP" altLang="en-US">
              <a:solidFill>
                <a:srgbClr val="000000"/>
              </a:solidFill>
            </a:endParaRPr>
          </a:p>
        </p:txBody>
      </p:sp>
    </p:spTree>
    <p:extLst>
      <p:ext uri="{BB962C8B-B14F-4D97-AF65-F5344CB8AC3E}">
        <p14:creationId xmlns:p14="http://schemas.microsoft.com/office/powerpoint/2010/main" val="672526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1" i="0" kern="1200" dirty="0">
                <a:solidFill>
                  <a:schemeClr val="tx1"/>
                </a:solidFill>
                <a:effectLst/>
                <a:latin typeface="+mn-lt"/>
                <a:ea typeface="+mn-ea"/>
                <a:cs typeface="+mn-cs"/>
              </a:rPr>
              <a:t>樹状図</a:t>
            </a:r>
            <a:r>
              <a:rPr kumimoji="1" lang="ja-JP" altLang="en-US" sz="1200" b="0" i="0" kern="1200" dirty="0">
                <a:solidFill>
                  <a:schemeClr val="tx1"/>
                </a:solidFill>
                <a:effectLst/>
                <a:latin typeface="+mn-lt"/>
                <a:ea typeface="+mn-ea"/>
                <a:cs typeface="+mn-cs"/>
              </a:rPr>
              <a:t>（読み）じゅじょうず</a:t>
            </a:r>
            <a:endParaRPr kumimoji="1" lang="ja-JP" altLang="en-US" sz="1200" b="1" i="0" kern="1200" dirty="0">
              <a:solidFill>
                <a:schemeClr val="tx1"/>
              </a:solidFill>
              <a:effectLst/>
              <a:latin typeface="+mn-lt"/>
              <a:ea typeface="+mn-ea"/>
              <a:cs typeface="+mn-cs"/>
            </a:endParaRPr>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11</a:t>
            </a:fld>
            <a:endParaRPr lang="ja-JP" altLang="en-US">
              <a:solidFill>
                <a:srgbClr val="000000"/>
              </a:solidFill>
            </a:endParaRPr>
          </a:p>
        </p:txBody>
      </p:sp>
    </p:spTree>
    <p:extLst>
      <p:ext uri="{BB962C8B-B14F-4D97-AF65-F5344CB8AC3E}">
        <p14:creationId xmlns:p14="http://schemas.microsoft.com/office/powerpoint/2010/main" val="2952468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12</a:t>
            </a:fld>
            <a:endParaRPr lang="ja-JP" altLang="en-US">
              <a:solidFill>
                <a:srgbClr val="000000"/>
              </a:solidFill>
            </a:endParaRPr>
          </a:p>
        </p:txBody>
      </p:sp>
    </p:spTree>
    <p:extLst>
      <p:ext uri="{BB962C8B-B14F-4D97-AF65-F5344CB8AC3E}">
        <p14:creationId xmlns:p14="http://schemas.microsoft.com/office/powerpoint/2010/main" val="751177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r>
              <a:rPr kumimoji="1" lang="en-US" altLang="ja-JP" sz="1200" kern="1200" dirty="0">
                <a:solidFill>
                  <a:schemeClr val="tx1"/>
                </a:solidFill>
                <a:effectLst/>
                <a:latin typeface="+mn-lt"/>
                <a:ea typeface="+mn-ea"/>
                <a:cs typeface="+mn-cs"/>
              </a:rPr>
              <a:t>This </a:t>
            </a:r>
            <a:r>
              <a:rPr kumimoji="1" lang="en-US" altLang="ja-JP" sz="1200" b="0" i="0" kern="1200" dirty="0">
                <a:solidFill>
                  <a:schemeClr val="tx1"/>
                </a:solidFill>
                <a:effectLst/>
                <a:latin typeface="+mn-lt"/>
                <a:ea typeface="+mn-ea"/>
                <a:cs typeface="+mn-cs"/>
              </a:rPr>
              <a:t>Figure(</a:t>
            </a:r>
            <a:r>
              <a:rPr kumimoji="1" lang="en-US" altLang="zh-CN" sz="1200" b="0" i="0" kern="1200" dirty="0">
                <a:solidFill>
                  <a:schemeClr val="tx1"/>
                </a:solidFill>
                <a:effectLst/>
                <a:latin typeface="+mn-lt"/>
                <a:ea typeface="+mn-ea"/>
                <a:cs typeface="+mn-cs"/>
              </a:rPr>
              <a:t>[ˈ</a:t>
            </a:r>
            <a:r>
              <a:rPr kumimoji="1" lang="en-US" altLang="zh-CN" sz="1200" b="0" i="0" kern="1200" dirty="0" err="1">
                <a:solidFill>
                  <a:schemeClr val="tx1"/>
                </a:solidFill>
                <a:effectLst/>
                <a:latin typeface="+mn-lt"/>
                <a:ea typeface="+mn-ea"/>
                <a:cs typeface="+mn-cs"/>
              </a:rPr>
              <a:t>fɪɡə</a:t>
            </a:r>
            <a:r>
              <a:rPr kumimoji="1" lang="en-US" altLang="zh-CN" sz="1200" b="0" i="0" kern="1200" dirty="0">
                <a:solidFill>
                  <a:schemeClr val="tx1"/>
                </a:solidFill>
                <a:effectLst/>
                <a:latin typeface="+mn-lt"/>
                <a:ea typeface="+mn-ea"/>
                <a:cs typeface="+mn-cs"/>
              </a:rPr>
              <a:t>] n</a:t>
            </a:r>
            <a:r>
              <a:rPr kumimoji="1" lang="zh-CN" altLang="en-US" sz="1200" b="0" i="0" kern="1200" dirty="0">
                <a:solidFill>
                  <a:schemeClr val="tx1"/>
                </a:solidFill>
                <a:effectLst/>
                <a:latin typeface="+mn-lt"/>
                <a:ea typeface="+mn-ea"/>
                <a:cs typeface="+mn-cs"/>
              </a:rPr>
              <a:t>图表</a:t>
            </a:r>
            <a:r>
              <a:rPr kumimoji="1" lang="en-US" altLang="zh-CN" sz="1200" b="0" i="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shows data flow chart ([</a:t>
            </a:r>
            <a:r>
              <a:rPr kumimoji="1" lang="en-US" altLang="ja-JP" sz="1200" kern="1200" dirty="0" err="1">
                <a:solidFill>
                  <a:schemeClr val="tx1"/>
                </a:solidFill>
                <a:effectLst/>
                <a:latin typeface="+mn-lt"/>
                <a:ea typeface="+mn-ea"/>
                <a:cs typeface="+mn-cs"/>
              </a:rPr>
              <a:t>tʃɑːt</a:t>
            </a:r>
            <a:r>
              <a:rPr kumimoji="1" lang="en-US" altLang="ja-JP" sz="1200" kern="1200" dirty="0">
                <a:solidFill>
                  <a:schemeClr val="tx1"/>
                </a:solidFill>
                <a:effectLst/>
                <a:latin typeface="+mn-lt"/>
                <a:ea typeface="+mn-ea"/>
                <a:cs typeface="+mn-cs"/>
              </a:rPr>
              <a:t>] n</a:t>
            </a:r>
            <a:r>
              <a:rPr kumimoji="1" lang="ja-JP" altLang="en-US" sz="1200" kern="1200" dirty="0">
                <a:solidFill>
                  <a:schemeClr val="tx1"/>
                </a:solidFill>
                <a:effectLst/>
                <a:latin typeface="+mn-lt"/>
                <a:ea typeface="+mn-ea"/>
                <a:cs typeface="+mn-cs"/>
              </a:rPr>
              <a:t>图表</a:t>
            </a:r>
            <a:r>
              <a:rPr kumimoji="1" lang="en-US"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The teacher signal([ˈ</a:t>
            </a:r>
            <a:r>
              <a:rPr kumimoji="1" lang="en-US" altLang="ja-JP" sz="1200" kern="1200" dirty="0" err="1">
                <a:solidFill>
                  <a:schemeClr val="tx1"/>
                </a:solidFill>
                <a:effectLst/>
                <a:latin typeface="+mn-lt"/>
                <a:ea typeface="+mn-ea"/>
                <a:cs typeface="+mn-cs"/>
              </a:rPr>
              <a:t>sɪɡnəl</a:t>
            </a:r>
            <a:r>
              <a:rPr kumimoji="1" lang="en-US" altLang="ja-JP" sz="1200" kern="1200" dirty="0">
                <a:solidFill>
                  <a:schemeClr val="tx1"/>
                </a:solidFill>
                <a:effectLst/>
                <a:latin typeface="+mn-lt"/>
                <a:ea typeface="+mn-ea"/>
                <a:cs typeface="+mn-cs"/>
              </a:rPr>
              <a:t>] n</a:t>
            </a:r>
            <a:r>
              <a:rPr kumimoji="1" lang="ja-JP" altLang="en-US" sz="1200" kern="1200" dirty="0">
                <a:solidFill>
                  <a:schemeClr val="tx1"/>
                </a:solidFill>
                <a:effectLst/>
                <a:latin typeface="+mn-lt"/>
                <a:ea typeface="+mn-ea"/>
                <a:cs typeface="+mn-cs"/>
              </a:rPr>
              <a:t>信号</a:t>
            </a:r>
            <a:r>
              <a:rPr kumimoji="1" lang="en-US" altLang="ja-JP" sz="1200" kern="1200" dirty="0">
                <a:solidFill>
                  <a:schemeClr val="tx1"/>
                </a:solidFill>
                <a:effectLst/>
                <a:latin typeface="+mn-lt"/>
                <a:ea typeface="+mn-ea"/>
                <a:cs typeface="+mn-cs"/>
              </a:rPr>
              <a:t>)  is the clustering( [ˈ</a:t>
            </a:r>
            <a:r>
              <a:rPr kumimoji="1" lang="en-US" altLang="ja-JP" sz="1200" kern="1200" dirty="0" err="1">
                <a:solidFill>
                  <a:schemeClr val="tx1"/>
                </a:solidFill>
                <a:effectLst/>
                <a:latin typeface="+mn-lt"/>
                <a:ea typeface="+mn-ea"/>
                <a:cs typeface="+mn-cs"/>
              </a:rPr>
              <a:t>klʌstəɪŋ</a:t>
            </a:r>
            <a:r>
              <a:rPr kumimoji="1" lang="en-US" altLang="ja-JP" sz="1200" kern="1200" dirty="0">
                <a:solidFill>
                  <a:schemeClr val="tx1"/>
                </a:solidFill>
                <a:effectLst/>
                <a:latin typeface="+mn-lt"/>
                <a:ea typeface="+mn-ea"/>
                <a:cs typeface="+mn-cs"/>
              </a:rPr>
              <a:t>] n</a:t>
            </a:r>
            <a:r>
              <a:rPr kumimoji="1" lang="ja-JP" altLang="en-US" sz="1200" kern="1200" dirty="0">
                <a:solidFill>
                  <a:schemeClr val="tx1"/>
                </a:solidFill>
                <a:effectLst/>
                <a:latin typeface="+mn-lt"/>
                <a:ea typeface="+mn-ea"/>
                <a:cs typeface="+mn-cs"/>
              </a:rPr>
              <a:t>聚集</a:t>
            </a:r>
            <a:r>
              <a:rPr kumimoji="1" lang="en-US" altLang="ja-JP" sz="1200" kern="1200" dirty="0">
                <a:solidFill>
                  <a:schemeClr val="tx1"/>
                </a:solidFill>
                <a:effectLst/>
                <a:latin typeface="+mn-lt"/>
                <a:ea typeface="+mn-ea"/>
                <a:cs typeface="+mn-cs"/>
              </a:rPr>
              <a:t>)  of item</a:t>
            </a:r>
            <a:r>
              <a:rPr kumimoji="1" lang="en-US" altLang="ja-JP" sz="1200" b="0" i="0" kern="1200" dirty="0">
                <a:solidFill>
                  <a:schemeClr val="tx1"/>
                </a:solidFill>
                <a:effectLst/>
                <a:latin typeface="+mn-lt"/>
                <a:ea typeface="+mn-ea"/>
                <a:cs typeface="+mn-cs"/>
              </a:rPr>
              <a:t> [ˈ</a:t>
            </a:r>
            <a:r>
              <a:rPr kumimoji="1" lang="en-US" altLang="ja-JP" sz="1200" b="0" i="0" kern="1200" dirty="0" err="1">
                <a:solidFill>
                  <a:schemeClr val="tx1"/>
                </a:solidFill>
                <a:effectLst/>
                <a:latin typeface="+mn-lt"/>
                <a:ea typeface="+mn-ea"/>
                <a:cs typeface="+mn-cs"/>
              </a:rPr>
              <a:t>aɪtəm</a:t>
            </a:r>
            <a:r>
              <a:rPr kumimoji="1" lang="en-US" altLang="ja-JP" sz="1200" b="0" i="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names.</a:t>
            </a:r>
          </a:p>
          <a:p>
            <a:r>
              <a:rPr kumimoji="1" lang="en-US" altLang="ja-JP" sz="1200" kern="1200" dirty="0" err="1">
                <a:solidFill>
                  <a:schemeClr val="tx1"/>
                </a:solidFill>
                <a:effectLst/>
                <a:latin typeface="+mn-lt"/>
                <a:ea typeface="+mn-ea"/>
                <a:cs typeface="+mn-cs"/>
              </a:rPr>
              <a:t>Keras</a:t>
            </a:r>
            <a:r>
              <a:rPr kumimoji="1" lang="en-US" altLang="ja-JP" sz="1200" kern="1200" dirty="0">
                <a:solidFill>
                  <a:schemeClr val="tx1"/>
                </a:solidFill>
                <a:effectLst/>
                <a:latin typeface="+mn-lt"/>
                <a:ea typeface="+mn-ea"/>
                <a:cs typeface="+mn-cs"/>
              </a:rPr>
              <a:t> splits([</a:t>
            </a:r>
            <a:r>
              <a:rPr kumimoji="1" lang="en-US" altLang="ja-JP" sz="1200" kern="1200" dirty="0" err="1">
                <a:solidFill>
                  <a:schemeClr val="tx1"/>
                </a:solidFill>
                <a:effectLst/>
                <a:latin typeface="+mn-lt"/>
                <a:ea typeface="+mn-ea"/>
                <a:cs typeface="+mn-cs"/>
              </a:rPr>
              <a:t>splɪts</a:t>
            </a:r>
            <a:r>
              <a:rPr kumimoji="1" lang="en-US" altLang="ja-JP" sz="1200" kern="1200" dirty="0">
                <a:solidFill>
                  <a:schemeClr val="tx1"/>
                </a:solidFill>
                <a:effectLst/>
                <a:latin typeface="+mn-lt"/>
                <a:ea typeface="+mn-ea"/>
                <a:cs typeface="+mn-cs"/>
              </a:rPr>
              <a:t>]</a:t>
            </a:r>
            <a:r>
              <a:rPr kumimoji="1" lang="zh-CN" altLang="en-US" sz="1200" b="0" i="0" kern="1200" dirty="0">
                <a:solidFill>
                  <a:schemeClr val="tx1"/>
                </a:solidFill>
                <a:effectLst/>
                <a:latin typeface="+mn-lt"/>
                <a:ea typeface="+mn-ea"/>
                <a:cs typeface="+mn-cs"/>
              </a:rPr>
              <a:t> </a:t>
            </a:r>
            <a:r>
              <a:rPr kumimoji="1" lang="en-US" altLang="zh-CN" sz="1200" b="0" i="0" kern="1200" dirty="0">
                <a:solidFill>
                  <a:schemeClr val="tx1"/>
                </a:solidFill>
                <a:effectLst/>
                <a:latin typeface="+mn-lt"/>
                <a:ea typeface="+mn-ea"/>
                <a:cs typeface="+mn-cs"/>
              </a:rPr>
              <a:t>v</a:t>
            </a:r>
            <a:r>
              <a:rPr kumimoji="1" lang="zh-CN" altLang="en-US" sz="1200" b="0" i="0" kern="1200" dirty="0">
                <a:solidFill>
                  <a:schemeClr val="tx1"/>
                </a:solidFill>
                <a:effectLst/>
                <a:latin typeface="+mn-lt"/>
                <a:ea typeface="+mn-ea"/>
                <a:cs typeface="+mn-cs"/>
              </a:rPr>
              <a:t>分离</a:t>
            </a:r>
            <a:r>
              <a:rPr kumimoji="1" lang="en-US" altLang="zh-CN" sz="1200" b="0" i="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it in a training set with 80,000(</a:t>
            </a:r>
            <a:r>
              <a:rPr kumimoji="1" lang="en-US" altLang="ja-JP" sz="1200" b="0" i="0" kern="1200" dirty="0">
                <a:solidFill>
                  <a:schemeClr val="tx1"/>
                </a:solidFill>
                <a:effectLst/>
                <a:latin typeface="+mn-lt"/>
                <a:ea typeface="+mn-ea"/>
                <a:cs typeface="+mn-cs"/>
              </a:rPr>
              <a:t>eighty thousand)</a:t>
            </a:r>
            <a:r>
              <a:rPr kumimoji="1" lang="en-US" altLang="ja-JP" sz="1200" kern="1200" dirty="0">
                <a:solidFill>
                  <a:schemeClr val="tx1"/>
                </a:solidFill>
                <a:effectLst/>
                <a:latin typeface="+mn-lt"/>
                <a:ea typeface="+mn-ea"/>
                <a:cs typeface="+mn-cs"/>
              </a:rPr>
              <a:t> instances([ˈ</a:t>
            </a:r>
            <a:r>
              <a:rPr kumimoji="1" lang="en-US" altLang="ja-JP" sz="1200" kern="1200" dirty="0" err="1">
                <a:solidFill>
                  <a:schemeClr val="tx1"/>
                </a:solidFill>
                <a:effectLst/>
                <a:latin typeface="+mn-lt"/>
                <a:ea typeface="+mn-ea"/>
                <a:cs typeface="+mn-cs"/>
              </a:rPr>
              <a:t>ɪnstəns</a:t>
            </a:r>
            <a:r>
              <a:rPr kumimoji="1" lang="en-US" altLang="ja-JP" sz="1200" kern="1200" dirty="0">
                <a:solidFill>
                  <a:schemeClr val="tx1"/>
                </a:solidFill>
                <a:effectLst/>
                <a:latin typeface="+mn-lt"/>
                <a:ea typeface="+mn-ea"/>
                <a:cs typeface="+mn-cs"/>
              </a:rPr>
              <a:t>]n</a:t>
            </a:r>
            <a:r>
              <a:rPr kumimoji="1" lang="ja-JP" altLang="en-US" sz="1200" kern="1200" dirty="0">
                <a:solidFill>
                  <a:schemeClr val="tx1"/>
                </a:solidFill>
                <a:effectLst/>
                <a:latin typeface="+mn-lt"/>
                <a:ea typeface="+mn-ea"/>
                <a:cs typeface="+mn-cs"/>
              </a:rPr>
              <a:t>例子</a:t>
            </a:r>
            <a:r>
              <a:rPr kumimoji="1" lang="en-US" altLang="ja-JP" sz="1200" kern="1200" dirty="0">
                <a:solidFill>
                  <a:schemeClr val="tx1"/>
                </a:solidFill>
                <a:effectLst/>
                <a:latin typeface="+mn-lt"/>
                <a:ea typeface="+mn-ea"/>
                <a:cs typeface="+mn-cs"/>
              </a:rPr>
              <a:t>)and a testing([ˈ</a:t>
            </a:r>
            <a:r>
              <a:rPr kumimoji="1" lang="en-US" altLang="ja-JP" sz="1200" kern="1200" dirty="0" err="1">
                <a:solidFill>
                  <a:schemeClr val="tx1"/>
                </a:solidFill>
                <a:effectLst/>
                <a:latin typeface="+mn-lt"/>
                <a:ea typeface="+mn-ea"/>
                <a:cs typeface="+mn-cs"/>
              </a:rPr>
              <a:t>testɪŋ</a:t>
            </a:r>
            <a:r>
              <a:rPr kumimoji="1" lang="en-US" altLang="ja-JP" sz="1200" kern="1200" dirty="0">
                <a:solidFill>
                  <a:schemeClr val="tx1"/>
                </a:solidFill>
                <a:effectLst/>
                <a:latin typeface="+mn-lt"/>
                <a:ea typeface="+mn-ea"/>
                <a:cs typeface="+mn-cs"/>
              </a:rPr>
              <a:t>]) set with 20,000 instances</a:t>
            </a:r>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13</a:t>
            </a:fld>
            <a:endParaRPr lang="ja-JP" altLang="en-US">
              <a:solidFill>
                <a:srgbClr val="000000"/>
              </a:solidFill>
            </a:endParaRPr>
          </a:p>
        </p:txBody>
      </p:sp>
    </p:spTree>
    <p:extLst>
      <p:ext uri="{BB962C8B-B14F-4D97-AF65-F5344CB8AC3E}">
        <p14:creationId xmlns:p14="http://schemas.microsoft.com/office/powerpoint/2010/main" val="223113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精度</a:t>
            </a:r>
            <a:r>
              <a:rPr kumimoji="1" lang="en-US" altLang="ja-JP" sz="1200" kern="1200" dirty="0">
                <a:solidFill>
                  <a:schemeClr val="tx1"/>
                </a:solidFill>
                <a:effectLst/>
                <a:latin typeface="+mn-lt"/>
                <a:ea typeface="+mn-ea"/>
                <a:cs typeface="+mn-cs"/>
              </a:rPr>
              <a:t>(</a:t>
            </a:r>
            <a:r>
              <a:rPr lang="en-US" altLang="ja-JP" sz="1200" kern="100" dirty="0">
                <a:latin typeface="Times New Roman" panose="02020603050405020304" pitchFamily="18" charset="0"/>
                <a:ea typeface="BatangChe" panose="02030609000101010101" pitchFamily="49" charset="-127"/>
              </a:rPr>
              <a:t>Accuracy</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を表す</a:t>
            </a:r>
            <a:endParaRPr kumimoji="1" lang="en-US" altLang="ja-JP" sz="1200" kern="1200" dirty="0">
              <a:solidFill>
                <a:schemeClr val="tx1"/>
              </a:solidFill>
              <a:effectLst/>
              <a:latin typeface="+mn-lt"/>
              <a:ea typeface="+mn-ea"/>
              <a:cs typeface="+mn-cs"/>
            </a:endParaRPr>
          </a:p>
          <a:p>
            <a:r>
              <a:rPr lang="en-US" altLang="ja-JP" dirty="0"/>
              <a:t>Epoch</a:t>
            </a:r>
            <a:r>
              <a:rPr lang="ja-JP" altLang="en-US" dirty="0"/>
              <a:t>（</a:t>
            </a:r>
            <a:r>
              <a:rPr lang="ja-JP" altLang="ja-JP" dirty="0"/>
              <a:t>エポック</a:t>
            </a:r>
            <a:r>
              <a:rPr lang="ja-JP" altLang="en-US" dirty="0"/>
              <a:t>）：</a:t>
            </a:r>
            <a:r>
              <a:rPr kumimoji="1" lang="ja-JP" altLang="en-US" sz="1200" b="0" i="0" kern="1200" dirty="0">
                <a:solidFill>
                  <a:schemeClr val="tx1"/>
                </a:solidFill>
                <a:effectLst/>
                <a:latin typeface="+mn-lt"/>
                <a:ea typeface="+mn-ea"/>
                <a:cs typeface="+mn-cs"/>
              </a:rPr>
              <a:t>一つの訓練データを何回繰り返して学習させるか</a:t>
            </a:r>
            <a:endParaRPr kumimoji="1" lang="en-US" altLang="ja-JP" sz="1200" b="0" i="0" kern="1200" dirty="0">
              <a:solidFill>
                <a:schemeClr val="tx1"/>
              </a:solidFill>
              <a:effectLst/>
              <a:latin typeface="+mn-lt"/>
              <a:ea typeface="+mn-ea"/>
              <a:cs typeface="+mn-cs"/>
            </a:endParaRPr>
          </a:p>
          <a:p>
            <a:pPr fontAlgn="base"/>
            <a:r>
              <a:rPr lang="en-US" altLang="ja-JP" dirty="0" err="1"/>
              <a:t>batch_size</a:t>
            </a:r>
            <a:r>
              <a:rPr lang="ja-JP" altLang="en-US" dirty="0"/>
              <a:t>（</a:t>
            </a:r>
            <a:r>
              <a:rPr kumimoji="1" lang="ja-JP" altLang="en-US" sz="1200" b="0" i="0" kern="1200" dirty="0">
                <a:solidFill>
                  <a:schemeClr val="tx1"/>
                </a:solidFill>
                <a:effectLst/>
                <a:latin typeface="+mn-lt"/>
                <a:ea typeface="+mn-ea"/>
                <a:cs typeface="+mn-cs"/>
              </a:rPr>
              <a:t>バッチサイズ</a:t>
            </a:r>
            <a:r>
              <a:rPr kumimoji="1" lang="en-US" altLang="ja-JP" sz="1200" b="0" i="0" kern="1200" dirty="0">
                <a:solidFill>
                  <a:schemeClr val="tx1"/>
                </a:solidFill>
                <a:effectLst/>
                <a:latin typeface="+mn-lt"/>
                <a:ea typeface="+mn-ea"/>
                <a:cs typeface="+mn-cs"/>
              </a:rPr>
              <a:t>)</a:t>
            </a:r>
            <a:r>
              <a:rPr lang="en-US" altLang="ja-JP" dirty="0"/>
              <a:t>:</a:t>
            </a:r>
            <a:r>
              <a:rPr kumimoji="1" lang="ja-JP" altLang="en-US" sz="1200" b="0" i="0" kern="1200" dirty="0">
                <a:solidFill>
                  <a:schemeClr val="tx1"/>
                </a:solidFill>
                <a:effectLst/>
                <a:latin typeface="+mn-lt"/>
                <a:ea typeface="+mn-ea"/>
                <a:cs typeface="+mn-cs"/>
              </a:rPr>
              <a:t>データの一部を利用することで計算量を減らそうという考え方です。そして、学習を進める際に利用するデータの一部（ひとまとめのデータ）を抽象的に「バッチ」と呼び、このときに利用するデータの数を「バッチサイズ」と呼びます。</a:t>
            </a:r>
            <a:endParaRPr kumimoji="1" lang="en-US" altLang="ja-JP"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では実験結果に移ります．作成したモデルを</a:t>
            </a:r>
            <a:r>
              <a:rPr kumimoji="1" lang="en-US" altLang="ja-JP" sz="1200" kern="1200" dirty="0">
                <a:solidFill>
                  <a:schemeClr val="tx1"/>
                </a:solidFill>
                <a:effectLst/>
                <a:latin typeface="+mn-lt"/>
                <a:ea typeface="+mn-ea"/>
                <a:cs typeface="+mn-cs"/>
              </a:rPr>
              <a:t>Epoch20, batch_size2000</a:t>
            </a:r>
            <a:r>
              <a:rPr kumimoji="1" lang="ja-JP" altLang="ja-JP" sz="1200" kern="1200" dirty="0">
                <a:solidFill>
                  <a:schemeClr val="tx1"/>
                </a:solidFill>
                <a:effectLst/>
                <a:latin typeface="+mn-lt"/>
                <a:ea typeface="+mn-ea"/>
                <a:cs typeface="+mn-cs"/>
              </a:rPr>
              <a:t>学習させた</a:t>
            </a:r>
            <a:r>
              <a:rPr kumimoji="1" lang="ja-JP" altLang="en-US" sz="1200" kern="1200" dirty="0">
                <a:solidFill>
                  <a:schemeClr val="tx1"/>
                </a:solidFill>
                <a:effectLst/>
                <a:latin typeface="+mn-lt"/>
                <a:ea typeface="+mn-ea"/>
                <a:cs typeface="+mn-cs"/>
              </a:rPr>
              <a:t>結果の</a:t>
            </a:r>
            <a:r>
              <a:rPr kumimoji="1" lang="en-US" altLang="ja-JP" sz="1200" kern="1200" dirty="0">
                <a:solidFill>
                  <a:schemeClr val="tx1"/>
                </a:solidFill>
                <a:effectLst/>
                <a:latin typeface="+mn-lt"/>
                <a:ea typeface="+mn-ea"/>
                <a:cs typeface="+mn-cs"/>
              </a:rPr>
              <a:t>accuracy</a:t>
            </a:r>
            <a:r>
              <a:rPr kumimoji="1" lang="ja-JP" altLang="en-US" sz="1200" kern="1200" dirty="0">
                <a:solidFill>
                  <a:schemeClr val="tx1"/>
                </a:solidFill>
                <a:effectLst/>
                <a:latin typeface="+mn-lt"/>
                <a:ea typeface="+mn-ea"/>
                <a:cs typeface="+mn-cs"/>
              </a:rPr>
              <a:t>（精度）が左の図，</a:t>
            </a:r>
            <a:r>
              <a:rPr kumimoji="1" lang="en-US" altLang="ja-JP" sz="1200" kern="1200" dirty="0">
                <a:solidFill>
                  <a:schemeClr val="tx1"/>
                </a:solidFill>
                <a:effectLst/>
                <a:latin typeface="+mn-lt"/>
                <a:ea typeface="+mn-ea"/>
                <a:cs typeface="+mn-cs"/>
              </a:rPr>
              <a:t>loss</a:t>
            </a:r>
            <a:r>
              <a:rPr kumimoji="1" lang="ja-JP" altLang="en-US" sz="1200" kern="1200" dirty="0">
                <a:solidFill>
                  <a:schemeClr val="tx1"/>
                </a:solidFill>
                <a:effectLst/>
                <a:latin typeface="+mn-lt"/>
                <a:ea typeface="+mn-ea"/>
                <a:cs typeface="+mn-cs"/>
              </a:rPr>
              <a:t>が右の図となります</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この結果より高い</a:t>
            </a:r>
            <a:r>
              <a:rPr kumimoji="1" lang="en-US" altLang="ja-JP" sz="1200" kern="1200" dirty="0">
                <a:solidFill>
                  <a:schemeClr val="tx1"/>
                </a:solidFill>
                <a:effectLst/>
                <a:latin typeface="+mn-lt"/>
                <a:ea typeface="+mn-ea"/>
                <a:cs typeface="+mn-cs"/>
              </a:rPr>
              <a:t>accuracy(</a:t>
            </a:r>
            <a:r>
              <a:rPr kumimoji="1" lang="ja-JP" altLang="en-US" sz="1200" kern="1200" dirty="0">
                <a:solidFill>
                  <a:schemeClr val="tx1"/>
                </a:solidFill>
                <a:effectLst/>
                <a:latin typeface="+mn-lt"/>
                <a:ea typeface="+mn-ea"/>
                <a:cs typeface="+mn-cs"/>
              </a:rPr>
              <a:t>アキュラシー</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が確認できます．よって，</a:t>
            </a:r>
            <a:r>
              <a:rPr kumimoji="1" lang="en-US" altLang="ja-JP" sz="1200" kern="1200" dirty="0">
                <a:solidFill>
                  <a:schemeClr val="tx1"/>
                </a:solidFill>
                <a:effectLst/>
                <a:latin typeface="+mn-lt"/>
                <a:ea typeface="+mn-ea"/>
                <a:cs typeface="+mn-cs"/>
              </a:rPr>
              <a:t> </a:t>
            </a:r>
            <a:r>
              <a:rPr kumimoji="1" lang="ja-JP" altLang="en-US" sz="1200" kern="1200" dirty="0">
                <a:solidFill>
                  <a:schemeClr val="tx1"/>
                </a:solidFill>
                <a:effectLst/>
                <a:latin typeface="+mn-lt"/>
                <a:ea typeface="+mn-ea"/>
                <a:cs typeface="+mn-cs"/>
              </a:rPr>
              <a:t>モデルは正しく学習出来ているといえます．</a:t>
            </a:r>
            <a:endParaRPr kumimoji="1" lang="ja-JP" altLang="en-US" dirty="0"/>
          </a:p>
          <a:p>
            <a:r>
              <a:rPr kumimoji="1" lang="en-US" altLang="ja-JP" sz="1200" b="0" i="0" kern="1200" dirty="0">
                <a:solidFill>
                  <a:schemeClr val="tx1"/>
                </a:solidFill>
                <a:effectLst/>
                <a:latin typeface="+mn-lt"/>
                <a:ea typeface="+mn-ea"/>
                <a:cs typeface="+mn-cs"/>
              </a:rPr>
              <a:t>loss</a:t>
            </a:r>
            <a:r>
              <a:rPr kumimoji="1" lang="ja-JP" altLang="en-US" sz="1200" b="0" i="0" kern="1200" dirty="0">
                <a:solidFill>
                  <a:schemeClr val="tx1"/>
                </a:solidFill>
                <a:effectLst/>
                <a:latin typeface="+mn-lt"/>
                <a:ea typeface="+mn-ea"/>
                <a:cs typeface="+mn-cs"/>
              </a:rPr>
              <a:t>（訓練データの損失）</a:t>
            </a:r>
          </a:p>
          <a:p>
            <a:r>
              <a:rPr kumimoji="1" lang="en-US" altLang="ja-JP" sz="1200" b="0" i="0" kern="1200" dirty="0" err="1">
                <a:solidFill>
                  <a:schemeClr val="tx1"/>
                </a:solidFill>
                <a:effectLst/>
                <a:latin typeface="+mn-lt"/>
                <a:ea typeface="+mn-ea"/>
                <a:cs typeface="+mn-cs"/>
              </a:rPr>
              <a:t>val_loss</a:t>
            </a:r>
            <a:r>
              <a:rPr kumimoji="1" lang="ja-JP" altLang="en-US" sz="1200" b="0" i="0" kern="1200" dirty="0">
                <a:solidFill>
                  <a:schemeClr val="tx1"/>
                </a:solidFill>
                <a:effectLst/>
                <a:latin typeface="+mn-lt"/>
                <a:ea typeface="+mn-ea"/>
                <a:cs typeface="+mn-cs"/>
              </a:rPr>
              <a:t>（バリデーションセットの損失）</a:t>
            </a:r>
          </a:p>
          <a:p>
            <a:r>
              <a:rPr kumimoji="1" lang="en-US" altLang="ja-JP" sz="1200" b="0" i="0" kern="1200" dirty="0">
                <a:solidFill>
                  <a:schemeClr val="tx1"/>
                </a:solidFill>
                <a:effectLst/>
                <a:latin typeface="+mn-lt"/>
                <a:ea typeface="+mn-ea"/>
                <a:cs typeface="+mn-cs"/>
              </a:rPr>
              <a:t>acc</a:t>
            </a:r>
            <a:r>
              <a:rPr kumimoji="1" lang="ja-JP" altLang="en-US" sz="1200" b="0" i="0" kern="1200" dirty="0">
                <a:solidFill>
                  <a:schemeClr val="tx1"/>
                </a:solidFill>
                <a:effectLst/>
                <a:latin typeface="+mn-lt"/>
                <a:ea typeface="+mn-ea"/>
                <a:cs typeface="+mn-cs"/>
              </a:rPr>
              <a:t>（精度）</a:t>
            </a:r>
          </a:p>
          <a:p>
            <a:r>
              <a:rPr kumimoji="1" lang="en-US" altLang="ja-JP" sz="1200" b="0" i="0" kern="1200" dirty="0" err="1">
                <a:solidFill>
                  <a:schemeClr val="tx1"/>
                </a:solidFill>
                <a:effectLst/>
                <a:latin typeface="+mn-lt"/>
                <a:ea typeface="+mn-ea"/>
                <a:cs typeface="+mn-cs"/>
              </a:rPr>
              <a:t>val_acc</a:t>
            </a:r>
            <a:r>
              <a:rPr kumimoji="1" lang="ja-JP" altLang="en-US" sz="1200" b="0" i="0" kern="1200" dirty="0">
                <a:solidFill>
                  <a:schemeClr val="tx1"/>
                </a:solidFill>
                <a:effectLst/>
                <a:latin typeface="+mn-lt"/>
                <a:ea typeface="+mn-ea"/>
                <a:cs typeface="+mn-cs"/>
              </a:rPr>
              <a:t>（バリデーションデータセットの精度） 例外があるかどうか確認 ソース</a:t>
            </a:r>
          </a:p>
          <a:p>
            <a:pPr fontAlgn="base"/>
            <a:endParaRPr kumimoji="1" lang="ja-JP" altLang="en-US" sz="1200" b="0" i="0" kern="1200" dirty="0">
              <a:solidFill>
                <a:schemeClr val="tx1"/>
              </a:solidFill>
              <a:effectLst/>
              <a:latin typeface="+mn-lt"/>
              <a:ea typeface="+mn-ea"/>
              <a:cs typeface="+mn-cs"/>
            </a:endParaRPr>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14</a:t>
            </a:fld>
            <a:endParaRPr lang="ja-JP" altLang="en-US">
              <a:solidFill>
                <a:srgbClr val="000000"/>
              </a:solidFill>
            </a:endParaRPr>
          </a:p>
        </p:txBody>
      </p:sp>
    </p:spTree>
    <p:extLst>
      <p:ext uri="{BB962C8B-B14F-4D97-AF65-F5344CB8AC3E}">
        <p14:creationId xmlns:p14="http://schemas.microsoft.com/office/powerpoint/2010/main" val="4181048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table  shows a part of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From these results, predicting </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prɪˈdɪkt</a:t>
            </a:r>
            <a:r>
              <a:rPr kumimoji="1" lang="en-US" altLang="ja-JP" sz="1200" kern="1200" dirty="0">
                <a:solidFill>
                  <a:schemeClr val="tx1"/>
                </a:solidFill>
                <a:effectLst/>
                <a:latin typeface="+mn-lt"/>
                <a:ea typeface="+mn-ea"/>
                <a:cs typeface="+mn-cs"/>
              </a:rPr>
              <a:t>]v</a:t>
            </a:r>
            <a:r>
              <a:rPr kumimoji="1" lang="ja-JP" altLang="en-US" sz="1200" kern="1200" dirty="0">
                <a:solidFill>
                  <a:schemeClr val="tx1"/>
                </a:solidFill>
                <a:effectLst/>
                <a:latin typeface="+mn-lt"/>
                <a:ea typeface="+mn-ea"/>
                <a:cs typeface="+mn-cs"/>
              </a:rPr>
              <a:t>预知）</a:t>
            </a:r>
            <a:r>
              <a:rPr kumimoji="1" lang="en-US" altLang="ja-JP" sz="1200" kern="1200" dirty="0">
                <a:solidFill>
                  <a:schemeClr val="tx1"/>
                </a:solidFill>
                <a:effectLst/>
                <a:latin typeface="+mn-lt"/>
                <a:ea typeface="+mn-ea"/>
                <a:cs typeface="+mn-cs"/>
              </a:rPr>
              <a:t> predicate</a:t>
            </a:r>
            <a:r>
              <a:rPr kumimoji="1" lang="zh-CN"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[ˈ</a:t>
            </a:r>
            <a:r>
              <a:rPr kumimoji="1" lang="en-US" altLang="ja-JP" sz="1200" kern="1200" dirty="0" err="1">
                <a:solidFill>
                  <a:schemeClr val="tx1"/>
                </a:solidFill>
                <a:effectLst/>
                <a:latin typeface="+mn-lt"/>
                <a:ea typeface="+mn-ea"/>
                <a:cs typeface="+mn-cs"/>
              </a:rPr>
              <a:t>prɛdɪˌkeɪt</a:t>
            </a:r>
            <a:r>
              <a:rPr kumimoji="1" lang="en-US" altLang="ja-JP" sz="1200" kern="1200" dirty="0">
                <a:solidFill>
                  <a:schemeClr val="tx1"/>
                </a:solidFill>
                <a:effectLst/>
                <a:latin typeface="+mn-lt"/>
                <a:ea typeface="+mn-ea"/>
                <a:cs typeface="+mn-cs"/>
              </a:rPr>
              <a:t>]n</a:t>
            </a:r>
            <a:r>
              <a:rPr kumimoji="1" lang="ja-JP" altLang="en-US" sz="1200" kern="1200" dirty="0">
                <a:solidFill>
                  <a:schemeClr val="tx1"/>
                </a:solidFill>
                <a:effectLst/>
                <a:latin typeface="+mn-lt"/>
                <a:ea typeface="+mn-ea"/>
                <a:cs typeface="+mn-cs"/>
              </a:rPr>
              <a:t>谓语</a:t>
            </a:r>
            <a:r>
              <a:rPr kumimoji="1" lang="zh-CN"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depends</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dɪˈpɛnd</a:t>
            </a:r>
            <a:r>
              <a:rPr kumimoji="1" lang="en-US" altLang="ja-JP" sz="1200" kern="1200" dirty="0">
                <a:solidFill>
                  <a:schemeClr val="tx1"/>
                </a:solidFill>
                <a:effectLst/>
                <a:latin typeface="+mn-lt"/>
                <a:ea typeface="+mn-ea"/>
                <a:cs typeface="+mn-cs"/>
              </a:rPr>
              <a:t>] v</a:t>
            </a:r>
            <a:r>
              <a:rPr kumimoji="1" lang="ja-JP" altLang="en-US" sz="1200" kern="1200" dirty="0">
                <a:solidFill>
                  <a:schemeClr val="tx1"/>
                </a:solidFill>
                <a:effectLst/>
                <a:latin typeface="+mn-lt"/>
                <a:ea typeface="+mn-ea"/>
                <a:cs typeface="+mn-cs"/>
              </a:rPr>
              <a:t>依赖）</a:t>
            </a:r>
            <a:r>
              <a:rPr kumimoji="1" lang="en-US" altLang="ja-JP" sz="1200" kern="1200" dirty="0">
                <a:solidFill>
                  <a:schemeClr val="tx1"/>
                </a:solidFill>
                <a:effectLst/>
                <a:latin typeface="+mn-lt"/>
                <a:ea typeface="+mn-ea"/>
                <a:cs typeface="+mn-cs"/>
              </a:rPr>
              <a:t> on the item name’s cluster by using hierarchical([ˌ</a:t>
            </a:r>
            <a:r>
              <a:rPr kumimoji="1" lang="en-US" altLang="ja-JP" sz="1200" kern="1200" dirty="0" err="1">
                <a:solidFill>
                  <a:schemeClr val="tx1"/>
                </a:solidFill>
                <a:effectLst/>
                <a:latin typeface="+mn-lt"/>
                <a:ea typeface="+mn-ea"/>
                <a:cs typeface="+mn-cs"/>
              </a:rPr>
              <a:t>haɪərˈɑːkɪkəl</a:t>
            </a:r>
            <a:r>
              <a:rPr kumimoji="1" lang="en-US" altLang="ja-JP" sz="1200" kern="1200" dirty="0">
                <a:solidFill>
                  <a:schemeClr val="tx1"/>
                </a:solidFill>
                <a:effectLst/>
                <a:latin typeface="+mn-lt"/>
                <a:ea typeface="+mn-ea"/>
                <a:cs typeface="+mn-cs"/>
              </a:rPr>
              <a:t>] adj</a:t>
            </a:r>
            <a:r>
              <a:rPr kumimoji="1" lang="ja-JP" altLang="en-US" sz="1200" kern="1200" dirty="0">
                <a:solidFill>
                  <a:schemeClr val="tx1"/>
                </a:solidFill>
                <a:effectLst/>
                <a:latin typeface="+mn-lt"/>
                <a:ea typeface="+mn-ea"/>
                <a:cs typeface="+mn-cs"/>
              </a:rPr>
              <a:t>分级的</a:t>
            </a:r>
            <a:r>
              <a:rPr kumimoji="1" lang="en-US" altLang="ja-JP" sz="1200" kern="1200" dirty="0">
                <a:solidFill>
                  <a:schemeClr val="tx1"/>
                </a:solidFill>
                <a:effectLst/>
                <a:latin typeface="+mn-lt"/>
                <a:ea typeface="+mn-ea"/>
                <a:cs typeface="+mn-cs"/>
              </a:rPr>
              <a:t>) clustering( [ˈ</a:t>
            </a:r>
            <a:r>
              <a:rPr kumimoji="1" lang="en-US" altLang="ja-JP" sz="1200" kern="1200" dirty="0" err="1">
                <a:solidFill>
                  <a:schemeClr val="tx1"/>
                </a:solidFill>
                <a:effectLst/>
                <a:latin typeface="+mn-lt"/>
                <a:ea typeface="+mn-ea"/>
                <a:cs typeface="+mn-cs"/>
              </a:rPr>
              <a:t>klʌstəɪŋ</a:t>
            </a:r>
            <a:r>
              <a:rPr kumimoji="1" lang="en-US" altLang="ja-JP" sz="1200" kern="1200" dirty="0">
                <a:solidFill>
                  <a:schemeClr val="tx1"/>
                </a:solidFill>
                <a:effectLst/>
                <a:latin typeface="+mn-lt"/>
                <a:ea typeface="+mn-ea"/>
                <a:cs typeface="+mn-cs"/>
              </a:rPr>
              <a:t>] n</a:t>
            </a:r>
            <a:r>
              <a:rPr kumimoji="1" lang="ja-JP" altLang="en-US" sz="1200" kern="1200" dirty="0">
                <a:solidFill>
                  <a:schemeClr val="tx1"/>
                </a:solidFill>
                <a:effectLst/>
                <a:latin typeface="+mn-lt"/>
                <a:ea typeface="+mn-ea"/>
                <a:cs typeface="+mn-cs"/>
              </a:rPr>
              <a:t>聚集</a:t>
            </a:r>
            <a:r>
              <a:rPr kumimoji="1" lang="en-US" altLang="ja-JP" sz="1200" kern="1200" dirty="0">
                <a:solidFill>
                  <a:schemeClr val="tx1"/>
                </a:solidFill>
                <a:effectLst/>
                <a:latin typeface="+mn-lt"/>
                <a:ea typeface="+mn-ea"/>
                <a:cs typeface="+mn-cs"/>
              </a:rPr>
              <a:t>)  </a:t>
            </a:r>
            <a:r>
              <a:rPr kumimoji="1" lang="zh-CN"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Even if the item data are different ,the results of predicted</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prɪˈdɪkt</a:t>
            </a:r>
            <a:r>
              <a:rPr kumimoji="1" lang="en-US" altLang="ja-JP" sz="1200" kern="1200" dirty="0">
                <a:solidFill>
                  <a:schemeClr val="tx1"/>
                </a:solidFill>
                <a:effectLst/>
                <a:latin typeface="+mn-lt"/>
                <a:ea typeface="+mn-ea"/>
                <a:cs typeface="+mn-cs"/>
              </a:rPr>
              <a:t>]v</a:t>
            </a:r>
            <a:r>
              <a:rPr kumimoji="1" lang="ja-JP" altLang="en-US" sz="1200" kern="1200" dirty="0">
                <a:solidFill>
                  <a:schemeClr val="tx1"/>
                </a:solidFill>
                <a:effectLst/>
                <a:latin typeface="+mn-lt"/>
                <a:ea typeface="+mn-ea"/>
                <a:cs typeface="+mn-cs"/>
              </a:rPr>
              <a:t>预知）</a:t>
            </a:r>
            <a:r>
              <a:rPr kumimoji="1" lang="en-US" altLang="ja-JP" sz="1200" kern="1200" dirty="0">
                <a:solidFill>
                  <a:schemeClr val="tx1"/>
                </a:solidFill>
                <a:effectLst/>
                <a:latin typeface="+mn-lt"/>
                <a:ea typeface="+mn-ea"/>
                <a:cs typeface="+mn-cs"/>
              </a:rPr>
              <a:t> cluster will be the same. </a:t>
            </a:r>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15</a:t>
            </a:fld>
            <a:endParaRPr lang="ja-JP" altLang="en-US">
              <a:solidFill>
                <a:srgbClr val="000000"/>
              </a:solidFill>
            </a:endParaRPr>
          </a:p>
        </p:txBody>
      </p:sp>
    </p:spTree>
    <p:extLst>
      <p:ext uri="{BB962C8B-B14F-4D97-AF65-F5344CB8AC3E}">
        <p14:creationId xmlns:p14="http://schemas.microsoft.com/office/powerpoint/2010/main" val="2466154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42900" lvl="1" indent="0">
              <a:buNone/>
            </a:pPr>
            <a:endParaRPr lang="en-US" altLang="ja-JP" dirty="0"/>
          </a:p>
        </p:txBody>
      </p:sp>
      <p:sp>
        <p:nvSpPr>
          <p:cNvPr id="4" name="スライド番号プレースホルダー 3"/>
          <p:cNvSpPr>
            <a:spLocks noGrp="1"/>
          </p:cNvSpPr>
          <p:nvPr>
            <p:ph type="sldNum" sz="quarter" idx="5"/>
          </p:nvPr>
        </p:nvSpPr>
        <p:spPr/>
        <p:txBody>
          <a:bodyPr/>
          <a:lstStyle/>
          <a:p>
            <a:fld id="{C59B68BF-07ED-4086-807A-287DF3B11A09}" type="slidenum">
              <a:rPr kumimoji="1" lang="ja-JP" altLang="en-US" smtClean="0"/>
              <a:pPr/>
              <a:t>16</a:t>
            </a:fld>
            <a:endParaRPr kumimoji="1" lang="ja-JP" altLang="en-US" dirty="0"/>
          </a:p>
        </p:txBody>
      </p:sp>
    </p:spTree>
    <p:extLst>
      <p:ext uri="{BB962C8B-B14F-4D97-AF65-F5344CB8AC3E}">
        <p14:creationId xmlns:p14="http://schemas.microsoft.com/office/powerpoint/2010/main" val="531524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17</a:t>
            </a:fld>
            <a:endParaRPr lang="ja-JP" altLang="en-US">
              <a:solidFill>
                <a:srgbClr val="000000"/>
              </a:solidFill>
            </a:endParaRPr>
          </a:p>
        </p:txBody>
      </p:sp>
    </p:spTree>
    <p:extLst>
      <p:ext uri="{BB962C8B-B14F-4D97-AF65-F5344CB8AC3E}">
        <p14:creationId xmlns:p14="http://schemas.microsoft.com/office/powerpoint/2010/main" val="3109996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精度</a:t>
            </a:r>
            <a:r>
              <a:rPr kumimoji="1" lang="en-US" altLang="ja-JP" sz="1200" kern="1200" dirty="0">
                <a:solidFill>
                  <a:schemeClr val="tx1"/>
                </a:solidFill>
                <a:effectLst/>
                <a:latin typeface="+mn-lt"/>
                <a:ea typeface="+mn-ea"/>
                <a:cs typeface="+mn-cs"/>
              </a:rPr>
              <a:t>(</a:t>
            </a:r>
            <a:r>
              <a:rPr lang="en-US" altLang="ja-JP" sz="1200" kern="100" dirty="0">
                <a:latin typeface="Times New Roman" panose="02020603050405020304" pitchFamily="18" charset="0"/>
                <a:ea typeface="BatangChe" panose="02030609000101010101" pitchFamily="49" charset="-127"/>
              </a:rPr>
              <a:t>Accuracy</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を表す</a:t>
            </a:r>
            <a:endParaRPr kumimoji="1" lang="en-US" altLang="ja-JP" sz="1200" kern="1200" dirty="0">
              <a:solidFill>
                <a:schemeClr val="tx1"/>
              </a:solidFill>
              <a:effectLst/>
              <a:latin typeface="+mn-lt"/>
              <a:ea typeface="+mn-ea"/>
              <a:cs typeface="+mn-cs"/>
            </a:endParaRPr>
          </a:p>
          <a:p>
            <a:r>
              <a:rPr lang="en-US" altLang="ja-JP" dirty="0"/>
              <a:t>Epoch</a:t>
            </a:r>
            <a:r>
              <a:rPr lang="ja-JP" altLang="en-US" dirty="0"/>
              <a:t>（</a:t>
            </a:r>
            <a:r>
              <a:rPr lang="ja-JP" altLang="ja-JP" dirty="0"/>
              <a:t>エポック</a:t>
            </a:r>
            <a:r>
              <a:rPr lang="ja-JP" altLang="en-US" dirty="0"/>
              <a:t>）：</a:t>
            </a:r>
            <a:r>
              <a:rPr kumimoji="1" lang="ja-JP" altLang="en-US" sz="1200" b="0" i="0" kern="1200" dirty="0">
                <a:solidFill>
                  <a:schemeClr val="tx1"/>
                </a:solidFill>
                <a:effectLst/>
                <a:latin typeface="+mn-lt"/>
                <a:ea typeface="+mn-ea"/>
                <a:cs typeface="+mn-cs"/>
              </a:rPr>
              <a:t>一つの訓練データを何回繰り返して学習させるか</a:t>
            </a:r>
            <a:endParaRPr kumimoji="1" lang="en-US" altLang="ja-JP" sz="1200" b="0" i="0" kern="1200" dirty="0">
              <a:solidFill>
                <a:schemeClr val="tx1"/>
              </a:solidFill>
              <a:effectLst/>
              <a:latin typeface="+mn-lt"/>
              <a:ea typeface="+mn-ea"/>
              <a:cs typeface="+mn-cs"/>
            </a:endParaRPr>
          </a:p>
          <a:p>
            <a:pPr fontAlgn="base"/>
            <a:r>
              <a:rPr lang="en-US" altLang="ja-JP" dirty="0" err="1"/>
              <a:t>batch_size</a:t>
            </a:r>
            <a:r>
              <a:rPr lang="ja-JP" altLang="en-US" dirty="0"/>
              <a:t>（</a:t>
            </a:r>
            <a:r>
              <a:rPr kumimoji="1" lang="ja-JP" altLang="en-US" sz="1200" b="0" i="0" kern="1200" dirty="0">
                <a:solidFill>
                  <a:schemeClr val="tx1"/>
                </a:solidFill>
                <a:effectLst/>
                <a:latin typeface="+mn-lt"/>
                <a:ea typeface="+mn-ea"/>
                <a:cs typeface="+mn-cs"/>
              </a:rPr>
              <a:t>バッチサイズ</a:t>
            </a:r>
            <a:r>
              <a:rPr kumimoji="1" lang="en-US" altLang="ja-JP" sz="1200" b="0" i="0" kern="1200" dirty="0">
                <a:solidFill>
                  <a:schemeClr val="tx1"/>
                </a:solidFill>
                <a:effectLst/>
                <a:latin typeface="+mn-lt"/>
                <a:ea typeface="+mn-ea"/>
                <a:cs typeface="+mn-cs"/>
              </a:rPr>
              <a:t>)</a:t>
            </a:r>
            <a:r>
              <a:rPr lang="en-US" altLang="ja-JP" dirty="0"/>
              <a:t>:</a:t>
            </a:r>
            <a:r>
              <a:rPr kumimoji="1" lang="ja-JP" altLang="en-US" sz="1200" b="0" i="0" kern="1200" dirty="0">
                <a:solidFill>
                  <a:schemeClr val="tx1"/>
                </a:solidFill>
                <a:effectLst/>
                <a:latin typeface="+mn-lt"/>
                <a:ea typeface="+mn-ea"/>
                <a:cs typeface="+mn-cs"/>
              </a:rPr>
              <a:t>データの一部を利用することで計算量を減らそうという考え方です。そして、学習を進める際に利用するデータの一部（ひとまとめのデータ）を抽象的に「バッチ」と呼び、このときに利用するデータの数を「バッチサイズ」と呼びます。</a:t>
            </a:r>
            <a:endParaRPr kumimoji="1" lang="en-US" altLang="ja-JP"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では実験結果に移ります．作成したモデルを</a:t>
            </a:r>
            <a:r>
              <a:rPr kumimoji="1" lang="en-US" altLang="ja-JP" sz="1200" kern="1200" dirty="0">
                <a:solidFill>
                  <a:schemeClr val="tx1"/>
                </a:solidFill>
                <a:effectLst/>
                <a:latin typeface="+mn-lt"/>
                <a:ea typeface="+mn-ea"/>
                <a:cs typeface="+mn-cs"/>
              </a:rPr>
              <a:t>Epoch20, batch_size2000</a:t>
            </a:r>
            <a:r>
              <a:rPr kumimoji="1" lang="ja-JP" altLang="ja-JP" sz="1200" kern="1200" dirty="0">
                <a:solidFill>
                  <a:schemeClr val="tx1"/>
                </a:solidFill>
                <a:effectLst/>
                <a:latin typeface="+mn-lt"/>
                <a:ea typeface="+mn-ea"/>
                <a:cs typeface="+mn-cs"/>
              </a:rPr>
              <a:t>学習させた</a:t>
            </a:r>
            <a:r>
              <a:rPr kumimoji="1" lang="ja-JP" altLang="en-US" sz="1200" kern="1200" dirty="0">
                <a:solidFill>
                  <a:schemeClr val="tx1"/>
                </a:solidFill>
                <a:effectLst/>
                <a:latin typeface="+mn-lt"/>
                <a:ea typeface="+mn-ea"/>
                <a:cs typeface="+mn-cs"/>
              </a:rPr>
              <a:t>結果の</a:t>
            </a:r>
            <a:r>
              <a:rPr kumimoji="1" lang="en-US" altLang="ja-JP" sz="1200" kern="1200" dirty="0">
                <a:solidFill>
                  <a:schemeClr val="tx1"/>
                </a:solidFill>
                <a:effectLst/>
                <a:latin typeface="+mn-lt"/>
                <a:ea typeface="+mn-ea"/>
                <a:cs typeface="+mn-cs"/>
              </a:rPr>
              <a:t>accuracy</a:t>
            </a:r>
            <a:r>
              <a:rPr kumimoji="1" lang="ja-JP" altLang="en-US" sz="1200" kern="1200" dirty="0">
                <a:solidFill>
                  <a:schemeClr val="tx1"/>
                </a:solidFill>
                <a:effectLst/>
                <a:latin typeface="+mn-lt"/>
                <a:ea typeface="+mn-ea"/>
                <a:cs typeface="+mn-cs"/>
              </a:rPr>
              <a:t>（精度）が左の図，</a:t>
            </a:r>
            <a:r>
              <a:rPr kumimoji="1" lang="en-US" altLang="ja-JP" sz="1200" kern="1200" dirty="0">
                <a:solidFill>
                  <a:schemeClr val="tx1"/>
                </a:solidFill>
                <a:effectLst/>
                <a:latin typeface="+mn-lt"/>
                <a:ea typeface="+mn-ea"/>
                <a:cs typeface="+mn-cs"/>
              </a:rPr>
              <a:t>loss</a:t>
            </a:r>
            <a:r>
              <a:rPr kumimoji="1" lang="ja-JP" altLang="en-US" sz="1200" kern="1200" dirty="0">
                <a:solidFill>
                  <a:schemeClr val="tx1"/>
                </a:solidFill>
                <a:effectLst/>
                <a:latin typeface="+mn-lt"/>
                <a:ea typeface="+mn-ea"/>
                <a:cs typeface="+mn-cs"/>
              </a:rPr>
              <a:t>が右の図となります</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この結果より高い</a:t>
            </a:r>
            <a:r>
              <a:rPr kumimoji="1" lang="en-US" altLang="ja-JP" sz="1200" kern="1200" dirty="0">
                <a:solidFill>
                  <a:schemeClr val="tx1"/>
                </a:solidFill>
                <a:effectLst/>
                <a:latin typeface="+mn-lt"/>
                <a:ea typeface="+mn-ea"/>
                <a:cs typeface="+mn-cs"/>
              </a:rPr>
              <a:t>accuracy(</a:t>
            </a:r>
            <a:r>
              <a:rPr kumimoji="1" lang="ja-JP" altLang="en-US" sz="1200" kern="1200" dirty="0">
                <a:solidFill>
                  <a:schemeClr val="tx1"/>
                </a:solidFill>
                <a:effectLst/>
                <a:latin typeface="+mn-lt"/>
                <a:ea typeface="+mn-ea"/>
                <a:cs typeface="+mn-cs"/>
              </a:rPr>
              <a:t>アキュラシー</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が確認できます．よって，</a:t>
            </a:r>
            <a:r>
              <a:rPr kumimoji="1" lang="en-US" altLang="ja-JP" sz="1200" kern="1200" dirty="0">
                <a:solidFill>
                  <a:schemeClr val="tx1"/>
                </a:solidFill>
                <a:effectLst/>
                <a:latin typeface="+mn-lt"/>
                <a:ea typeface="+mn-ea"/>
                <a:cs typeface="+mn-cs"/>
              </a:rPr>
              <a:t> </a:t>
            </a:r>
            <a:r>
              <a:rPr kumimoji="1" lang="ja-JP" altLang="en-US" sz="1200" kern="1200" dirty="0">
                <a:solidFill>
                  <a:schemeClr val="tx1"/>
                </a:solidFill>
                <a:effectLst/>
                <a:latin typeface="+mn-lt"/>
                <a:ea typeface="+mn-ea"/>
                <a:cs typeface="+mn-cs"/>
              </a:rPr>
              <a:t>モデルは正しく学習出来ているといえます．</a:t>
            </a:r>
            <a:endParaRPr kumimoji="1" lang="ja-JP" altLang="en-US" dirty="0"/>
          </a:p>
          <a:p>
            <a:r>
              <a:rPr kumimoji="1" lang="en-US" altLang="ja-JP" sz="1200" b="0" i="0" kern="1200" dirty="0">
                <a:solidFill>
                  <a:schemeClr val="tx1"/>
                </a:solidFill>
                <a:effectLst/>
                <a:latin typeface="+mn-lt"/>
                <a:ea typeface="+mn-ea"/>
                <a:cs typeface="+mn-cs"/>
              </a:rPr>
              <a:t>loss</a:t>
            </a:r>
            <a:r>
              <a:rPr kumimoji="1" lang="ja-JP" altLang="en-US" sz="1200" b="0" i="0" kern="1200" dirty="0">
                <a:solidFill>
                  <a:schemeClr val="tx1"/>
                </a:solidFill>
                <a:effectLst/>
                <a:latin typeface="+mn-lt"/>
                <a:ea typeface="+mn-ea"/>
                <a:cs typeface="+mn-cs"/>
              </a:rPr>
              <a:t>（訓練データの損失）</a:t>
            </a:r>
          </a:p>
          <a:p>
            <a:r>
              <a:rPr kumimoji="1" lang="en-US" altLang="ja-JP" sz="1200" b="0" i="0" kern="1200" dirty="0" err="1">
                <a:solidFill>
                  <a:schemeClr val="tx1"/>
                </a:solidFill>
                <a:effectLst/>
                <a:latin typeface="+mn-lt"/>
                <a:ea typeface="+mn-ea"/>
                <a:cs typeface="+mn-cs"/>
              </a:rPr>
              <a:t>val_loss</a:t>
            </a:r>
            <a:r>
              <a:rPr kumimoji="1" lang="ja-JP" altLang="en-US" sz="1200" b="0" i="0" kern="1200" dirty="0">
                <a:solidFill>
                  <a:schemeClr val="tx1"/>
                </a:solidFill>
                <a:effectLst/>
                <a:latin typeface="+mn-lt"/>
                <a:ea typeface="+mn-ea"/>
                <a:cs typeface="+mn-cs"/>
              </a:rPr>
              <a:t>（バリデーションセットの損失）</a:t>
            </a:r>
          </a:p>
          <a:p>
            <a:r>
              <a:rPr kumimoji="1" lang="en-US" altLang="ja-JP" sz="1200" b="0" i="0" kern="1200" dirty="0">
                <a:solidFill>
                  <a:schemeClr val="tx1"/>
                </a:solidFill>
                <a:effectLst/>
                <a:latin typeface="+mn-lt"/>
                <a:ea typeface="+mn-ea"/>
                <a:cs typeface="+mn-cs"/>
              </a:rPr>
              <a:t>acc</a:t>
            </a:r>
            <a:r>
              <a:rPr kumimoji="1" lang="ja-JP" altLang="en-US" sz="1200" b="0" i="0" kern="1200" dirty="0">
                <a:solidFill>
                  <a:schemeClr val="tx1"/>
                </a:solidFill>
                <a:effectLst/>
                <a:latin typeface="+mn-lt"/>
                <a:ea typeface="+mn-ea"/>
                <a:cs typeface="+mn-cs"/>
              </a:rPr>
              <a:t>（精度）</a:t>
            </a:r>
          </a:p>
          <a:p>
            <a:r>
              <a:rPr kumimoji="1" lang="en-US" altLang="ja-JP" sz="1200" b="0" i="0" kern="1200" dirty="0" err="1">
                <a:solidFill>
                  <a:schemeClr val="tx1"/>
                </a:solidFill>
                <a:effectLst/>
                <a:latin typeface="+mn-lt"/>
                <a:ea typeface="+mn-ea"/>
                <a:cs typeface="+mn-cs"/>
              </a:rPr>
              <a:t>val_acc</a:t>
            </a:r>
            <a:r>
              <a:rPr kumimoji="1" lang="ja-JP" altLang="en-US" sz="1200" b="0" i="0" kern="1200" dirty="0">
                <a:solidFill>
                  <a:schemeClr val="tx1"/>
                </a:solidFill>
                <a:effectLst/>
                <a:latin typeface="+mn-lt"/>
                <a:ea typeface="+mn-ea"/>
                <a:cs typeface="+mn-cs"/>
              </a:rPr>
              <a:t>（バリデーションデータセットの精度） 例外があるかどうか確認 ソース</a:t>
            </a:r>
          </a:p>
          <a:p>
            <a:pPr fontAlgn="base"/>
            <a:endParaRPr kumimoji="1" lang="ja-JP" altLang="en-US" sz="1200" b="0" i="0" kern="1200" dirty="0">
              <a:solidFill>
                <a:schemeClr val="tx1"/>
              </a:solidFill>
              <a:effectLst/>
              <a:latin typeface="+mn-lt"/>
              <a:ea typeface="+mn-ea"/>
              <a:cs typeface="+mn-cs"/>
            </a:endParaRPr>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18</a:t>
            </a:fld>
            <a:endParaRPr lang="ja-JP" altLang="en-US">
              <a:solidFill>
                <a:srgbClr val="000000"/>
              </a:solidFill>
            </a:endParaRPr>
          </a:p>
        </p:txBody>
      </p:sp>
    </p:spTree>
    <p:extLst>
      <p:ext uri="{BB962C8B-B14F-4D97-AF65-F5344CB8AC3E}">
        <p14:creationId xmlns:p14="http://schemas.microsoft.com/office/powerpoint/2010/main" val="199585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9B68BF-07ED-4086-807A-287DF3B11A09}" type="slidenum">
              <a:rPr kumimoji="1" lang="ja-JP" altLang="en-US" smtClean="0"/>
              <a:pPr/>
              <a:t>19</a:t>
            </a:fld>
            <a:endParaRPr kumimoji="1" lang="ja-JP" altLang="en-US" dirty="0"/>
          </a:p>
        </p:txBody>
      </p:sp>
    </p:spTree>
    <p:extLst>
      <p:ext uri="{BB962C8B-B14F-4D97-AF65-F5344CB8AC3E}">
        <p14:creationId xmlns:p14="http://schemas.microsoft.com/office/powerpoint/2010/main" val="76144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A423DE-3CA9-489A-8740-C7B2181C99EC}"/>
              </a:ext>
            </a:extLst>
          </p:cNvPr>
          <p:cNvSpPr>
            <a:spLocks noGrp="1" noChangeArrowheads="1"/>
          </p:cNvSpPr>
          <p:nvPr>
            <p:ph type="sldNum" sz="quarter" idx="5"/>
          </p:nvPr>
        </p:nvSpPr>
        <p:spPr>
          <a:ln/>
        </p:spPr>
        <p:txBody>
          <a:bodyPr/>
          <a:lstStyle/>
          <a:p>
            <a:fld id="{15BCDFCA-6617-41DB-B683-4AD3D3C29A03}" type="slidenum">
              <a:rPr lang="en-US" altLang="ja-JP"/>
              <a:pPr/>
              <a:t>2</a:t>
            </a:fld>
            <a:endParaRPr lang="en-US" altLang="ja-JP" dirty="0"/>
          </a:p>
        </p:txBody>
      </p:sp>
      <p:sp>
        <p:nvSpPr>
          <p:cNvPr id="35842" name="Rectangle 2">
            <a:extLst>
              <a:ext uri="{FF2B5EF4-FFF2-40B4-BE49-F238E27FC236}">
                <a16:creationId xmlns:a16="http://schemas.microsoft.com/office/drawing/2014/main" id="{123C4BBF-ABD8-4030-B5CC-F96FCF5499CC}"/>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33D464F7-90A4-4DCA-893B-E811B31A18CF}"/>
              </a:ext>
            </a:extLst>
          </p:cNvPr>
          <p:cNvSpPr>
            <a:spLocks noGrp="1" noChangeArrowheads="1"/>
          </p:cNvSpPr>
          <p:nvPr>
            <p:ph type="body" idx="1"/>
          </p:nvPr>
        </p:nvSpPr>
        <p:spPr/>
        <p:txBody>
          <a:bodyPr/>
          <a:lstStyle/>
          <a:p>
            <a:endParaRPr lang="en-US" altLang="ja-JP" dirty="0"/>
          </a:p>
        </p:txBody>
      </p:sp>
    </p:spTree>
    <p:extLst>
      <p:ext uri="{BB962C8B-B14F-4D97-AF65-F5344CB8AC3E}">
        <p14:creationId xmlns:p14="http://schemas.microsoft.com/office/powerpoint/2010/main" val="3933363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20</a:t>
            </a:fld>
            <a:endParaRPr lang="ja-JP" altLang="en-US">
              <a:solidFill>
                <a:srgbClr val="000000"/>
              </a:solidFill>
            </a:endParaRPr>
          </a:p>
        </p:txBody>
      </p:sp>
    </p:spTree>
    <p:extLst>
      <p:ext uri="{BB962C8B-B14F-4D97-AF65-F5344CB8AC3E}">
        <p14:creationId xmlns:p14="http://schemas.microsoft.com/office/powerpoint/2010/main" val="144314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1" i="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21</a:t>
            </a:fld>
            <a:endParaRPr kumimoji="1" lang="ja-JP" altLang="en-US" dirty="0"/>
          </a:p>
        </p:txBody>
      </p:sp>
    </p:spTree>
    <p:extLst>
      <p:ext uri="{BB962C8B-B14F-4D97-AF65-F5344CB8AC3E}">
        <p14:creationId xmlns:p14="http://schemas.microsoft.com/office/powerpoint/2010/main" val="1528500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1" i="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22</a:t>
            </a:fld>
            <a:endParaRPr kumimoji="1" lang="ja-JP" altLang="en-US" dirty="0"/>
          </a:p>
        </p:txBody>
      </p:sp>
    </p:spTree>
    <p:extLst>
      <p:ext uri="{BB962C8B-B14F-4D97-AF65-F5344CB8AC3E}">
        <p14:creationId xmlns:p14="http://schemas.microsoft.com/office/powerpoint/2010/main" val="1400314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ja-JP" sz="1200" kern="1200" dirty="0">
                <a:solidFill>
                  <a:schemeClr val="tx1"/>
                </a:solidFill>
                <a:effectLst/>
                <a:latin typeface="+mn-lt"/>
                <a:ea typeface="+mn-ea"/>
                <a:cs typeface="+mn-cs"/>
              </a:rPr>
              <a:t>それぞれの辞書で単語ベクトルのカテゴライズを行った。カテゴライズには</a:t>
            </a:r>
            <a:r>
              <a:rPr kumimoji="1" lang="en-US" altLang="ja-JP" sz="1200" kern="1200" dirty="0">
                <a:solidFill>
                  <a:schemeClr val="tx1"/>
                </a:solidFill>
                <a:effectLst/>
                <a:latin typeface="+mn-lt"/>
                <a:ea typeface="+mn-ea"/>
                <a:cs typeface="+mn-cs"/>
              </a:rPr>
              <a:t>R</a:t>
            </a:r>
            <a:r>
              <a:rPr kumimoji="1" lang="ja-JP" altLang="ja-JP" sz="1200" kern="1200" dirty="0">
                <a:solidFill>
                  <a:schemeClr val="tx1"/>
                </a:solidFill>
                <a:effectLst/>
                <a:latin typeface="+mn-lt"/>
                <a:ea typeface="+mn-ea"/>
                <a:cs typeface="+mn-cs"/>
              </a:rPr>
              <a:t>言語を使用した。</a:t>
            </a:r>
            <a:r>
              <a:rPr kumimoji="1" lang="en-US" altLang="ja-JP" sz="1200" kern="1200" dirty="0">
                <a:solidFill>
                  <a:schemeClr val="tx1"/>
                </a:solidFill>
                <a:effectLst/>
                <a:latin typeface="+mn-lt"/>
                <a:ea typeface="+mn-ea"/>
                <a:cs typeface="+mn-cs"/>
              </a:rPr>
              <a:t>R</a:t>
            </a:r>
            <a:r>
              <a:rPr kumimoji="1" lang="ja-JP" altLang="ja-JP" sz="1200" kern="1200" dirty="0">
                <a:solidFill>
                  <a:schemeClr val="tx1"/>
                </a:solidFill>
                <a:effectLst/>
                <a:latin typeface="+mn-lt"/>
                <a:ea typeface="+mn-ea"/>
                <a:cs typeface="+mn-cs"/>
              </a:rPr>
              <a:t>言語は統計処理を行う機能が多いスクリプト言語である</a:t>
            </a: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23</a:t>
            </a:fld>
            <a:endParaRPr lang="ja-JP" altLang="en-US">
              <a:solidFill>
                <a:srgbClr val="000000"/>
              </a:solidFill>
            </a:endParaRPr>
          </a:p>
        </p:txBody>
      </p:sp>
    </p:spTree>
    <p:extLst>
      <p:ext uri="{BB962C8B-B14F-4D97-AF65-F5344CB8AC3E}">
        <p14:creationId xmlns:p14="http://schemas.microsoft.com/office/powerpoint/2010/main" val="407916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A423DE-3CA9-489A-8740-C7B2181C99EC}"/>
              </a:ext>
            </a:extLst>
          </p:cNvPr>
          <p:cNvSpPr>
            <a:spLocks noGrp="1" noChangeArrowheads="1"/>
          </p:cNvSpPr>
          <p:nvPr>
            <p:ph type="sldNum" sz="quarter" idx="5"/>
          </p:nvPr>
        </p:nvSpPr>
        <p:spPr>
          <a:ln/>
        </p:spPr>
        <p:txBody>
          <a:bodyPr/>
          <a:lstStyle/>
          <a:p>
            <a:fld id="{15BCDFCA-6617-41DB-B683-4AD3D3C29A03}" type="slidenum">
              <a:rPr lang="en-US" altLang="ja-JP"/>
              <a:pPr/>
              <a:t>24</a:t>
            </a:fld>
            <a:endParaRPr lang="en-US" altLang="ja-JP" dirty="0"/>
          </a:p>
        </p:txBody>
      </p:sp>
      <p:sp>
        <p:nvSpPr>
          <p:cNvPr id="35842" name="Rectangle 2">
            <a:extLst>
              <a:ext uri="{FF2B5EF4-FFF2-40B4-BE49-F238E27FC236}">
                <a16:creationId xmlns:a16="http://schemas.microsoft.com/office/drawing/2014/main" id="{123C4BBF-ABD8-4030-B5CC-F96FCF5499CC}"/>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33D464F7-90A4-4DCA-893B-E811B31A18CF}"/>
              </a:ext>
            </a:extLst>
          </p:cNvPr>
          <p:cNvSpPr>
            <a:spLocks noGrp="1" noChangeArrowheads="1"/>
          </p:cNvSpPr>
          <p:nvPr>
            <p:ph type="body" idx="1"/>
          </p:nvPr>
        </p:nvSpPr>
        <p:spPr/>
        <p:txBody>
          <a:bodyPr/>
          <a:lstStyle/>
          <a:p>
            <a:r>
              <a:rPr kumimoji="1" lang="ja-JP" altLang="en-US" sz="1200" b="0" i="0" kern="1200" dirty="0">
                <a:solidFill>
                  <a:schemeClr val="tx1"/>
                </a:solidFill>
                <a:effectLst/>
                <a:latin typeface="+mn-lt"/>
                <a:ea typeface="+mn-ea"/>
                <a:cs typeface="+mn-cs"/>
              </a:rPr>
              <a:t>クラスタ内の点同士の角度（距離）は小さい方が良い。</a:t>
            </a:r>
          </a:p>
          <a:p>
            <a:r>
              <a:rPr kumimoji="1" lang="ja-JP" altLang="en-US" sz="1200" b="0" i="0" kern="1200" dirty="0">
                <a:solidFill>
                  <a:schemeClr val="tx1"/>
                </a:solidFill>
                <a:effectLst/>
                <a:latin typeface="+mn-lt"/>
                <a:ea typeface="+mn-ea"/>
                <a:cs typeface="+mn-cs"/>
              </a:rPr>
              <a:t>クラスタ間の角度（距離）は大きい方が良い。</a:t>
            </a:r>
          </a:p>
          <a:p>
            <a:r>
              <a:rPr kumimoji="1" lang="ja-JP" altLang="en-US" sz="1200" b="0" i="0" kern="1200" dirty="0">
                <a:solidFill>
                  <a:schemeClr val="tx1"/>
                </a:solidFill>
                <a:effectLst/>
                <a:latin typeface="+mn-lt"/>
                <a:ea typeface="+mn-ea"/>
                <a:cs typeface="+mn-cs"/>
              </a:rPr>
              <a:t>角度（距離）を使った</a:t>
            </a:r>
            <a:r>
              <a:rPr kumimoji="1" lang="en-US" altLang="ja-JP" sz="1200" b="0" i="0" kern="1200" dirty="0">
                <a:solidFill>
                  <a:schemeClr val="tx1"/>
                </a:solidFill>
                <a:effectLst/>
                <a:latin typeface="+mn-lt"/>
                <a:ea typeface="+mn-ea"/>
                <a:cs typeface="+mn-cs"/>
              </a:rPr>
              <a:t>DCSE</a:t>
            </a:r>
            <a:r>
              <a:rPr kumimoji="1" lang="ja-JP" altLang="en-US" sz="1200" b="0" i="0" kern="1200" dirty="0">
                <a:solidFill>
                  <a:schemeClr val="tx1"/>
                </a:solidFill>
                <a:effectLst/>
                <a:latin typeface="+mn-lt"/>
                <a:ea typeface="+mn-ea"/>
                <a:cs typeface="+mn-cs"/>
              </a:rPr>
              <a:t>を両方計算して、重み付き和を評価値とする。</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 </a:t>
            </a:r>
            <a:r>
              <a:rPr lang="en-US" altLang="ja-JP" dirty="0"/>
              <a:t>α</a:t>
            </a:r>
            <a:r>
              <a:rPr lang="ja-JP" altLang="en-US" dirty="0"/>
              <a:t>：</a:t>
            </a:r>
            <a:r>
              <a:rPr kumimoji="1" lang="ja-JP" altLang="en-US" sz="1200" b="1" i="0" kern="1200" dirty="0">
                <a:solidFill>
                  <a:schemeClr val="tx1"/>
                </a:solidFill>
                <a:effectLst/>
                <a:latin typeface="+mn-lt"/>
                <a:ea typeface="+mn-ea"/>
                <a:cs typeface="+mn-cs"/>
              </a:rPr>
              <a:t>アルファ</a:t>
            </a:r>
            <a:endParaRPr kumimoji="1" lang="ja-JP" altLang="en-US" sz="1200" b="0" i="0" kern="1200" dirty="0">
              <a:solidFill>
                <a:schemeClr val="tx1"/>
              </a:solidFill>
              <a:effectLst/>
              <a:latin typeface="+mn-lt"/>
              <a:ea typeface="+mn-ea"/>
              <a:cs typeface="+mn-cs"/>
            </a:endParaRPr>
          </a:p>
          <a:p>
            <a:r>
              <a:rPr lang="en-US" altLang="ja-JP" dirty="0"/>
              <a:t>B:</a:t>
            </a:r>
            <a:r>
              <a:rPr kumimoji="1" lang="ja-JP" altLang="en-US" sz="1200" b="0" i="0" kern="1200" dirty="0">
                <a:solidFill>
                  <a:schemeClr val="tx1"/>
                </a:solidFill>
                <a:effectLst/>
                <a:latin typeface="+mn-lt"/>
                <a:ea typeface="+mn-ea"/>
                <a:cs typeface="+mn-cs"/>
              </a:rPr>
              <a:t>クラスタ間の角度（クラスタ</a:t>
            </a:r>
            <a:r>
              <a:rPr lang="ja-JP" altLang="en-US" dirty="0"/>
              <a:t>の平均）</a:t>
            </a:r>
            <a:endParaRPr lang="en-US" altLang="ja-JP" dirty="0"/>
          </a:p>
          <a:p>
            <a:endParaRPr lang="en-US" altLang="ja-JP" dirty="0"/>
          </a:p>
        </p:txBody>
      </p:sp>
    </p:spTree>
    <p:extLst>
      <p:ext uri="{BB962C8B-B14F-4D97-AF65-F5344CB8AC3E}">
        <p14:creationId xmlns:p14="http://schemas.microsoft.com/office/powerpoint/2010/main" val="656546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図１は</a:t>
            </a:r>
            <a:r>
              <a:rPr lang="ja-JP" altLang="en-US" dirty="0"/>
              <a:t>評価式より</a:t>
            </a:r>
            <a:r>
              <a:rPr kumimoji="1" lang="ja-JP" altLang="en-US" sz="1200" b="0" i="0" kern="1200" dirty="0">
                <a:solidFill>
                  <a:schemeClr val="tx1"/>
                </a:solidFill>
                <a:effectLst/>
                <a:latin typeface="+mn-lt"/>
                <a:ea typeface="+mn-ea"/>
                <a:cs typeface="+mn-cs"/>
              </a:rPr>
              <a:t>実験結果を表します。</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α</a:t>
            </a:r>
            <a:r>
              <a:rPr lang="ja-JP" altLang="en-US" sz="1200" dirty="0"/>
              <a:t>：</a:t>
            </a:r>
            <a:r>
              <a:rPr lang="en-US" altLang="ja-JP" sz="1200" dirty="0"/>
              <a:t>3(</a:t>
            </a:r>
            <a:r>
              <a:rPr lang="ja-JP" altLang="en-US" sz="1200" dirty="0"/>
              <a:t>重み</a:t>
            </a:r>
            <a:r>
              <a:rPr lang="en-US" altLang="ja-JP"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クラスタ</a:t>
            </a:r>
            <a:r>
              <a:rPr lang="ja-JP" altLang="ja-JP" sz="1200" dirty="0"/>
              <a:t>数</a:t>
            </a:r>
            <a:r>
              <a:rPr lang="en-US" altLang="ja-JP" sz="1200" dirty="0"/>
              <a:t>:50,100,150,200,250,</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クラスタ数が増やすと、</a:t>
            </a:r>
            <a:r>
              <a:rPr kumimoji="1" lang="ja-JP" altLang="en-US" sz="1200" b="0" i="0" kern="1200" dirty="0">
                <a:solidFill>
                  <a:schemeClr val="tx1"/>
                </a:solidFill>
                <a:effectLst/>
                <a:latin typeface="+mn-lt"/>
                <a:ea typeface="+mn-ea"/>
                <a:cs typeface="+mn-cs"/>
              </a:rPr>
              <a:t>クラスタ内の点同士の角度（距離）は小さくなり、クラスタ間の角度（距離）は大きくなる傾向があることが分かった。実験結果より</a:t>
            </a:r>
            <a:r>
              <a:rPr lang="ja-JP" altLang="en-US" dirty="0"/>
              <a:t>クラスタ数は</a:t>
            </a:r>
            <a:r>
              <a:rPr lang="en-US" altLang="ja-JP" dirty="0"/>
              <a:t>150</a:t>
            </a:r>
            <a:r>
              <a:rPr lang="ja-JP" altLang="en-US" dirty="0"/>
              <a:t>の場合は妥当だと考えられると思います。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シグマ</a:t>
            </a:r>
            <a:r>
              <a:rPr kumimoji="1" lang="en-US" altLang="ja-JP" sz="1200" b="0" i="0" kern="1200" dirty="0">
                <a:solidFill>
                  <a:schemeClr val="tx1"/>
                </a:solidFill>
                <a:effectLst/>
                <a:latin typeface="+mn-lt"/>
                <a:ea typeface="+mn-ea"/>
                <a:cs typeface="+mn-cs"/>
              </a:rPr>
              <a:t>σ(</a:t>
            </a:r>
            <a:r>
              <a:rPr lang="en-US" altLang="ja-JP" sz="1200" dirty="0"/>
              <a:t>S:</a:t>
            </a:r>
            <a:r>
              <a:rPr lang="ja-JP" altLang="en-US" sz="1200" dirty="0"/>
              <a:t>クラスタ</a:t>
            </a:r>
            <a:r>
              <a:rPr lang="ja-JP" altLang="ja-JP" sz="1200" dirty="0"/>
              <a:t>標準偏差</a:t>
            </a:r>
            <a:r>
              <a:rPr kumimoji="1" lang="en-US" altLang="ja-JP" sz="1200" b="0" i="0" kern="1200" dirty="0">
                <a:solidFill>
                  <a:schemeClr val="tx1"/>
                </a:solidFill>
                <a:effectLst/>
                <a:latin typeface="+mn-lt"/>
                <a:ea typeface="+mn-ea"/>
                <a:cs typeface="+mn-cs"/>
              </a:rPr>
              <a:t>)</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クラスタ内の点同士の角度（距離）は小さい方が良い</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クラスタ間の角度（距離）は大きい方が良い</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角度（距離）を使った</a:t>
            </a:r>
            <a:r>
              <a:rPr kumimoji="1" lang="en-US" altLang="ja-JP" sz="1200" b="0" i="0" kern="1200" dirty="0">
                <a:solidFill>
                  <a:schemeClr val="tx1"/>
                </a:solidFill>
                <a:effectLst/>
                <a:latin typeface="+mn-lt"/>
                <a:ea typeface="+mn-ea"/>
                <a:cs typeface="+mn-cs"/>
              </a:rPr>
              <a:t>DCSE</a:t>
            </a:r>
            <a:r>
              <a:rPr kumimoji="1" lang="ja-JP" altLang="en-US" sz="1200" b="0" i="0" kern="1200" dirty="0">
                <a:solidFill>
                  <a:schemeClr val="tx1"/>
                </a:solidFill>
                <a:effectLst/>
                <a:latin typeface="+mn-lt"/>
                <a:ea typeface="+mn-ea"/>
                <a:cs typeface="+mn-cs"/>
              </a:rPr>
              <a:t>を両方計算して、重み付き和を評価値とする。</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C59B68BF-07ED-4086-807A-287DF3B11A09}" type="slidenum">
              <a:rPr kumimoji="1" lang="ja-JP" altLang="en-US" smtClean="0"/>
              <a:pPr/>
              <a:t>25</a:t>
            </a:fld>
            <a:endParaRPr kumimoji="1" lang="ja-JP" altLang="en-US" dirty="0"/>
          </a:p>
        </p:txBody>
      </p:sp>
    </p:spTree>
    <p:extLst>
      <p:ext uri="{BB962C8B-B14F-4D97-AF65-F5344CB8AC3E}">
        <p14:creationId xmlns:p14="http://schemas.microsoft.com/office/powerpoint/2010/main" val="368200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2</a:t>
            </a:r>
            <a:r>
              <a:rPr kumimoji="1" lang="ja-JP" altLang="en-US" sz="1200" b="0" i="0" kern="1200" dirty="0" err="1">
                <a:solidFill>
                  <a:schemeClr val="tx1"/>
                </a:solidFill>
                <a:effectLst/>
                <a:latin typeface="+mn-lt"/>
                <a:ea typeface="+mn-ea"/>
                <a:cs typeface="+mn-cs"/>
              </a:rPr>
              <a:t>つの</a:t>
            </a:r>
            <a:r>
              <a:rPr kumimoji="1" lang="ja-JP" altLang="en-US" sz="1200" b="0" i="0" kern="1200" dirty="0">
                <a:solidFill>
                  <a:schemeClr val="tx1"/>
                </a:solidFill>
                <a:effectLst/>
                <a:latin typeface="+mn-lt"/>
                <a:ea typeface="+mn-ea"/>
                <a:cs typeface="+mn-cs"/>
              </a:rPr>
              <a:t>クラスター</a:t>
            </a:r>
            <a:r>
              <a:rPr kumimoji="1" lang="en-US" altLang="ja-JP" sz="1200" b="0" i="0" kern="1200" dirty="0">
                <a:solidFill>
                  <a:schemeClr val="tx1"/>
                </a:solidFill>
                <a:effectLst/>
                <a:latin typeface="+mn-lt"/>
                <a:ea typeface="+mn-ea"/>
                <a:cs typeface="+mn-cs"/>
              </a:rPr>
              <a:t>P,Q</a:t>
            </a:r>
            <a:r>
              <a:rPr kumimoji="1" lang="ja-JP" altLang="en-US" sz="1200" b="0" i="0" kern="1200" dirty="0" err="1">
                <a:solidFill>
                  <a:schemeClr val="tx1"/>
                </a:solidFill>
                <a:effectLst/>
                <a:latin typeface="+mn-lt"/>
                <a:ea typeface="+mn-ea"/>
                <a:cs typeface="+mn-cs"/>
              </a:rPr>
              <a:t>を結</a:t>
            </a:r>
            <a:r>
              <a:rPr kumimoji="1" lang="ja-JP" altLang="en-US" sz="1200" b="0" i="0" kern="1200" dirty="0">
                <a:solidFill>
                  <a:schemeClr val="tx1"/>
                </a:solidFill>
                <a:effectLst/>
                <a:latin typeface="+mn-lt"/>
                <a:ea typeface="+mn-ea"/>
                <a:cs typeface="+mn-cs"/>
              </a:rPr>
              <a:t>合したと仮定したとき、それにより移動したクラスターの重心とクラスター内の各サンプルとの距離の</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乗和</a:t>
            </a:r>
            <a:r>
              <a:rPr kumimoji="1" lang="en-US" altLang="ja-JP" sz="1200" b="0" i="0" kern="1200" dirty="0">
                <a:solidFill>
                  <a:schemeClr val="tx1"/>
                </a:solidFill>
                <a:effectLst/>
                <a:latin typeface="+mn-lt"/>
                <a:ea typeface="+mn-ea"/>
                <a:cs typeface="+mn-cs"/>
              </a:rPr>
              <a:t>,L(P∪Q)</a:t>
            </a:r>
            <a:r>
              <a:rPr kumimoji="1" lang="ja-JP" altLang="en-US" sz="1200" b="0" i="0" kern="1200" dirty="0">
                <a:solidFill>
                  <a:schemeClr val="tx1"/>
                </a:solidFill>
                <a:effectLst/>
                <a:latin typeface="+mn-lt"/>
                <a:ea typeface="+mn-ea"/>
                <a:cs typeface="+mn-cs"/>
              </a:rPr>
              <a:t>と、元々の</a:t>
            </a:r>
            <a:r>
              <a:rPr kumimoji="1" lang="en-US" altLang="ja-JP" sz="1200" b="0" i="0" kern="1200" dirty="0">
                <a:solidFill>
                  <a:schemeClr val="tx1"/>
                </a:solidFill>
                <a:effectLst/>
                <a:latin typeface="+mn-lt"/>
                <a:ea typeface="+mn-ea"/>
                <a:cs typeface="+mn-cs"/>
              </a:rPr>
              <a:t>2</a:t>
            </a:r>
            <a:r>
              <a:rPr kumimoji="1" lang="ja-JP" altLang="en-US" sz="1200" b="0" i="0" kern="1200" dirty="0" err="1">
                <a:solidFill>
                  <a:schemeClr val="tx1"/>
                </a:solidFill>
                <a:effectLst/>
                <a:latin typeface="+mn-lt"/>
                <a:ea typeface="+mn-ea"/>
                <a:cs typeface="+mn-cs"/>
              </a:rPr>
              <a:t>つの</a:t>
            </a:r>
            <a:r>
              <a:rPr kumimoji="1" lang="ja-JP" altLang="en-US" sz="1200" b="0" i="0" kern="1200" dirty="0">
                <a:solidFill>
                  <a:schemeClr val="tx1"/>
                </a:solidFill>
                <a:effectLst/>
                <a:latin typeface="+mn-lt"/>
                <a:ea typeface="+mn-ea"/>
                <a:cs typeface="+mn-cs"/>
              </a:rPr>
              <a:t>クラスター内での重心とそれぞれのサンプルとの距離の</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乗和</a:t>
            </a:r>
            <a:r>
              <a:rPr kumimoji="1" lang="en-US" altLang="ja-JP" sz="1200" b="0" i="0" kern="1200" dirty="0">
                <a:solidFill>
                  <a:schemeClr val="tx1"/>
                </a:solidFill>
                <a:effectLst/>
                <a:latin typeface="+mn-lt"/>
                <a:ea typeface="+mn-ea"/>
                <a:cs typeface="+mn-cs"/>
              </a:rPr>
              <a:t>,L(P),L(Q)</a:t>
            </a:r>
            <a:r>
              <a:rPr kumimoji="1" lang="ja-JP" altLang="en-US" sz="1200" b="0" i="0" kern="1200" dirty="0">
                <a:solidFill>
                  <a:schemeClr val="tx1"/>
                </a:solidFill>
                <a:effectLst/>
                <a:latin typeface="+mn-lt"/>
                <a:ea typeface="+mn-ea"/>
                <a:cs typeface="+mn-cs"/>
              </a:rPr>
              <a:t>の差</a:t>
            </a:r>
            <a:br>
              <a:rPr lang="ja-JP" altLang="en-US" dirty="0"/>
            </a:br>
            <a:r>
              <a:rPr kumimoji="1" lang="en-US" altLang="ja-JP" sz="1200" b="0" i="0" kern="1200" dirty="0">
                <a:solidFill>
                  <a:schemeClr val="tx1"/>
                </a:solidFill>
                <a:effectLst/>
                <a:latin typeface="+mn-lt"/>
                <a:ea typeface="+mn-ea"/>
                <a:cs typeface="+mn-cs"/>
              </a:rPr>
              <a:t>Δ(</a:t>
            </a:r>
            <a:r>
              <a:rPr kumimoji="1" lang="ja-JP" altLang="en-US" sz="1200" b="1" i="0" kern="1200" dirty="0">
                <a:solidFill>
                  <a:schemeClr val="tx1"/>
                </a:solidFill>
                <a:effectLst/>
                <a:latin typeface="+mn-lt"/>
                <a:ea typeface="+mn-ea"/>
                <a:cs typeface="+mn-cs"/>
              </a:rPr>
              <a:t>デルタ</a:t>
            </a:r>
            <a:r>
              <a:rPr kumimoji="1" lang="en-US" altLang="ja-JP" sz="1200" b="0" i="0" kern="1200" dirty="0">
                <a:solidFill>
                  <a:schemeClr val="tx1"/>
                </a:solidFill>
                <a:effectLst/>
                <a:latin typeface="+mn-lt"/>
                <a:ea typeface="+mn-ea"/>
                <a:cs typeface="+mn-cs"/>
              </a:rPr>
              <a:t>)= L(P∪Q)</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L(P)</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L(Q)</a:t>
            </a:r>
            <a:br>
              <a:rPr lang="ja-JP" altLang="en-US" dirty="0"/>
            </a:br>
            <a:r>
              <a:rPr kumimoji="1" lang="ja-JP" altLang="en-US" sz="1200" b="0" i="0" kern="1200" dirty="0">
                <a:solidFill>
                  <a:schemeClr val="tx1"/>
                </a:solidFill>
                <a:effectLst/>
                <a:latin typeface="+mn-lt"/>
                <a:ea typeface="+mn-ea"/>
                <a:cs typeface="+mn-cs"/>
              </a:rPr>
              <a:t>が最小となるようなクラスター同士を結合する手法。</a:t>
            </a:r>
            <a:br>
              <a:rPr lang="ja-JP" altLang="en-US" dirty="0"/>
            </a:br>
            <a:r>
              <a:rPr kumimoji="1" lang="en-US" altLang="ja-JP" sz="1200" b="0" i="0" kern="1200" dirty="0">
                <a:solidFill>
                  <a:schemeClr val="tx1"/>
                </a:solidFill>
                <a:effectLst/>
                <a:latin typeface="+mn-lt"/>
                <a:ea typeface="+mn-ea"/>
                <a:cs typeface="+mn-cs"/>
              </a:rPr>
              <a:t>Δ</a:t>
            </a:r>
            <a:r>
              <a:rPr kumimoji="1" lang="ja-JP" altLang="en-US" sz="1200" b="0" i="0" kern="1200" dirty="0">
                <a:solidFill>
                  <a:schemeClr val="tx1"/>
                </a:solidFill>
                <a:effectLst/>
                <a:latin typeface="+mn-lt"/>
                <a:ea typeface="+mn-ea"/>
                <a:cs typeface="+mn-cs"/>
              </a:rPr>
              <a:t>の値を情報ロス量という。</a:t>
            </a:r>
            <a:br>
              <a:rPr lang="ja-JP" altLang="en-US" dirty="0"/>
            </a:br>
            <a:r>
              <a:rPr kumimoji="1" lang="ja-JP" altLang="en-US" sz="1200" b="0" i="0" kern="1200" dirty="0">
                <a:solidFill>
                  <a:schemeClr val="tx1"/>
                </a:solidFill>
                <a:effectLst/>
                <a:latin typeface="+mn-lt"/>
                <a:ea typeface="+mn-ea"/>
                <a:cs typeface="+mn-cs"/>
              </a:rPr>
              <a:t>→計算量は多いが分類感度がかなり良い。そのため、よく用いられる。</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そして，ベクトル間の距離にはコサイン距離を採用した．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26</a:t>
            </a:fld>
            <a:endParaRPr kumimoji="1" lang="ja-JP" altLang="en-US"/>
          </a:p>
        </p:txBody>
      </p:sp>
    </p:spTree>
    <p:extLst>
      <p:ext uri="{BB962C8B-B14F-4D97-AF65-F5344CB8AC3E}">
        <p14:creationId xmlns:p14="http://schemas.microsoft.com/office/powerpoint/2010/main" val="134821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各クラスタの平均ベクトルを求め</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そのベクトルを</a:t>
            </a:r>
            <a:r>
              <a:rPr kumimoji="1" lang="en-US" altLang="ja-JP" sz="1200" kern="1200" dirty="0">
                <a:solidFill>
                  <a:schemeClr val="tx1"/>
                </a:solidFill>
                <a:effectLst/>
                <a:latin typeface="+mn-lt"/>
                <a:ea typeface="+mn-ea"/>
                <a:cs typeface="+mn-cs"/>
              </a:rPr>
              <a:t>MDS</a:t>
            </a:r>
            <a:r>
              <a:rPr kumimoji="1" lang="ja-JP" altLang="ja-JP" sz="1200" kern="1200" dirty="0">
                <a:solidFill>
                  <a:schemeClr val="tx1"/>
                </a:solidFill>
                <a:effectLst/>
                <a:latin typeface="+mn-lt"/>
                <a:ea typeface="+mn-ea"/>
                <a:cs typeface="+mn-cs"/>
              </a:rPr>
              <a:t>法で二次元化し，二次元座標に示した。項目名のクラスタの可視化の結果を図</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に示す。図</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の実験条件は</a:t>
            </a:r>
            <a:r>
              <a:rPr kumimoji="1" lang="ja-JP" altLang="en-US" sz="1200" kern="1200" dirty="0">
                <a:solidFill>
                  <a:schemeClr val="tx1"/>
                </a:solidFill>
                <a:effectLst/>
                <a:latin typeface="+mn-lt"/>
                <a:ea typeface="+mn-ea"/>
                <a:cs typeface="+mn-cs"/>
              </a:rPr>
              <a:t>クラスタ</a:t>
            </a:r>
            <a:r>
              <a:rPr kumimoji="1" lang="ja-JP" altLang="ja-JP" sz="1200" kern="1200" dirty="0">
                <a:solidFill>
                  <a:schemeClr val="tx1"/>
                </a:solidFill>
                <a:effectLst/>
                <a:latin typeface="+mn-lt"/>
                <a:ea typeface="+mn-ea"/>
                <a:cs typeface="+mn-cs"/>
              </a:rPr>
              <a:t>数が</a:t>
            </a:r>
            <a:r>
              <a:rPr kumimoji="1" lang="en-US" altLang="ja-JP" sz="1200" kern="1200" dirty="0">
                <a:solidFill>
                  <a:schemeClr val="tx1"/>
                </a:solidFill>
                <a:effectLst/>
                <a:latin typeface="+mn-lt"/>
                <a:ea typeface="+mn-ea"/>
                <a:cs typeface="+mn-cs"/>
              </a:rPr>
              <a:t>40</a:t>
            </a:r>
            <a:r>
              <a:rPr kumimoji="1" lang="ja-JP" altLang="ja-JP" sz="1200" kern="1200" dirty="0">
                <a:solidFill>
                  <a:schemeClr val="tx1"/>
                </a:solidFill>
                <a:effectLst/>
                <a:latin typeface="+mn-lt"/>
                <a:ea typeface="+mn-ea"/>
                <a:cs typeface="+mn-cs"/>
              </a:rPr>
              <a:t>を設定した。多くのクラスタが似た座標に集中していたことが分かった。</a:t>
            </a:r>
          </a:p>
          <a:p>
            <a:endParaRPr kumimoji="1" lang="ja-JP" altLang="en-US" dirty="0"/>
          </a:p>
        </p:txBody>
      </p:sp>
      <p:sp>
        <p:nvSpPr>
          <p:cNvPr id="4" name="スライド番号プレースホルダー 3"/>
          <p:cNvSpPr>
            <a:spLocks noGrp="1"/>
          </p:cNvSpPr>
          <p:nvPr>
            <p:ph type="sldNum" sz="quarter" idx="5"/>
          </p:nvPr>
        </p:nvSpPr>
        <p:spPr/>
        <p:txBody>
          <a:bodyPr/>
          <a:lstStyle/>
          <a:p>
            <a:fld id="{C59B68BF-07ED-4086-807A-287DF3B11A09}" type="slidenum">
              <a:rPr kumimoji="1" lang="ja-JP" altLang="en-US" smtClean="0"/>
              <a:pPr/>
              <a:t>27</a:t>
            </a:fld>
            <a:endParaRPr kumimoji="1" lang="ja-JP" altLang="en-US" dirty="0"/>
          </a:p>
        </p:txBody>
      </p:sp>
    </p:spTree>
    <p:extLst>
      <p:ext uri="{BB962C8B-B14F-4D97-AF65-F5344CB8AC3E}">
        <p14:creationId xmlns:p14="http://schemas.microsoft.com/office/powerpoint/2010/main" val="3795909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執筆：</a:t>
            </a:r>
            <a:r>
              <a:rPr kumimoji="1" lang="ja-JP" altLang="en-US" sz="1200" b="1" i="0" kern="1200" dirty="0">
                <a:solidFill>
                  <a:schemeClr val="tx1"/>
                </a:solidFill>
                <a:effectLst/>
                <a:latin typeface="+mn-lt"/>
                <a:ea typeface="+mn-ea"/>
                <a:cs typeface="+mn-cs"/>
              </a:rPr>
              <a:t>しっぴつ</a:t>
            </a:r>
            <a:endParaRPr kumimoji="1" lang="en-US" altLang="ja-JP"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t>28</a:t>
            </a:fld>
            <a:endParaRPr kumimoji="1" lang="ja-JP" altLang="en-US" dirty="0"/>
          </a:p>
        </p:txBody>
      </p:sp>
    </p:spTree>
    <p:extLst>
      <p:ext uri="{BB962C8B-B14F-4D97-AF65-F5344CB8AC3E}">
        <p14:creationId xmlns:p14="http://schemas.microsoft.com/office/powerpoint/2010/main" val="3091844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地名や数字はその単語が使われる文章が似た文章が多く，</a:t>
            </a:r>
            <a:r>
              <a:rPr kumimoji="1" lang="en-US" altLang="ja-JP" sz="1200" kern="1200" dirty="0">
                <a:solidFill>
                  <a:schemeClr val="tx1"/>
                </a:solidFill>
                <a:effectLst/>
                <a:latin typeface="+mn-lt"/>
                <a:ea typeface="+mn-ea"/>
                <a:cs typeface="+mn-cs"/>
              </a:rPr>
              <a:t>word2vec</a:t>
            </a:r>
            <a:r>
              <a:rPr kumimoji="1" lang="ja-JP" altLang="ja-JP" sz="1200" kern="1200" dirty="0">
                <a:solidFill>
                  <a:schemeClr val="tx1"/>
                </a:solidFill>
                <a:effectLst/>
                <a:latin typeface="+mn-lt"/>
                <a:ea typeface="+mn-ea"/>
                <a:cs typeface="+mn-cs"/>
              </a:rPr>
              <a:t>にとって学習しやすいものであるからではないかと考えられる．</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数値だけのデータは省く（はぶく）。</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入力</a:t>
            </a:r>
            <a:r>
              <a:rPr kumimoji="1" lang="en-US" altLang="ja-JP" sz="1200" kern="1200" dirty="0">
                <a:solidFill>
                  <a:schemeClr val="tx1"/>
                </a:solidFill>
                <a:effectLst/>
                <a:latin typeface="+mn-lt"/>
                <a:ea typeface="+mn-ea"/>
                <a:cs typeface="+mn-cs"/>
              </a:rPr>
              <a:t>Window</a:t>
            </a:r>
            <a:r>
              <a:rPr kumimoji="1" lang="ja-JP" altLang="en-US" sz="1200" kern="1200" dirty="0">
                <a:solidFill>
                  <a:schemeClr val="tx1"/>
                </a:solidFill>
                <a:effectLst/>
                <a:latin typeface="+mn-lt"/>
                <a:ea typeface="+mn-ea"/>
                <a:cs typeface="+mn-cs"/>
              </a:rPr>
              <a:t>サイズとか、内部構造は未定。</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内部構造としては、</a:t>
            </a:r>
            <a:r>
              <a:rPr kumimoji="1" lang="en-US" altLang="ja-JP" sz="1200" kern="1200" dirty="0">
                <a:solidFill>
                  <a:schemeClr val="tx1"/>
                </a:solidFill>
                <a:effectLst/>
                <a:latin typeface="+mn-lt"/>
                <a:ea typeface="+mn-ea"/>
                <a:cs typeface="+mn-cs"/>
              </a:rPr>
              <a:t>Word2Vec</a:t>
            </a:r>
            <a:r>
              <a:rPr kumimoji="1" lang="ja-JP" altLang="en-US"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Deep</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Neural</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Network</a:t>
            </a:r>
            <a:r>
              <a:rPr kumimoji="1" lang="ja-JP" altLang="en-US" sz="1200" kern="1200" dirty="0">
                <a:solidFill>
                  <a:schemeClr val="tx1"/>
                </a:solidFill>
                <a:effectLst/>
                <a:latin typeface="+mn-lt"/>
                <a:ea typeface="+mn-ea"/>
                <a:cs typeface="+mn-cs"/>
              </a:rPr>
              <a:t>などを用いる。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データを入れると項目名が出てくるシステムを目指す。</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29</a:t>
            </a:fld>
            <a:endParaRPr kumimoji="1" lang="ja-JP" altLang="en-US" dirty="0"/>
          </a:p>
        </p:txBody>
      </p:sp>
    </p:spTree>
    <p:extLst>
      <p:ext uri="{BB962C8B-B14F-4D97-AF65-F5344CB8AC3E}">
        <p14:creationId xmlns:p14="http://schemas.microsoft.com/office/powerpoint/2010/main" val="137900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Resource Description Framework (RDF) </a:t>
            </a:r>
            <a:r>
              <a:rPr lang="ja-JP" altLang="en-US" sz="1200" dirty="0"/>
              <a:t>は主語，述語，目的語によってデータを表現する方法</a:t>
            </a:r>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t>3</a:t>
            </a:fld>
            <a:endParaRPr kumimoji="1" lang="ja-JP" altLang="en-US" dirty="0"/>
          </a:p>
        </p:txBody>
      </p:sp>
    </p:spTree>
    <p:extLst>
      <p:ext uri="{BB962C8B-B14F-4D97-AF65-F5344CB8AC3E}">
        <p14:creationId xmlns:p14="http://schemas.microsoft.com/office/powerpoint/2010/main" val="265589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RDF</a:t>
            </a:r>
            <a:r>
              <a:rPr kumimoji="1" lang="ja-JP" altLang="en-US" sz="1200" dirty="0"/>
              <a:t>とは主語，述語，目的語によってデータを表現する方法</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RDF</a:t>
            </a:r>
            <a:r>
              <a:rPr lang="ja-JP" altLang="en-US" sz="1200" dirty="0"/>
              <a:t>は、異なるデータに記述された共通の用語を連携させるための言語体系</a:t>
            </a:r>
            <a:endParaRPr lang="en-US" altLang="ja-JP" sz="800" dirty="0"/>
          </a:p>
          <a:p>
            <a:endParaRPr kumimoji="1" lang="en-US" altLang="ja-JP" dirty="0"/>
          </a:p>
          <a:p>
            <a:r>
              <a:rPr lang="en-US" altLang="zh-CN" sz="1200" dirty="0"/>
              <a:t>Resource Description Framework (RDF) </a:t>
            </a:r>
            <a:r>
              <a:rPr lang="ja-JP" altLang="en-US" sz="1200" dirty="0"/>
              <a:t>とは</a:t>
            </a:r>
            <a:r>
              <a:rPr lang="en-US" altLang="zh-CN" sz="1200" dirty="0"/>
              <a:t>W3C2</a:t>
            </a:r>
            <a:r>
              <a:rPr lang="ja-JP" altLang="en-US" sz="1200" dirty="0"/>
              <a:t>で規格化されている情報規格であり，リソースに関する情報を主語・述語 </a:t>
            </a:r>
            <a:r>
              <a:rPr lang="en-US" altLang="ja-JP" sz="1200" dirty="0"/>
              <a:t>(</a:t>
            </a:r>
            <a:r>
              <a:rPr lang="ja-JP" altLang="en-US" sz="1200" dirty="0"/>
              <a:t>プロパティ</a:t>
            </a:r>
            <a:r>
              <a:rPr lang="en-US" altLang="ja-JP" sz="1200" dirty="0"/>
              <a:t>) </a:t>
            </a:r>
            <a:r>
              <a:rPr lang="ja-JP" altLang="en-US" sz="1200" dirty="0"/>
              <a:t>・目的語の</a:t>
            </a:r>
            <a:r>
              <a:rPr lang="en-US" altLang="ja-JP" sz="1200" dirty="0"/>
              <a:t>3</a:t>
            </a:r>
            <a:r>
              <a:rPr lang="ja-JP" altLang="en-US" sz="1200" dirty="0"/>
              <a:t>要素 </a:t>
            </a:r>
            <a:r>
              <a:rPr lang="en-US" altLang="ja-JP" sz="1200" dirty="0"/>
              <a:t>(</a:t>
            </a:r>
            <a:r>
              <a:rPr lang="ja-JP" altLang="en-US" sz="1200" dirty="0"/>
              <a:t>トリプル</a:t>
            </a:r>
            <a:r>
              <a:rPr lang="en-US" altLang="ja-JP" sz="1200" dirty="0"/>
              <a:t>) </a:t>
            </a:r>
            <a:r>
              <a:rPr lang="ja-JP" altLang="en-US" sz="1200" dirty="0"/>
              <a:t>で表現する</a:t>
            </a:r>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30</a:t>
            </a:fld>
            <a:endParaRPr kumimoji="1" lang="ja-JP" altLang="en-US"/>
          </a:p>
        </p:txBody>
      </p:sp>
    </p:spTree>
    <p:extLst>
      <p:ext uri="{BB962C8B-B14F-4D97-AF65-F5344CB8AC3E}">
        <p14:creationId xmlns:p14="http://schemas.microsoft.com/office/powerpoint/2010/main" val="3508548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https://qiita.com/Hironsan/items/2466fe0f344115aff177</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形態素解析（けいたいそかいせき）</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日本語のように単語の区切りが明らかでない言語に対してまず行われるのが単語の分割処理です。単語を分割する理由として、ほとんどの自然言語処理システムでは入力を単語レベルで扱うことが挙げられます。分割は主に形態素解析器を用いて行います。主な形態素解析器として </a:t>
            </a:r>
            <a:r>
              <a:rPr kumimoji="1" lang="en-US" altLang="ja-JP" sz="1200" b="0" i="0" u="none" strike="noStrike" kern="1200" dirty="0" err="1">
                <a:solidFill>
                  <a:schemeClr val="tx1"/>
                </a:solidFill>
                <a:effectLst/>
                <a:latin typeface="+mn-lt"/>
                <a:ea typeface="+mn-ea"/>
                <a:cs typeface="+mn-cs"/>
                <a:hlinkClick r:id="rId3"/>
              </a:rPr>
              <a:t>MeCab</a:t>
            </a:r>
            <a:r>
              <a:rPr kumimoji="1" lang="ja-JP" altLang="en-US" sz="1200" b="0" i="0" kern="1200" dirty="0">
                <a:solidFill>
                  <a:schemeClr val="tx1"/>
                </a:solidFill>
                <a:effectLst/>
                <a:latin typeface="+mn-lt"/>
                <a:ea typeface="+mn-ea"/>
                <a:cs typeface="+mn-cs"/>
              </a:rPr>
              <a:t> や </a:t>
            </a:r>
            <a:r>
              <a:rPr kumimoji="1" lang="en-US" altLang="ja-JP" sz="1200" b="0" i="0" u="none" strike="noStrike" kern="1200" dirty="0" err="1">
                <a:solidFill>
                  <a:schemeClr val="tx1"/>
                </a:solidFill>
                <a:effectLst/>
                <a:latin typeface="+mn-lt"/>
                <a:ea typeface="+mn-ea"/>
                <a:cs typeface="+mn-cs"/>
                <a:hlinkClick r:id="rId4"/>
              </a:rPr>
              <a:t>Juman</a:t>
            </a:r>
            <a:r>
              <a:rPr kumimoji="1" lang="en-US" altLang="ja-JP" sz="1200" b="0" i="0" u="none" strike="noStrike" kern="1200" dirty="0">
                <a:solidFill>
                  <a:schemeClr val="tx1"/>
                </a:solidFill>
                <a:effectLst/>
                <a:latin typeface="+mn-lt"/>
                <a:ea typeface="+mn-ea"/>
                <a:cs typeface="+mn-cs"/>
                <a:hlinkClick r:id="rId4"/>
              </a:rPr>
              <a:t>++</a:t>
            </a:r>
            <a:r>
              <a:rPr kumimoji="1" lang="ja-JP" altLang="en-US" sz="1200" b="0" i="0" kern="1200" dirty="0" err="1">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hlinkClick r:id="rId5"/>
              </a:rPr>
              <a:t>Janome</a:t>
            </a:r>
            <a:r>
              <a:rPr kumimoji="1" lang="ja-JP" altLang="en-US" sz="1200" b="0" i="0" kern="1200" dirty="0">
                <a:solidFill>
                  <a:schemeClr val="tx1"/>
                </a:solidFill>
                <a:effectLst/>
                <a:latin typeface="+mn-lt"/>
                <a:ea typeface="+mn-ea"/>
                <a:cs typeface="+mn-cs"/>
              </a:rPr>
              <a:t> が挙げられます。</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イメージとしては以下のように分割します。</a:t>
            </a:r>
            <a:endParaRPr kumimoji="1" lang="ja-JP" altLang="en-US" dirty="0"/>
          </a:p>
          <a:p>
            <a:endParaRPr lang="zh-CN"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31</a:t>
            </a:fld>
            <a:endParaRPr kumimoji="1" lang="ja-JP" altLang="en-US"/>
          </a:p>
        </p:txBody>
      </p:sp>
    </p:spTree>
    <p:extLst>
      <p:ext uri="{BB962C8B-B14F-4D97-AF65-F5344CB8AC3E}">
        <p14:creationId xmlns:p14="http://schemas.microsoft.com/office/powerpoint/2010/main" val="716753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https://qiita.com/Hironsan/items/2466fe0f344115aff177</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形態素解析（けいたいそかいせき）</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日本語のように単語の区切りが明らかでない言語に対してまず行われるのが単語の分割処理です。単語を分割する理由として、ほとんどの自然言語処理システムでは入力を単語レベルで扱うことが挙げられます。分割は主に形態素解析器を用いて行います。主な形態素解析器として </a:t>
            </a:r>
            <a:r>
              <a:rPr kumimoji="1" lang="en-US" altLang="ja-JP" sz="1200" b="0" i="0" u="none" strike="noStrike" kern="1200" dirty="0" err="1">
                <a:solidFill>
                  <a:schemeClr val="tx1"/>
                </a:solidFill>
                <a:effectLst/>
                <a:latin typeface="+mn-lt"/>
                <a:ea typeface="+mn-ea"/>
                <a:cs typeface="+mn-cs"/>
                <a:hlinkClick r:id="rId3"/>
              </a:rPr>
              <a:t>MeCab</a:t>
            </a:r>
            <a:r>
              <a:rPr kumimoji="1" lang="ja-JP" altLang="en-US" sz="1200" b="0" i="0" kern="1200" dirty="0">
                <a:solidFill>
                  <a:schemeClr val="tx1"/>
                </a:solidFill>
                <a:effectLst/>
                <a:latin typeface="+mn-lt"/>
                <a:ea typeface="+mn-ea"/>
                <a:cs typeface="+mn-cs"/>
              </a:rPr>
              <a:t> や </a:t>
            </a:r>
            <a:r>
              <a:rPr kumimoji="1" lang="en-US" altLang="ja-JP" sz="1200" b="0" i="0" u="none" strike="noStrike" kern="1200" dirty="0" err="1">
                <a:solidFill>
                  <a:schemeClr val="tx1"/>
                </a:solidFill>
                <a:effectLst/>
                <a:latin typeface="+mn-lt"/>
                <a:ea typeface="+mn-ea"/>
                <a:cs typeface="+mn-cs"/>
                <a:hlinkClick r:id="rId4"/>
              </a:rPr>
              <a:t>Juman</a:t>
            </a:r>
            <a:r>
              <a:rPr kumimoji="1" lang="en-US" altLang="ja-JP" sz="1200" b="0" i="0" u="none" strike="noStrike" kern="1200" dirty="0">
                <a:solidFill>
                  <a:schemeClr val="tx1"/>
                </a:solidFill>
                <a:effectLst/>
                <a:latin typeface="+mn-lt"/>
                <a:ea typeface="+mn-ea"/>
                <a:cs typeface="+mn-cs"/>
                <a:hlinkClick r:id="rId4"/>
              </a:rPr>
              <a:t>++</a:t>
            </a:r>
            <a:r>
              <a:rPr kumimoji="1" lang="ja-JP" altLang="en-US" sz="1200" b="0" i="0" kern="1200" dirty="0" err="1">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hlinkClick r:id="rId5"/>
              </a:rPr>
              <a:t>Janome</a:t>
            </a:r>
            <a:r>
              <a:rPr kumimoji="1" lang="ja-JP" altLang="en-US" sz="1200" b="0" i="0" kern="1200" dirty="0">
                <a:solidFill>
                  <a:schemeClr val="tx1"/>
                </a:solidFill>
                <a:effectLst/>
                <a:latin typeface="+mn-lt"/>
                <a:ea typeface="+mn-ea"/>
                <a:cs typeface="+mn-cs"/>
              </a:rPr>
              <a:t> が挙げられます。</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イメージとしては以下のように分割します。</a:t>
            </a:r>
            <a:endParaRPr kumimoji="1" lang="ja-JP" altLang="en-US" dirty="0"/>
          </a:p>
          <a:p>
            <a:endParaRPr lang="zh-CN"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32</a:t>
            </a:fld>
            <a:endParaRPr kumimoji="1" lang="ja-JP" altLang="en-US"/>
          </a:p>
        </p:txBody>
      </p:sp>
    </p:spTree>
    <p:extLst>
      <p:ext uri="{BB962C8B-B14F-4D97-AF65-F5344CB8AC3E}">
        <p14:creationId xmlns:p14="http://schemas.microsoft.com/office/powerpoint/2010/main" val="1633791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共通語彙基盤（ＩＭＩ）とは、</a:t>
            </a:r>
            <a:r>
              <a:rPr lang="ja-JP" altLang="en-US" dirty="0"/>
              <a:t>情報を正しく効率的に交換、活用していくために、人名、住所、組織、物等、データを体 系的、かつ、構造的に定義するための仕組み</a:t>
            </a:r>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33</a:t>
            </a:fld>
            <a:endParaRPr kumimoji="1" lang="ja-JP" altLang="en-US"/>
          </a:p>
        </p:txBody>
      </p:sp>
    </p:spTree>
    <p:extLst>
      <p:ext uri="{BB962C8B-B14F-4D97-AF65-F5344CB8AC3E}">
        <p14:creationId xmlns:p14="http://schemas.microsoft.com/office/powerpoint/2010/main" val="3197138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共通語彙基盤</a:t>
            </a:r>
            <a:r>
              <a:rPr lang="ja-JP" altLang="en-US" dirty="0"/>
              <a:t>がない世界 </a:t>
            </a:r>
            <a:endParaRPr lang="en-US" altLang="ja-JP" dirty="0"/>
          </a:p>
          <a:p>
            <a:r>
              <a:rPr lang="ja-JP" altLang="en-US" dirty="0"/>
              <a:t>様々な業界でＥＤＩやコードが整備されたが、サイロ構造であった。 </a:t>
            </a:r>
            <a:endParaRPr lang="en-US" altLang="ja-JP" dirty="0"/>
          </a:p>
          <a:p>
            <a:r>
              <a:rPr lang="ja-JP" altLang="en-US" dirty="0"/>
              <a:t>データを交換するためには、ＥＡＩ等のデータ変換ツールで接続。</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 </a:t>
            </a:r>
            <a:r>
              <a:rPr lang="en-US" altLang="ja-JP" sz="1200" dirty="0"/>
              <a:t>Electronic</a:t>
            </a:r>
            <a:r>
              <a:rPr lang="ja-JP" altLang="en-US" sz="1200" dirty="0"/>
              <a:t>（</a:t>
            </a:r>
            <a:r>
              <a:rPr kumimoji="1" lang="ja-JP" altLang="en-US" sz="1200" b="0" i="0" kern="1200" dirty="0">
                <a:solidFill>
                  <a:schemeClr val="tx1"/>
                </a:solidFill>
                <a:effectLst/>
                <a:latin typeface="+mn-lt"/>
                <a:ea typeface="+mn-ea"/>
                <a:cs typeface="+mn-cs"/>
              </a:rPr>
              <a:t>英</a:t>
            </a:r>
            <a:r>
              <a:rPr kumimoji="1" lang="en-US" altLang="ja-JP" sz="1200" b="0" i="0" kern="1200" dirty="0">
                <a:solidFill>
                  <a:schemeClr val="tx1"/>
                </a:solidFill>
                <a:effectLst/>
                <a:latin typeface="+mn-lt"/>
                <a:ea typeface="+mn-ea"/>
                <a:cs typeface="+mn-cs"/>
              </a:rPr>
              <a:t>[ˌ</a:t>
            </a:r>
            <a:r>
              <a:rPr kumimoji="1" lang="en-US" altLang="ja-JP" sz="1200" b="0" i="0" kern="1200" dirty="0" err="1">
                <a:solidFill>
                  <a:schemeClr val="tx1"/>
                </a:solidFill>
                <a:effectLst/>
                <a:latin typeface="+mn-lt"/>
                <a:ea typeface="+mn-ea"/>
                <a:cs typeface="+mn-cs"/>
              </a:rPr>
              <a:t>iːlɛkˈtrɒnɪk</a:t>
            </a:r>
            <a:r>
              <a:rPr kumimoji="1" lang="en-US" altLang="ja-JP" sz="1200" b="0" i="0" kern="1200" dirty="0">
                <a:solidFill>
                  <a:schemeClr val="tx1"/>
                </a:solidFill>
                <a:effectLst/>
                <a:latin typeface="+mn-lt"/>
                <a:ea typeface="+mn-ea"/>
                <a:cs typeface="+mn-cs"/>
              </a:rPr>
              <a:t>]</a:t>
            </a:r>
            <a:r>
              <a:rPr lang="ja-JP" altLang="en-US" sz="1200" dirty="0"/>
              <a:t>）</a:t>
            </a:r>
            <a:r>
              <a:rPr lang="en-US" altLang="ja-JP" sz="1200" dirty="0"/>
              <a:t> Data Interchange </a:t>
            </a:r>
            <a:r>
              <a:rPr lang="ja-JP" altLang="en-US" sz="1200" dirty="0"/>
              <a:t>（</a:t>
            </a:r>
            <a:r>
              <a:rPr kumimoji="1" lang="ja-JP" altLang="en-US" sz="1200" b="0" i="0" kern="1200" dirty="0">
                <a:solidFill>
                  <a:schemeClr val="tx1"/>
                </a:solidFill>
                <a:effectLst/>
                <a:latin typeface="+mn-lt"/>
                <a:ea typeface="+mn-ea"/>
                <a:cs typeface="+mn-cs"/>
              </a:rPr>
              <a:t>英</a:t>
            </a:r>
            <a:r>
              <a:rPr kumimoji="1" lang="en-US" altLang="ja-JP" sz="1200" b="0" i="0" kern="1200" dirty="0">
                <a:solidFill>
                  <a:schemeClr val="tx1"/>
                </a:solidFill>
                <a:effectLst/>
                <a:latin typeface="+mn-lt"/>
                <a:ea typeface="+mn-ea"/>
                <a:cs typeface="+mn-cs"/>
              </a:rPr>
              <a:t>[ˌ</a:t>
            </a:r>
            <a:r>
              <a:rPr kumimoji="1" lang="en-US" altLang="ja-JP" sz="1200" b="0" i="0" kern="1200" dirty="0" err="1">
                <a:solidFill>
                  <a:schemeClr val="tx1"/>
                </a:solidFill>
                <a:effectLst/>
                <a:latin typeface="+mn-lt"/>
                <a:ea typeface="+mn-ea"/>
                <a:cs typeface="+mn-cs"/>
              </a:rPr>
              <a:t>ɪntəˈtʃeɪndʒ</a:t>
            </a:r>
            <a:r>
              <a:rPr kumimoji="1" lang="en-US" altLang="ja-JP" sz="1200" b="0" i="0" kern="1200" dirty="0">
                <a:solidFill>
                  <a:schemeClr val="tx1"/>
                </a:solidFill>
                <a:effectLst/>
                <a:latin typeface="+mn-lt"/>
                <a:ea typeface="+mn-ea"/>
                <a:cs typeface="+mn-cs"/>
              </a:rPr>
              <a:t>; ˈ</a:t>
            </a:r>
            <a:r>
              <a:rPr kumimoji="1" lang="en-US" altLang="ja-JP" sz="1200" b="0" i="0" kern="1200" dirty="0" err="1">
                <a:solidFill>
                  <a:schemeClr val="tx1"/>
                </a:solidFill>
                <a:effectLst/>
                <a:latin typeface="+mn-lt"/>
                <a:ea typeface="+mn-ea"/>
                <a:cs typeface="+mn-cs"/>
              </a:rPr>
              <a:t>ɪntəˌtʃeɪndʒ</a:t>
            </a:r>
            <a:r>
              <a:rPr kumimoji="1" lang="en-US" altLang="ja-JP" sz="1200" b="0" i="0" kern="1200" dirty="0">
                <a:solidFill>
                  <a:schemeClr val="tx1"/>
                </a:solidFill>
                <a:effectLst/>
                <a:latin typeface="+mn-lt"/>
                <a:ea typeface="+mn-ea"/>
                <a:cs typeface="+mn-cs"/>
              </a:rPr>
              <a:t>]</a:t>
            </a:r>
            <a:r>
              <a:rPr lang="ja-JP" altLang="en-US" sz="1200" dirty="0"/>
              <a:t>）</a:t>
            </a:r>
            <a:endParaRPr lang="en-US" altLang="ja-JP" sz="1200"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34</a:t>
            </a:fld>
            <a:endParaRPr kumimoji="1" lang="ja-JP" altLang="en-US"/>
          </a:p>
        </p:txBody>
      </p:sp>
    </p:spTree>
    <p:extLst>
      <p:ext uri="{BB962C8B-B14F-4D97-AF65-F5344CB8AC3E}">
        <p14:creationId xmlns:p14="http://schemas.microsoft.com/office/powerpoint/2010/main" val="1766076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捉える：とらえる　類似：るいじ</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日本人が日常的に使う語彙数は数万から数十万といわれるが、</a:t>
            </a:r>
            <a:r>
              <a:rPr kumimoji="1" lang="en-US" altLang="ja-JP" sz="1200" b="0" i="0" kern="1200" dirty="0">
                <a:solidFill>
                  <a:schemeClr val="tx1"/>
                </a:solidFill>
                <a:effectLst/>
                <a:latin typeface="+mn-lt"/>
                <a:ea typeface="+mn-ea"/>
                <a:cs typeface="+mn-cs"/>
              </a:rPr>
              <a:t>Word2Vec</a:t>
            </a:r>
            <a:r>
              <a:rPr kumimoji="1" lang="ja-JP" altLang="en-US" sz="1200" b="0" i="0" kern="1200" dirty="0">
                <a:solidFill>
                  <a:schemeClr val="tx1"/>
                </a:solidFill>
                <a:effectLst/>
                <a:latin typeface="+mn-lt"/>
                <a:ea typeface="+mn-ea"/>
                <a:cs typeface="+mn-cs"/>
              </a:rPr>
              <a:t>では各単語を</a:t>
            </a:r>
            <a:r>
              <a:rPr kumimoji="1" lang="en-US" altLang="ja-JP" sz="1200" b="0" i="0" kern="1200" dirty="0">
                <a:solidFill>
                  <a:schemeClr val="tx1"/>
                </a:solidFill>
                <a:effectLst/>
                <a:latin typeface="+mn-lt"/>
                <a:ea typeface="+mn-ea"/>
                <a:cs typeface="+mn-cs"/>
              </a:rPr>
              <a:t>200</a:t>
            </a:r>
            <a:r>
              <a:rPr kumimoji="1" lang="ja-JP" altLang="en-US" sz="1200" b="0" i="0" kern="1200" dirty="0">
                <a:solidFill>
                  <a:schemeClr val="tx1"/>
                </a:solidFill>
                <a:effectLst/>
                <a:latin typeface="+mn-lt"/>
                <a:ea typeface="+mn-ea"/>
                <a:cs typeface="+mn-cs"/>
              </a:rPr>
              <a:t>次元くらいの空間内におけるベクトルとして表現する</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単語同士の近似値を測り、単語の整合性を考える</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アルゴリズムについては、まだ学習中で単語間の類似度に基づくベクトル計算を行うものである</a:t>
            </a:r>
            <a:endParaRPr kumimoji="1" lang="en-US" altLang="ja-JP" sz="1200" b="0" i="0" kern="1200" dirty="0">
              <a:solidFill>
                <a:schemeClr val="tx1"/>
              </a:solidFill>
              <a:effectLst/>
              <a:latin typeface="+mn-lt"/>
              <a:ea typeface="+mn-ea"/>
              <a:cs typeface="+mn-cs"/>
            </a:endParaRPr>
          </a:p>
          <a:p>
            <a:r>
              <a:rPr lang="ja-JP" altLang="en-US" dirty="0"/>
              <a:t>研究目的：</a:t>
            </a:r>
            <a:endParaRPr lang="en-US" altLang="ja-JP" dirty="0"/>
          </a:p>
          <a:p>
            <a:r>
              <a:rPr lang="en-US" altLang="ja-JP" dirty="0"/>
              <a:t>RDF</a:t>
            </a:r>
            <a:r>
              <a:rPr lang="ja-JP" altLang="en-US" dirty="0"/>
              <a:t>データ作成時に述語を</a:t>
            </a:r>
            <a:r>
              <a:rPr lang="ja-JP" altLang="en-US" dirty="0">
                <a:solidFill>
                  <a:srgbClr val="FF0000"/>
                </a:solidFill>
              </a:rPr>
              <a:t>自動的</a:t>
            </a:r>
            <a:r>
              <a:rPr lang="ja-JP" altLang="en-US" dirty="0"/>
              <a:t>にサジェストする．</a:t>
            </a:r>
            <a:endParaRPr lang="en-US" altLang="ja-JP" dirty="0"/>
          </a:p>
          <a:p>
            <a:pPr lvl="1"/>
            <a:r>
              <a:rPr lang="en-US" altLang="ja-JP" dirty="0"/>
              <a:t>Word2vec</a:t>
            </a:r>
            <a:r>
              <a:rPr lang="ja-JP" altLang="en-US" dirty="0"/>
              <a:t>を用いて類似した語彙の提示</a:t>
            </a:r>
            <a:endParaRPr lang="en-US" altLang="ja-JP" dirty="0"/>
          </a:p>
          <a:p>
            <a:r>
              <a:rPr lang="ja-JP" altLang="en-US" dirty="0"/>
              <a:t>オープンデータを自動的に複数利用するアプリ開発</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35</a:t>
            </a:fld>
            <a:endParaRPr kumimoji="1" lang="ja-JP" altLang="en-US"/>
          </a:p>
        </p:txBody>
      </p:sp>
    </p:spTree>
    <p:extLst>
      <p:ext uri="{BB962C8B-B14F-4D97-AF65-F5344CB8AC3E}">
        <p14:creationId xmlns:p14="http://schemas.microsoft.com/office/powerpoint/2010/main" val="1347610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err="1"/>
              <a:t>Cbow</a:t>
            </a:r>
            <a:r>
              <a:rPr lang="ja-JP" altLang="en-US" sz="1200" dirty="0"/>
              <a:t>：単語周辺の文脈から単語推定を行う</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err="1"/>
              <a:t>Skipgram</a:t>
            </a:r>
            <a:r>
              <a:rPr lang="en-US" altLang="ja-JP" sz="1200" dirty="0"/>
              <a:t>:</a:t>
            </a:r>
            <a:r>
              <a:rPr lang="ja-JP" altLang="en-US" sz="1200" dirty="0"/>
              <a:t>単語から文脈（</a:t>
            </a:r>
            <a:r>
              <a:rPr kumimoji="1" lang="ja-JP" altLang="en-US" sz="1200" b="0" i="0" kern="1200" dirty="0">
                <a:solidFill>
                  <a:schemeClr val="tx1"/>
                </a:solidFill>
                <a:effectLst/>
                <a:latin typeface="+mn-lt"/>
                <a:ea typeface="+mn-ea"/>
                <a:cs typeface="+mn-cs"/>
              </a:rPr>
              <a:t>ぶんみゃく</a:t>
            </a:r>
            <a:r>
              <a:rPr lang="ja-JP" altLang="en-US" sz="1200" dirty="0"/>
              <a:t>）中の一単語を推定する。</a:t>
            </a:r>
            <a:endParaRPr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37</a:t>
            </a:fld>
            <a:endParaRPr kumimoji="1" lang="ja-JP" altLang="en-US"/>
          </a:p>
        </p:txBody>
      </p:sp>
    </p:spTree>
    <p:extLst>
      <p:ext uri="{BB962C8B-B14F-4D97-AF65-F5344CB8AC3E}">
        <p14:creationId xmlns:p14="http://schemas.microsoft.com/office/powerpoint/2010/main" val="96716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4</a:t>
            </a:fld>
            <a:endParaRPr kumimoji="1" lang="ja-JP" altLang="en-US"/>
          </a:p>
        </p:txBody>
      </p:sp>
    </p:spTree>
    <p:extLst>
      <p:ext uri="{BB962C8B-B14F-4D97-AF65-F5344CB8AC3E}">
        <p14:creationId xmlns:p14="http://schemas.microsoft.com/office/powerpoint/2010/main" val="81813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RDF</a:t>
            </a:r>
            <a:r>
              <a:rPr lang="ja-JP" altLang="en-US" dirty="0"/>
              <a:t>データ作成時に述語を</a:t>
            </a:r>
            <a:r>
              <a:rPr lang="ja-JP" altLang="en-US" dirty="0">
                <a:solidFill>
                  <a:srgbClr val="FF0000"/>
                </a:solidFill>
              </a:rPr>
              <a:t>自動的</a:t>
            </a:r>
            <a:r>
              <a:rPr lang="ja-JP" altLang="en-US" dirty="0"/>
              <a:t>にサジェストする．</a:t>
            </a:r>
            <a:endParaRPr lang="en-US" altLang="ja-JP" dirty="0"/>
          </a:p>
          <a:p>
            <a:pPr lvl="1"/>
            <a:r>
              <a:rPr lang="en-US" altLang="ja-JP" dirty="0"/>
              <a:t>Word2vec</a:t>
            </a:r>
            <a:r>
              <a:rPr lang="ja-JP" altLang="en-US" dirty="0"/>
              <a:t>を用いて類似した語彙の提示</a:t>
            </a:r>
            <a:endParaRPr lang="en-US" altLang="ja-JP" dirty="0"/>
          </a:p>
          <a:p>
            <a:pPr lvl="1"/>
            <a:r>
              <a:rPr lang="ja-JP" altLang="en-US" dirty="0"/>
              <a:t>オープンデータを自動的に複数利用するアプリ開発</a:t>
            </a:r>
            <a:endParaRPr lang="en-US" altLang="ja-JP" dirty="0"/>
          </a:p>
          <a:p>
            <a:pPr lvl="1"/>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t>5</a:t>
            </a:fld>
            <a:endParaRPr kumimoji="1" lang="ja-JP" altLang="en-US"/>
          </a:p>
        </p:txBody>
      </p:sp>
    </p:spTree>
    <p:extLst>
      <p:ext uri="{BB962C8B-B14F-4D97-AF65-F5344CB8AC3E}">
        <p14:creationId xmlns:p14="http://schemas.microsoft.com/office/powerpoint/2010/main" val="32305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提案手法：</a:t>
            </a:r>
            <a:r>
              <a:rPr lang="en-US" altLang="ja-JP" dirty="0"/>
              <a:t>RDF</a:t>
            </a:r>
            <a:r>
              <a:rPr lang="ja-JP" altLang="ja-JP" dirty="0"/>
              <a:t>形式に焦点を当てて，述語の語彙共通化を行うため，</a:t>
            </a:r>
            <a:r>
              <a:rPr lang="en-US" altLang="ja-JP" dirty="0"/>
              <a:t>word2vec</a:t>
            </a:r>
            <a:r>
              <a:rPr lang="ja-JP" altLang="ja-JP" dirty="0"/>
              <a:t>で学習した結果で単語の近似性を測る手法を提案する</a:t>
            </a:r>
            <a:endParaRPr lang="en-US" altLang="ja-JP" dirty="0"/>
          </a:p>
          <a:p>
            <a:r>
              <a:rPr kumimoji="1" lang="ja-JP" altLang="ja-JP" sz="1200" b="0" kern="1200" dirty="0">
                <a:solidFill>
                  <a:schemeClr val="tx1"/>
                </a:solidFill>
                <a:effectLst/>
                <a:latin typeface="+mn-lt"/>
                <a:ea typeface="+mn-ea"/>
                <a:cs typeface="+mn-cs"/>
              </a:rPr>
              <a:t>本研究では，</a:t>
            </a:r>
            <a:r>
              <a:rPr kumimoji="1" lang="en-US" altLang="ja-JP" sz="1200" b="0" kern="1200" dirty="0">
                <a:solidFill>
                  <a:schemeClr val="tx1"/>
                </a:solidFill>
                <a:effectLst/>
                <a:latin typeface="+mn-lt"/>
                <a:ea typeface="+mn-ea"/>
                <a:cs typeface="+mn-cs"/>
              </a:rPr>
              <a:t>5</a:t>
            </a:r>
            <a:r>
              <a:rPr kumimoji="1" lang="ja-JP" altLang="ja-JP" sz="1200" b="0" kern="1200" dirty="0">
                <a:solidFill>
                  <a:schemeClr val="tx1"/>
                </a:solidFill>
                <a:effectLst/>
                <a:latin typeface="+mn-lt"/>
                <a:ea typeface="+mn-ea"/>
                <a:cs typeface="+mn-cs"/>
              </a:rPr>
              <a:t>つ星オープンデータ</a:t>
            </a:r>
            <a:r>
              <a:rPr kumimoji="1" lang="en-US" altLang="ja-JP" sz="1200" b="0" kern="1200" dirty="0">
                <a:solidFill>
                  <a:schemeClr val="tx1"/>
                </a:solidFill>
                <a:effectLst/>
                <a:latin typeface="+mn-lt"/>
                <a:ea typeface="+mn-ea"/>
                <a:cs typeface="+mn-cs"/>
              </a:rPr>
              <a:t>[3]</a:t>
            </a:r>
            <a:r>
              <a:rPr kumimoji="1" lang="ja-JP" altLang="ja-JP" sz="1200" b="0" kern="1200" dirty="0" err="1">
                <a:solidFill>
                  <a:schemeClr val="tx1"/>
                </a:solidFill>
                <a:effectLst/>
                <a:latin typeface="+mn-lt"/>
                <a:ea typeface="+mn-ea"/>
                <a:cs typeface="+mn-cs"/>
              </a:rPr>
              <a:t>の第</a:t>
            </a:r>
            <a:r>
              <a:rPr kumimoji="1" lang="en-US" altLang="ja-JP" sz="1200" b="0" kern="1200" dirty="0">
                <a:solidFill>
                  <a:schemeClr val="tx1"/>
                </a:solidFill>
                <a:effectLst/>
                <a:latin typeface="+mn-lt"/>
                <a:ea typeface="+mn-ea"/>
                <a:cs typeface="+mn-cs"/>
              </a:rPr>
              <a:t>4</a:t>
            </a:r>
            <a:r>
              <a:rPr kumimoji="1" lang="ja-JP" altLang="ja-JP" sz="1200" b="0" kern="1200" dirty="0">
                <a:solidFill>
                  <a:schemeClr val="tx1"/>
                </a:solidFill>
                <a:effectLst/>
                <a:latin typeface="+mn-lt"/>
                <a:ea typeface="+mn-ea"/>
                <a:cs typeface="+mn-cs"/>
              </a:rPr>
              <a:t>段階の</a:t>
            </a:r>
            <a:r>
              <a:rPr kumimoji="1" lang="en-US" altLang="ja-JP" sz="1200" b="0" kern="1200" dirty="0">
                <a:solidFill>
                  <a:schemeClr val="tx1"/>
                </a:solidFill>
                <a:effectLst/>
                <a:latin typeface="+mn-lt"/>
                <a:ea typeface="+mn-ea"/>
                <a:cs typeface="+mn-cs"/>
              </a:rPr>
              <a:t>RDF</a:t>
            </a:r>
            <a:r>
              <a:rPr kumimoji="1" lang="ja-JP" altLang="ja-JP" sz="1200" b="0" kern="1200" dirty="0">
                <a:solidFill>
                  <a:schemeClr val="tx1"/>
                </a:solidFill>
                <a:effectLst/>
                <a:latin typeface="+mn-lt"/>
                <a:ea typeface="+mn-ea"/>
                <a:cs typeface="+mn-cs"/>
              </a:rPr>
              <a:t>形式に焦点を当てて，述語の語彙共通化を行うため，</a:t>
            </a:r>
            <a:endParaRPr kumimoji="1" lang="ja-JP" altLang="ja-JP" sz="1200" b="1"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オープンデータの項目名をクラスタリングし</a:t>
            </a:r>
            <a:r>
              <a:rPr kumimoji="1" lang="en-US" altLang="ja-JP" sz="1200" b="0"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 </a:t>
            </a:r>
            <a:r>
              <a:rPr kumimoji="1" lang="ja-JP" altLang="ja-JP" sz="1200" b="0" kern="1200" dirty="0">
                <a:solidFill>
                  <a:schemeClr val="tx1"/>
                </a:solidFill>
                <a:effectLst/>
                <a:latin typeface="+mn-lt"/>
                <a:ea typeface="+mn-ea"/>
                <a:cs typeface="+mn-cs"/>
              </a:rPr>
              <a:t>割り当てられた</a:t>
            </a:r>
            <a:r>
              <a:rPr kumimoji="1" lang="ja-JP" altLang="en-US" sz="1200" b="0" kern="1200" dirty="0">
                <a:solidFill>
                  <a:schemeClr val="tx1"/>
                </a:solidFill>
                <a:effectLst/>
                <a:latin typeface="+mn-lt"/>
                <a:ea typeface="+mn-ea"/>
                <a:cs typeface="+mn-cs"/>
              </a:rPr>
              <a:t>クラスタ</a:t>
            </a:r>
            <a:r>
              <a:rPr kumimoji="1" lang="ja-JP" altLang="ja-JP" sz="1200" b="0" kern="1200" dirty="0">
                <a:solidFill>
                  <a:schemeClr val="tx1"/>
                </a:solidFill>
                <a:effectLst/>
                <a:latin typeface="+mn-lt"/>
                <a:ea typeface="+mn-ea"/>
                <a:cs typeface="+mn-cs"/>
              </a:rPr>
              <a:t>を教師信号として，</a:t>
            </a:r>
            <a:r>
              <a:rPr kumimoji="1" lang="en-US" altLang="ja-JP" sz="1200" b="0" kern="1200" dirty="0">
                <a:solidFill>
                  <a:schemeClr val="tx1"/>
                </a:solidFill>
                <a:effectLst/>
                <a:latin typeface="+mn-lt"/>
                <a:ea typeface="+mn-ea"/>
                <a:cs typeface="+mn-cs"/>
              </a:rPr>
              <a:t>Deep Learning</a:t>
            </a:r>
            <a:r>
              <a:rPr kumimoji="1" lang="ja-JP" altLang="ja-JP" sz="1200" b="0" kern="1200" dirty="0">
                <a:solidFill>
                  <a:schemeClr val="tx1"/>
                </a:solidFill>
                <a:effectLst/>
                <a:latin typeface="+mn-lt"/>
                <a:ea typeface="+mn-ea"/>
                <a:cs typeface="+mn-cs"/>
              </a:rPr>
              <a:t>で学習し</a:t>
            </a:r>
            <a:r>
              <a:rPr kumimoji="1" lang="en-US" altLang="ja-JP" sz="1200" b="0" kern="1200" dirty="0">
                <a:solidFill>
                  <a:schemeClr val="tx1"/>
                </a:solidFill>
                <a:effectLst/>
                <a:latin typeface="+mn-lt"/>
                <a:ea typeface="+mn-ea"/>
                <a:cs typeface="+mn-cs"/>
              </a:rPr>
              <a:t>,</a:t>
            </a:r>
            <a:r>
              <a:rPr kumimoji="1" lang="ja-JP" altLang="ja-JP" sz="1200" b="0" kern="1200" dirty="0">
                <a:solidFill>
                  <a:schemeClr val="tx1"/>
                </a:solidFill>
                <a:effectLst/>
                <a:latin typeface="+mn-lt"/>
                <a:ea typeface="+mn-ea"/>
                <a:cs typeface="+mn-cs"/>
              </a:rPr>
              <a:t>述語のサジェストを提案する。また，クラスタリングの条件を変えることで生成されるクラスタの適切さを定量的に評価する。</a:t>
            </a:r>
            <a:endParaRPr kumimoji="1" lang="ja-JP"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6</a:t>
            </a:fld>
            <a:endParaRPr kumimoji="1" lang="ja-JP" altLang="en-US"/>
          </a:p>
        </p:txBody>
      </p:sp>
    </p:spTree>
    <p:extLst>
      <p:ext uri="{BB962C8B-B14F-4D97-AF65-F5344CB8AC3E}">
        <p14:creationId xmlns:p14="http://schemas.microsoft.com/office/powerpoint/2010/main" val="20377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RDF</a:t>
            </a:r>
            <a:r>
              <a:rPr lang="ja-JP" altLang="en-US" dirty="0"/>
              <a:t>データ作成時、する</a:t>
            </a:r>
            <a:endParaRPr lang="en-US" altLang="ja-JP" dirty="0"/>
          </a:p>
          <a:p>
            <a:pPr lvl="1"/>
            <a:r>
              <a:rPr lang="ja-JP" altLang="ja-JP" sz="2400" dirty="0"/>
              <a:t>述語の語彙共通化を行うため</a:t>
            </a:r>
            <a:r>
              <a:rPr lang="ja-JP" altLang="en-US" sz="2400" dirty="0"/>
              <a:t>に、</a:t>
            </a:r>
            <a:r>
              <a:rPr lang="ja-JP" altLang="ja-JP" sz="2400" dirty="0"/>
              <a:t>オープンデータの項目名をクラスタリングし</a:t>
            </a:r>
            <a:r>
              <a:rPr lang="en-US" altLang="ja-JP" sz="2400" dirty="0"/>
              <a:t>, </a:t>
            </a:r>
            <a:r>
              <a:rPr lang="ja-JP" altLang="ja-JP" sz="2400" dirty="0">
                <a:solidFill>
                  <a:srgbClr val="92D050"/>
                </a:solidFill>
              </a:rPr>
              <a:t>割り当てられた</a:t>
            </a:r>
            <a:r>
              <a:rPr lang="ja-JP" altLang="en-US" sz="2400" dirty="0">
                <a:solidFill>
                  <a:srgbClr val="92D050"/>
                </a:solidFill>
              </a:rPr>
              <a:t>クラスタ</a:t>
            </a:r>
            <a:r>
              <a:rPr lang="ja-JP" altLang="ja-JP" sz="2400" dirty="0"/>
              <a:t>を</a:t>
            </a:r>
            <a:r>
              <a:rPr lang="ja-JP" altLang="ja-JP" sz="2400" dirty="0">
                <a:solidFill>
                  <a:srgbClr val="FF0000"/>
                </a:solidFill>
              </a:rPr>
              <a:t>教師信号として</a:t>
            </a:r>
            <a:r>
              <a:rPr lang="ja-JP" altLang="ja-JP" sz="2400" dirty="0"/>
              <a:t>，</a:t>
            </a:r>
            <a:r>
              <a:rPr lang="en-US" altLang="ja-JP" sz="2400" dirty="0"/>
              <a:t>Deep Learning</a:t>
            </a:r>
            <a:r>
              <a:rPr lang="ja-JP" altLang="ja-JP" sz="2400" dirty="0"/>
              <a:t>で学習し</a:t>
            </a:r>
            <a:r>
              <a:rPr lang="en-US" altLang="ja-JP" sz="2400" dirty="0"/>
              <a:t>,</a:t>
            </a:r>
            <a:r>
              <a:rPr lang="ja-JP" altLang="ja-JP" sz="2400" dirty="0"/>
              <a:t>述語のサジェストを提案する</a:t>
            </a:r>
            <a:endParaRPr lang="en-US" altLang="ja-JP"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RDF</a:t>
            </a:r>
            <a:r>
              <a:rPr lang="ja-JP" altLang="en-US" dirty="0"/>
              <a:t>データ作成時、述語を自動的にサジェストする</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7</a:t>
            </a:fld>
            <a:endParaRPr kumimoji="1" lang="ja-JP" altLang="en-US"/>
          </a:p>
        </p:txBody>
      </p:sp>
    </p:spTree>
    <p:extLst>
      <p:ext uri="{BB962C8B-B14F-4D97-AF65-F5344CB8AC3E}">
        <p14:creationId xmlns:p14="http://schemas.microsoft.com/office/powerpoint/2010/main" val="410523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ja-JP" sz="1200" kern="1200" dirty="0">
              <a:solidFill>
                <a:schemeClr val="tx1"/>
              </a:solidFill>
              <a:effectLst/>
              <a:latin typeface="+mn-lt"/>
              <a:ea typeface="+mn-ea"/>
              <a:cs typeface="+mn-cs"/>
            </a:endParaRPr>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8</a:t>
            </a:fld>
            <a:endParaRPr lang="ja-JP" altLang="en-US">
              <a:solidFill>
                <a:srgbClr val="000000"/>
              </a:solidFill>
            </a:endParaRPr>
          </a:p>
        </p:txBody>
      </p:sp>
    </p:spTree>
    <p:extLst>
      <p:ext uri="{BB962C8B-B14F-4D97-AF65-F5344CB8AC3E}">
        <p14:creationId xmlns:p14="http://schemas.microsoft.com/office/powerpoint/2010/main" val="2831518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ja-JP" sz="1200" kern="1200" dirty="0">
              <a:solidFill>
                <a:schemeClr val="tx1"/>
              </a:solidFill>
              <a:effectLst/>
              <a:latin typeface="+mn-lt"/>
              <a:ea typeface="+mn-ea"/>
              <a:cs typeface="+mn-cs"/>
            </a:endParaRPr>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9</a:t>
            </a:fld>
            <a:endParaRPr lang="ja-JP" altLang="en-US">
              <a:solidFill>
                <a:srgbClr val="000000"/>
              </a:solidFill>
            </a:endParaRPr>
          </a:p>
        </p:txBody>
      </p:sp>
    </p:spTree>
    <p:extLst>
      <p:ext uri="{BB962C8B-B14F-4D97-AF65-F5344CB8AC3E}">
        <p14:creationId xmlns:p14="http://schemas.microsoft.com/office/powerpoint/2010/main" val="136821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405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5936185-6C5C-4832-8F18-F90BEE079BC5}" type="datetime1">
              <a:rPr kumimoji="1" lang="ja-JP" altLang="en-US" smtClean="0"/>
              <a:pPr/>
              <a:t>2020/5/7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271473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21318F-F86D-4638-AFB8-A276A90C8759}" type="datetime1">
              <a:rPr kumimoji="1" lang="ja-JP" altLang="en-US" smtClean="0"/>
              <a:pPr/>
              <a:t>2020/5/7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46E97CF-0504-4E3F-9290-CC6BBD911ACE}" type="slidenum">
              <a:rPr lang="ja-JP" altLang="en-US" smtClean="0"/>
              <a:pPr/>
              <a:t>‹#›</a:t>
            </a:fld>
            <a:endParaRPr lang="ja-JP" altLang="en-US" dirty="0"/>
          </a:p>
        </p:txBody>
      </p:sp>
    </p:spTree>
    <p:extLst>
      <p:ext uri="{BB962C8B-B14F-4D97-AF65-F5344CB8AC3E}">
        <p14:creationId xmlns:p14="http://schemas.microsoft.com/office/powerpoint/2010/main" val="288793675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86898F5-C69D-4CF5-A37C-C59241C3C621}" type="datetime1">
              <a:rPr kumimoji="1" lang="ja-JP" altLang="en-US" smtClean="0"/>
              <a:pPr/>
              <a:t>2020/5/7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324979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4082"/>
          </a:xfrm>
        </p:spPr>
        <p:txBody>
          <a:bodyPr/>
          <a:lstStyle>
            <a:lvl1pPr>
              <a:defRPr>
                <a:solidFill>
                  <a:schemeClr val="accent4">
                    <a:lumMod val="20000"/>
                    <a:lumOff val="80000"/>
                  </a:schemeClr>
                </a:solidFill>
                <a:latin typeface="HGP創英角ﾎﾟｯﾌﾟ体" panose="040B0A00000000000000" pitchFamily="50" charset="-128"/>
                <a:ea typeface="HGP創英角ﾎﾟｯﾌﾟ体" panose="040B0A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p:nvPr>
        </p:nvSpPr>
        <p:spPr>
          <a:xfrm>
            <a:off x="467544" y="692696"/>
            <a:ext cx="8208912" cy="602878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54536309-0AF0-4DD0-987F-AE6A6B3C4D96}" type="datetime1">
              <a:rPr kumimoji="1" lang="ja-JP" altLang="en-US" smtClean="0"/>
              <a:pPr/>
              <a:t>2020/5/7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328353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4406901"/>
            <a:ext cx="7886700" cy="1362075"/>
          </a:xfrm>
        </p:spPr>
        <p:txBody>
          <a:bodyPr anchor="t"/>
          <a:lstStyle>
            <a:lvl1pPr>
              <a:defRPr sz="3000" b="1"/>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2906713"/>
            <a:ext cx="78867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FE347F6-74BB-4434-9A88-0608B941D9C3}" type="datetime1">
              <a:rPr kumimoji="1" lang="ja-JP" altLang="en-US" smtClean="0"/>
              <a:pPr/>
              <a:t>2020/5/7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354138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5E53E8F-CE96-48B4-837E-BBDA71566F94}" type="datetime1">
              <a:rPr kumimoji="1" lang="ja-JP" altLang="en-US" smtClean="0"/>
              <a:pPr/>
              <a:t>2020/5/7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48139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3888" y="1535113"/>
            <a:ext cx="386715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3888" y="2174876"/>
            <a:ext cx="386715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2248" y="1535113"/>
            <a:ext cx="386834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42248" y="2174876"/>
            <a:ext cx="386834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3DB6761-21FF-4CA4-B378-1164482FB808}" type="datetime1">
              <a:rPr kumimoji="1" lang="ja-JP" altLang="en-US" smtClean="0"/>
              <a:pPr/>
              <a:t>2020/5/7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58141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1F7603F9-A483-4236-9020-E0C3239A1E98}" type="datetime1">
              <a:rPr kumimoji="1" lang="ja-JP" altLang="en-US" smtClean="0"/>
              <a:pPr/>
              <a:t>2020/5/7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132057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B5B15-A56F-4CDE-AD11-B750E7DFD2EB}" type="datetime1">
              <a:rPr kumimoji="1" lang="ja-JP" altLang="en-US" smtClean="0"/>
              <a:pPr/>
              <a:t>2020/5/7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133818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3888" y="685801"/>
            <a:ext cx="3009900" cy="1160463"/>
          </a:xfrm>
        </p:spPr>
        <p:txBody>
          <a:bodyPr anchor="b"/>
          <a:lstStyle>
            <a:lvl1pPr>
              <a:defRPr sz="1500" b="1"/>
            </a:lvl1pPr>
          </a:lstStyle>
          <a:p>
            <a:r>
              <a:rPr lang="ja-JP" altLang="en-US"/>
              <a:t>マスター タイトルの書式設定</a:t>
            </a:r>
            <a:endParaRPr lang="en-US"/>
          </a:p>
        </p:txBody>
      </p:sp>
      <p:sp>
        <p:nvSpPr>
          <p:cNvPr id="3" name="Content Placeholder 2"/>
          <p:cNvSpPr>
            <a:spLocks noGrp="1"/>
          </p:cNvSpPr>
          <p:nvPr>
            <p:ph idx="1"/>
          </p:nvPr>
        </p:nvSpPr>
        <p:spPr>
          <a:xfrm>
            <a:off x="3784998" y="685800"/>
            <a:ext cx="4725590" cy="54864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3888" y="1846264"/>
            <a:ext cx="3009900" cy="432593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21318F-F86D-4638-AFB8-A276A90C8759}" type="datetime1">
              <a:rPr kumimoji="1" lang="ja-JP" altLang="en-US" smtClean="0"/>
              <a:pPr/>
              <a:t>2020/5/7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46E97CF-0504-4E3F-9290-CC6BBD911ACE}" type="slidenum">
              <a:rPr lang="ja-JP" altLang="en-US" smtClean="0"/>
              <a:pPr/>
              <a:t>‹#›</a:t>
            </a:fld>
            <a:endParaRPr lang="ja-JP" altLang="en-US" dirty="0"/>
          </a:p>
        </p:txBody>
      </p:sp>
    </p:spTree>
    <p:extLst>
      <p:ext uri="{BB962C8B-B14F-4D97-AF65-F5344CB8AC3E}">
        <p14:creationId xmlns:p14="http://schemas.microsoft.com/office/powerpoint/2010/main" val="71673521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878806" y="4800600"/>
            <a:ext cx="5382816" cy="566738"/>
          </a:xfrm>
        </p:spPr>
        <p:txBody>
          <a:bodyPr anchor="b"/>
          <a:lstStyle>
            <a:lvl1pPr>
              <a:defRPr sz="15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878806" y="685801"/>
            <a:ext cx="5382816" cy="40417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dirty="0"/>
              <a:t>図を追加</a:t>
            </a:r>
            <a:endParaRPr lang="en-US" dirty="0"/>
          </a:p>
        </p:txBody>
      </p:sp>
      <p:sp>
        <p:nvSpPr>
          <p:cNvPr id="4" name="Text Placeholder 3"/>
          <p:cNvSpPr>
            <a:spLocks noGrp="1"/>
          </p:cNvSpPr>
          <p:nvPr>
            <p:ph type="body" sz="half" idx="2"/>
          </p:nvPr>
        </p:nvSpPr>
        <p:spPr>
          <a:xfrm>
            <a:off x="1878806" y="5367338"/>
            <a:ext cx="5382816"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0C2B7-3D92-473E-BA30-CBCE3E265B37}" type="datetime1">
              <a:rPr kumimoji="1" lang="ja-JP" altLang="en-US" smtClean="0"/>
              <a:pPr/>
              <a:t>2020/5/7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186987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634082"/>
          </a:xfrm>
          <a:prstGeom prst="rect">
            <a:avLst/>
          </a:prstGeom>
          <a:solidFill>
            <a:srgbClr val="C00000"/>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980728"/>
            <a:ext cx="7886700" cy="519147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21318F-F86D-4638-AFB8-A276A90C8759}" type="datetime1">
              <a:rPr kumimoji="1" lang="ja-JP" altLang="en-US" smtClean="0"/>
              <a:pPr/>
              <a:t>2020/5/7</a:t>
            </a:fld>
            <a:endParaRPr kumimoji="1" lang="ja-JP" altLang="en-US" dirty="0"/>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6E97CF-0504-4E3F-9290-CC6BBD911ACE}" type="slidenum">
              <a:rPr lang="ja-JP" altLang="en-US" smtClean="0"/>
              <a:pPr/>
              <a:t>‹#›</a:t>
            </a:fld>
            <a:endParaRPr lang="ja-JP" altLang="en-US" dirty="0"/>
          </a:p>
        </p:txBody>
      </p:sp>
    </p:spTree>
    <p:extLst>
      <p:ext uri="{BB962C8B-B14F-4D97-AF65-F5344CB8AC3E}">
        <p14:creationId xmlns:p14="http://schemas.microsoft.com/office/powerpoint/2010/main" val="48062386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defTabSz="685800" rtl="0" eaLnBrk="1" latinLnBrk="0" hangingPunct="1">
        <a:spcBef>
          <a:spcPct val="0"/>
        </a:spcBef>
        <a:buNone/>
        <a:defRPr kumimoji="1" sz="3300"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620688"/>
            <a:ext cx="8052565" cy="1944216"/>
          </a:xfrm>
        </p:spPr>
        <p:txBody>
          <a:bodyPr>
            <a:noAutofit/>
          </a:bodyPr>
          <a:lstStyle/>
          <a:p>
            <a:r>
              <a:rPr lang="ja-JP" altLang="ja-JP" dirty="0"/>
              <a:t>オープンデータの</a:t>
            </a:r>
            <a:r>
              <a:rPr lang="en-US" altLang="ja-JP" dirty="0"/>
              <a:t>RDF</a:t>
            </a:r>
            <a:r>
              <a:rPr lang="ja-JP" altLang="ja-JP" dirty="0"/>
              <a:t>化のための項目名のクラスタを使用した述語のサジェストに関する研究</a:t>
            </a:r>
          </a:p>
        </p:txBody>
      </p:sp>
      <p:sp>
        <p:nvSpPr>
          <p:cNvPr id="3" name="サブタイトル 2"/>
          <p:cNvSpPr>
            <a:spLocks noGrp="1"/>
          </p:cNvSpPr>
          <p:nvPr>
            <p:ph type="subTitle" idx="1"/>
          </p:nvPr>
        </p:nvSpPr>
        <p:spPr>
          <a:xfrm>
            <a:off x="611560" y="4340696"/>
            <a:ext cx="7632848" cy="1752600"/>
          </a:xfrm>
        </p:spPr>
        <p:txBody>
          <a:bodyPr>
            <a:normAutofit/>
          </a:bodyPr>
          <a:lstStyle/>
          <a:p>
            <a:pPr algn="r"/>
            <a:r>
              <a:rPr lang="ja-JP" altLang="en-US" sz="2700" dirty="0"/>
              <a:t>鹿児島大学大学院</a:t>
            </a:r>
            <a:r>
              <a:rPr lang="ja-JP" altLang="en-US" sz="2700" dirty="0">
                <a:solidFill>
                  <a:schemeClr val="tx1"/>
                </a:solidFill>
              </a:rPr>
              <a:t>理工学研究科</a:t>
            </a:r>
            <a:endParaRPr lang="en-US" altLang="ja-JP" sz="2700" dirty="0">
              <a:solidFill>
                <a:schemeClr val="tx1"/>
              </a:solidFill>
            </a:endParaRPr>
          </a:p>
          <a:p>
            <a:pPr algn="r"/>
            <a:r>
              <a:rPr lang="ja-JP" altLang="ja-JP" sz="2200" dirty="0"/>
              <a:t>陳博</a:t>
            </a:r>
            <a:r>
              <a:rPr lang="ja-JP" altLang="en-US" sz="2200" baseline="30000" dirty="0"/>
              <a:t>　</a:t>
            </a:r>
            <a:r>
              <a:rPr lang="ja-JP" altLang="ja-JP" sz="2200" dirty="0"/>
              <a:t>久永忠範</a:t>
            </a:r>
            <a:r>
              <a:rPr lang="ja-JP" altLang="en-US" sz="2200" baseline="30000" dirty="0"/>
              <a:t>　</a:t>
            </a:r>
            <a:r>
              <a:rPr lang="ja-JP" altLang="ja-JP" sz="2200" dirty="0"/>
              <a:t>泊大貴　渕田孝康</a:t>
            </a:r>
            <a:endParaRPr lang="en-US" altLang="ja-JP" sz="2200" dirty="0">
              <a:solidFill>
                <a:schemeClr val="tx1"/>
              </a:solidFill>
            </a:endParaRPr>
          </a:p>
          <a:p>
            <a:pPr algn="r"/>
            <a:r>
              <a:rPr lang="en-US" altLang="ja-JP" dirty="0"/>
              <a:t>(</a:t>
            </a:r>
            <a:r>
              <a:rPr lang="ja-JP" altLang="ja-JP" dirty="0"/>
              <a:t>陳博</a:t>
            </a:r>
            <a:r>
              <a:rPr lang="ja-JP" altLang="en-US" dirty="0"/>
              <a:t>　総合理工学専攻　</a:t>
            </a:r>
            <a:r>
              <a:rPr lang="en-US" altLang="ja-JP" dirty="0"/>
              <a:t>D3)</a:t>
            </a:r>
            <a:endParaRPr lang="ja-JP" altLang="ja-JP" dirty="0"/>
          </a:p>
          <a:p>
            <a:pPr algn="r"/>
            <a:r>
              <a:rPr lang="ja-JP" altLang="en-US" sz="2100" dirty="0">
                <a:solidFill>
                  <a:schemeClr val="tx1"/>
                </a:solidFill>
              </a:rPr>
              <a:t>　</a:t>
            </a:r>
          </a:p>
        </p:txBody>
      </p:sp>
    </p:spTree>
    <p:extLst>
      <p:ext uri="{BB962C8B-B14F-4D97-AF65-F5344CB8AC3E}">
        <p14:creationId xmlns:p14="http://schemas.microsoft.com/office/powerpoint/2010/main" val="77751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7C83E0EA-DDBB-4E08-937F-753A394A4073}"/>
              </a:ext>
            </a:extLst>
          </p:cNvPr>
          <p:cNvPicPr>
            <a:picLocks noChangeAspect="1"/>
          </p:cNvPicPr>
          <p:nvPr/>
        </p:nvPicPr>
        <p:blipFill>
          <a:blip r:embed="rId3"/>
          <a:stretch>
            <a:fillRect/>
          </a:stretch>
        </p:blipFill>
        <p:spPr>
          <a:xfrm>
            <a:off x="4319699" y="1052743"/>
            <a:ext cx="4838753" cy="4701130"/>
          </a:xfrm>
          <a:prstGeom prst="rect">
            <a:avLst/>
          </a:prstGeom>
        </p:spPr>
      </p:pic>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12" name="タイトル 11">
            <a:extLst>
              <a:ext uri="{FF2B5EF4-FFF2-40B4-BE49-F238E27FC236}">
                <a16:creationId xmlns:a16="http://schemas.microsoft.com/office/drawing/2014/main" id="{B135C00C-12DE-4F92-B17F-80925AD95D52}"/>
              </a:ext>
            </a:extLst>
          </p:cNvPr>
          <p:cNvSpPr>
            <a:spLocks noGrp="1"/>
          </p:cNvSpPr>
          <p:nvPr>
            <p:ph type="title"/>
          </p:nvPr>
        </p:nvSpPr>
        <p:spPr>
          <a:xfrm>
            <a:off x="0" y="0"/>
            <a:ext cx="9144000" cy="634082"/>
          </a:xfrm>
        </p:spPr>
        <p:txBody>
          <a:bodyPr>
            <a:normAutofit/>
          </a:bodyPr>
          <a:lstStyle/>
          <a:p>
            <a:r>
              <a:rPr lang="ja-JP" altLang="en-US" sz="3200" dirty="0"/>
              <a:t>流れ</a:t>
            </a:r>
            <a:endParaRPr kumimoji="1" lang="ja-JP" altLang="en-US" dirty="0"/>
          </a:p>
        </p:txBody>
      </p:sp>
      <p:sp>
        <p:nvSpPr>
          <p:cNvPr id="13" name="コンテンツ プレースホルダー 12">
            <a:extLst>
              <a:ext uri="{FF2B5EF4-FFF2-40B4-BE49-F238E27FC236}">
                <a16:creationId xmlns:a16="http://schemas.microsoft.com/office/drawing/2014/main" id="{522D26CC-6AE8-4B24-841C-FF08A365B723}"/>
              </a:ext>
            </a:extLst>
          </p:cNvPr>
          <p:cNvSpPr>
            <a:spLocks noGrp="1"/>
          </p:cNvSpPr>
          <p:nvPr>
            <p:ph idx="1"/>
          </p:nvPr>
        </p:nvSpPr>
        <p:spPr/>
        <p:txBody>
          <a:bodyPr/>
          <a:lstStyle/>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3" name="正方形/長方形 2">
            <a:extLst>
              <a:ext uri="{FF2B5EF4-FFF2-40B4-BE49-F238E27FC236}">
                <a16:creationId xmlns:a16="http://schemas.microsoft.com/office/drawing/2014/main" id="{0E6BA6B4-E7E6-44DE-9733-EE39FEA527E3}"/>
              </a:ext>
            </a:extLst>
          </p:cNvPr>
          <p:cNvSpPr/>
          <p:nvPr/>
        </p:nvSpPr>
        <p:spPr>
          <a:xfrm>
            <a:off x="4917879" y="5843290"/>
            <a:ext cx="4737491" cy="646331"/>
          </a:xfrm>
          <a:prstGeom prst="rect">
            <a:avLst/>
          </a:prstGeom>
        </p:spPr>
        <p:txBody>
          <a:bodyPr wrap="square">
            <a:spAutoFit/>
          </a:bodyPr>
          <a:lstStyle/>
          <a:p>
            <a:r>
              <a:rPr lang="en-US" altLang="ja-JP" kern="100" dirty="0">
                <a:latin typeface="Times New Roman" panose="02020603050405020304" pitchFamily="18" charset="0"/>
                <a:ea typeface="BatangChe" panose="02030609000101010101" pitchFamily="49" charset="-127"/>
              </a:rPr>
              <a:t>Fig.</a:t>
            </a:r>
            <a:r>
              <a:rPr lang="ja-JP" altLang="en-US" dirty="0"/>
              <a:t>ベクトル空間内の座標で表現（例）</a:t>
            </a:r>
          </a:p>
          <a:p>
            <a:r>
              <a:rPr lang="en-US" altLang="ja-JP" kern="100" dirty="0">
                <a:latin typeface="Times New Roman" panose="02020603050405020304" pitchFamily="18" charset="0"/>
                <a:ea typeface="BatangChe" panose="02030609000101010101" pitchFamily="49" charset="-127"/>
              </a:rPr>
              <a:t> </a:t>
            </a:r>
            <a:endParaRPr lang="ja-JP" altLang="en-US" dirty="0"/>
          </a:p>
        </p:txBody>
      </p:sp>
      <p:sp>
        <p:nvSpPr>
          <p:cNvPr id="26" name="スライド番号プレースホルダー 3">
            <a:extLst>
              <a:ext uri="{FF2B5EF4-FFF2-40B4-BE49-F238E27FC236}">
                <a16:creationId xmlns:a16="http://schemas.microsoft.com/office/drawing/2014/main" id="{4095E4A5-8037-4753-9C1C-F5347CFE90D9}"/>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10</a:t>
            </a:fld>
            <a:endParaRPr kumimoji="1" lang="ja-JP" altLang="en-US" dirty="0"/>
          </a:p>
        </p:txBody>
      </p:sp>
      <p:sp>
        <p:nvSpPr>
          <p:cNvPr id="27" name="円/楕円 4">
            <a:extLst>
              <a:ext uri="{FF2B5EF4-FFF2-40B4-BE49-F238E27FC236}">
                <a16:creationId xmlns:a16="http://schemas.microsoft.com/office/drawing/2014/main" id="{7099DA3A-8D6B-444C-9A84-AC8FD0FC95BD}"/>
              </a:ext>
            </a:extLst>
          </p:cNvPr>
          <p:cNvSpPr/>
          <p:nvPr/>
        </p:nvSpPr>
        <p:spPr>
          <a:xfrm>
            <a:off x="259054" y="1229893"/>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START</a:t>
            </a:r>
            <a:endParaRPr kumimoji="1" lang="ja-JP" altLang="en-US" dirty="0">
              <a:solidFill>
                <a:schemeClr val="tx1"/>
              </a:solidFill>
            </a:endParaRPr>
          </a:p>
        </p:txBody>
      </p:sp>
      <p:cxnSp>
        <p:nvCxnSpPr>
          <p:cNvPr id="28" name="直線コネクタ 27">
            <a:extLst>
              <a:ext uri="{FF2B5EF4-FFF2-40B4-BE49-F238E27FC236}">
                <a16:creationId xmlns:a16="http://schemas.microsoft.com/office/drawing/2014/main" id="{C78F4D0B-3BDC-4100-A7EA-73C51605E768}"/>
              </a:ext>
            </a:extLst>
          </p:cNvPr>
          <p:cNvCxnSpPr>
            <a:cxnSpLocks/>
          </p:cNvCxnSpPr>
          <p:nvPr/>
        </p:nvCxnSpPr>
        <p:spPr>
          <a:xfrm>
            <a:off x="1130401" y="1731485"/>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9D01CDF8-1DF9-46B2-A68C-AEC1DEA14C93}"/>
              </a:ext>
            </a:extLst>
          </p:cNvPr>
          <p:cNvSpPr/>
          <p:nvPr/>
        </p:nvSpPr>
        <p:spPr>
          <a:xfrm>
            <a:off x="40786" y="1988840"/>
            <a:ext cx="2179229" cy="5045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None/>
            </a:pPr>
            <a:r>
              <a:rPr lang="ja-JP" altLang="ja-JP" sz="1400" dirty="0">
                <a:solidFill>
                  <a:schemeClr val="tx1">
                    <a:lumMod val="95000"/>
                    <a:lumOff val="5000"/>
                  </a:schemeClr>
                </a:solidFill>
                <a:latin typeface="+mj-ea"/>
              </a:rPr>
              <a:t>オープンデータ</a:t>
            </a:r>
            <a:r>
              <a:rPr lang="en-US" altLang="ja-JP" sz="1400" dirty="0">
                <a:solidFill>
                  <a:schemeClr val="tx1">
                    <a:lumMod val="95000"/>
                    <a:lumOff val="5000"/>
                  </a:schemeClr>
                </a:solidFill>
                <a:latin typeface="+mj-ea"/>
              </a:rPr>
              <a:t>CSV</a:t>
            </a:r>
            <a:r>
              <a:rPr lang="ja-JP" altLang="ja-JP" sz="1400" dirty="0">
                <a:solidFill>
                  <a:schemeClr val="tx1">
                    <a:lumMod val="95000"/>
                    <a:lumOff val="5000"/>
                  </a:schemeClr>
                </a:solidFill>
                <a:latin typeface="+mj-ea"/>
              </a:rPr>
              <a:t>から項目名を抽出</a:t>
            </a:r>
            <a:endParaRPr lang="ja-JP" altLang="en-US" sz="1100" dirty="0">
              <a:solidFill>
                <a:schemeClr val="tx1">
                  <a:lumMod val="95000"/>
                  <a:lumOff val="5000"/>
                </a:schemeClr>
              </a:solidFill>
            </a:endParaRPr>
          </a:p>
        </p:txBody>
      </p:sp>
      <p:cxnSp>
        <p:nvCxnSpPr>
          <p:cNvPr id="32" name="直線コネクタ 31">
            <a:extLst>
              <a:ext uri="{FF2B5EF4-FFF2-40B4-BE49-F238E27FC236}">
                <a16:creationId xmlns:a16="http://schemas.microsoft.com/office/drawing/2014/main" id="{112CF86E-A994-4842-983A-8819B7312B36}"/>
              </a:ext>
            </a:extLst>
          </p:cNvPr>
          <p:cNvCxnSpPr>
            <a:cxnSpLocks/>
          </p:cNvCxnSpPr>
          <p:nvPr/>
        </p:nvCxnSpPr>
        <p:spPr>
          <a:xfrm>
            <a:off x="1125562" y="2478567"/>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50" name="円/楕円 4">
            <a:extLst>
              <a:ext uri="{FF2B5EF4-FFF2-40B4-BE49-F238E27FC236}">
                <a16:creationId xmlns:a16="http://schemas.microsoft.com/office/drawing/2014/main" id="{DF1D287E-84D7-4EBD-86E7-89D6537E93B2}"/>
              </a:ext>
            </a:extLst>
          </p:cNvPr>
          <p:cNvSpPr/>
          <p:nvPr/>
        </p:nvSpPr>
        <p:spPr>
          <a:xfrm>
            <a:off x="259054" y="6326736"/>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END</a:t>
            </a:r>
            <a:endParaRPr kumimoji="1" lang="ja-JP" altLang="en-US" dirty="0">
              <a:solidFill>
                <a:schemeClr val="tx1"/>
              </a:solidFill>
            </a:endParaRPr>
          </a:p>
        </p:txBody>
      </p:sp>
      <p:sp>
        <p:nvSpPr>
          <p:cNvPr id="51" name="正方形/長方形 50">
            <a:extLst>
              <a:ext uri="{FF2B5EF4-FFF2-40B4-BE49-F238E27FC236}">
                <a16:creationId xmlns:a16="http://schemas.microsoft.com/office/drawing/2014/main" id="{D4F22680-7C16-4039-807A-FF7FABF6E021}"/>
              </a:ext>
            </a:extLst>
          </p:cNvPr>
          <p:cNvSpPr/>
          <p:nvPr/>
        </p:nvSpPr>
        <p:spPr>
          <a:xfrm>
            <a:off x="53128" y="2780928"/>
            <a:ext cx="2179229" cy="489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kern="100" dirty="0">
                <a:solidFill>
                  <a:schemeClr val="tx1">
                    <a:lumMod val="95000"/>
                    <a:lumOff val="5000"/>
                  </a:schemeClr>
                </a:solidFill>
                <a:ea typeface="ＭＳ 明朝" panose="02020609040205080304" pitchFamily="17" charset="-128"/>
                <a:cs typeface="Times New Roman" panose="02020603050405020304" pitchFamily="18" charset="0"/>
              </a:rPr>
              <a:t>項目データと項目名を抽出し、分かち書きされる</a:t>
            </a:r>
            <a:endParaRPr lang="ja-JP" altLang="ja-JP" sz="1000" kern="100" dirty="0">
              <a:solidFill>
                <a:schemeClr val="tx1">
                  <a:lumMod val="95000"/>
                  <a:lumOff val="5000"/>
                </a:schemeClr>
              </a:solidFill>
              <a:ea typeface="ＭＳ 明朝" panose="02020609040205080304" pitchFamily="17" charset="-128"/>
              <a:cs typeface="Times New Roman" panose="02020603050405020304" pitchFamily="18" charset="0"/>
            </a:endParaRPr>
          </a:p>
        </p:txBody>
      </p:sp>
      <p:sp>
        <p:nvSpPr>
          <p:cNvPr id="52" name="正方形/長方形 51">
            <a:extLst>
              <a:ext uri="{FF2B5EF4-FFF2-40B4-BE49-F238E27FC236}">
                <a16:creationId xmlns:a16="http://schemas.microsoft.com/office/drawing/2014/main" id="{5DE6F296-6083-48BE-9E5E-C8B116CF4492}"/>
              </a:ext>
            </a:extLst>
          </p:cNvPr>
          <p:cNvSpPr/>
          <p:nvPr/>
        </p:nvSpPr>
        <p:spPr>
          <a:xfrm>
            <a:off x="53128" y="3596959"/>
            <a:ext cx="2179229" cy="4801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lumMod val="95000"/>
                    <a:lumOff val="5000"/>
                  </a:schemeClr>
                </a:solidFill>
              </a:rPr>
              <a:t>Word2Vec</a:t>
            </a:r>
            <a:r>
              <a:rPr lang="ja-JP" altLang="en-US" sz="1000" dirty="0">
                <a:solidFill>
                  <a:schemeClr val="tx1">
                    <a:lumMod val="95000"/>
                    <a:lumOff val="5000"/>
                  </a:schemeClr>
                </a:solidFill>
              </a:rPr>
              <a:t>で得られた項目データと項目名のベクトルを取得し、</a:t>
            </a:r>
            <a:r>
              <a:rPr lang="ja-JP" altLang="ja-JP" sz="1000" dirty="0">
                <a:solidFill>
                  <a:schemeClr val="tx1">
                    <a:lumMod val="95000"/>
                    <a:lumOff val="5000"/>
                  </a:schemeClr>
                </a:solidFill>
                <a:latin typeface="+mj-ea"/>
              </a:rPr>
              <a:t>ベクトルを</a:t>
            </a:r>
            <a:r>
              <a:rPr lang="ja-JP" altLang="en-US" sz="1000" dirty="0">
                <a:solidFill>
                  <a:schemeClr val="tx1">
                    <a:lumMod val="95000"/>
                    <a:lumOff val="5000"/>
                  </a:schemeClr>
                </a:solidFill>
                <a:latin typeface="+mj-ea"/>
              </a:rPr>
              <a:t>合成</a:t>
            </a:r>
            <a:endParaRPr lang="ja-JP" altLang="en-US" sz="1000" dirty="0">
              <a:solidFill>
                <a:schemeClr val="tx1">
                  <a:lumMod val="95000"/>
                  <a:lumOff val="5000"/>
                </a:schemeClr>
              </a:solidFill>
            </a:endParaRPr>
          </a:p>
        </p:txBody>
      </p:sp>
      <p:sp>
        <p:nvSpPr>
          <p:cNvPr id="53" name="正方形/長方形 52">
            <a:extLst>
              <a:ext uri="{FF2B5EF4-FFF2-40B4-BE49-F238E27FC236}">
                <a16:creationId xmlns:a16="http://schemas.microsoft.com/office/drawing/2014/main" id="{24930A94-0110-4EC5-9CD5-9301AED72880}"/>
              </a:ext>
            </a:extLst>
          </p:cNvPr>
          <p:cNvSpPr/>
          <p:nvPr/>
        </p:nvSpPr>
        <p:spPr>
          <a:xfrm>
            <a:off x="39227" y="4389047"/>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95000"/>
                    <a:lumOff val="5000"/>
                  </a:schemeClr>
                </a:solidFill>
                <a:latin typeface="+mj-ea"/>
              </a:rPr>
              <a:t>項目名の</a:t>
            </a:r>
            <a:r>
              <a:rPr lang="ja-JP" altLang="ja-JP" sz="1000" dirty="0">
                <a:solidFill>
                  <a:schemeClr val="tx1">
                    <a:lumMod val="95000"/>
                    <a:lumOff val="5000"/>
                  </a:schemeClr>
                </a:solidFill>
                <a:latin typeface="+mj-ea"/>
              </a:rPr>
              <a:t>ベクトルの</a:t>
            </a:r>
            <a:r>
              <a:rPr lang="ja-JP" altLang="ja-JP" sz="1000" dirty="0">
                <a:solidFill>
                  <a:schemeClr val="tx1">
                    <a:lumMod val="95000"/>
                    <a:lumOff val="5000"/>
                  </a:schemeClr>
                </a:solidFill>
              </a:rPr>
              <a:t>クラスタリング</a:t>
            </a:r>
            <a:r>
              <a:rPr lang="ja-JP" altLang="ja-JP" sz="1000" dirty="0">
                <a:solidFill>
                  <a:schemeClr val="tx1">
                    <a:lumMod val="95000"/>
                    <a:lumOff val="5000"/>
                  </a:schemeClr>
                </a:solidFill>
                <a:latin typeface="+mj-ea"/>
              </a:rPr>
              <a:t>を行</a:t>
            </a:r>
            <a:r>
              <a:rPr lang="ja-JP" altLang="en-US" sz="1000" dirty="0">
                <a:solidFill>
                  <a:schemeClr val="tx1">
                    <a:lumMod val="95000"/>
                    <a:lumOff val="5000"/>
                  </a:schemeClr>
                </a:solidFill>
                <a:latin typeface="+mj-ea"/>
              </a:rPr>
              <a:t>う</a:t>
            </a:r>
            <a:endParaRPr lang="ja-JP" altLang="ja-JP" sz="1000" dirty="0">
              <a:solidFill>
                <a:schemeClr val="tx1">
                  <a:lumMod val="95000"/>
                  <a:lumOff val="5000"/>
                </a:schemeClr>
              </a:solidFill>
            </a:endParaRPr>
          </a:p>
        </p:txBody>
      </p:sp>
      <p:sp>
        <p:nvSpPr>
          <p:cNvPr id="54" name="正方形/長方形 53">
            <a:extLst>
              <a:ext uri="{FF2B5EF4-FFF2-40B4-BE49-F238E27FC236}">
                <a16:creationId xmlns:a16="http://schemas.microsoft.com/office/drawing/2014/main" id="{8AB4D0C3-6C79-41D6-885A-05CCD942E1E6}"/>
              </a:ext>
            </a:extLst>
          </p:cNvPr>
          <p:cNvSpPr/>
          <p:nvPr/>
        </p:nvSpPr>
        <p:spPr>
          <a:xfrm>
            <a:off x="24149" y="5157192"/>
            <a:ext cx="2179229" cy="843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err="1">
                <a:solidFill>
                  <a:schemeClr val="tx1">
                    <a:lumMod val="95000"/>
                    <a:lumOff val="5000"/>
                  </a:schemeClr>
                </a:solidFill>
              </a:rPr>
              <a:t>Keras</a:t>
            </a:r>
            <a:r>
              <a:rPr lang="ja-JP" altLang="en-US" sz="1000" dirty="0">
                <a:solidFill>
                  <a:schemeClr val="tx1">
                    <a:lumMod val="95000"/>
                    <a:lumOff val="5000"/>
                  </a:schemeClr>
                </a:solidFill>
              </a:rPr>
              <a:t>を用いて、項目データのベクトルを入力し、出力層の教師信号として項目名のクラスタを入力し、述語のサジェストを行う</a:t>
            </a:r>
            <a:endParaRPr lang="ja-JP" altLang="ja-JP" sz="1000" dirty="0">
              <a:solidFill>
                <a:schemeClr val="tx1">
                  <a:lumMod val="95000"/>
                  <a:lumOff val="5000"/>
                </a:schemeClr>
              </a:solidFill>
            </a:endParaRPr>
          </a:p>
        </p:txBody>
      </p:sp>
      <p:cxnSp>
        <p:nvCxnSpPr>
          <p:cNvPr id="55" name="直線コネクタ 54">
            <a:extLst>
              <a:ext uri="{FF2B5EF4-FFF2-40B4-BE49-F238E27FC236}">
                <a16:creationId xmlns:a16="http://schemas.microsoft.com/office/drawing/2014/main" id="{5FA5C4E5-7C6E-4179-B392-9929F6CF1919}"/>
              </a:ext>
            </a:extLst>
          </p:cNvPr>
          <p:cNvCxnSpPr>
            <a:cxnSpLocks/>
          </p:cNvCxnSpPr>
          <p:nvPr/>
        </p:nvCxnSpPr>
        <p:spPr>
          <a:xfrm>
            <a:off x="1110778" y="6006959"/>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7632A99-3161-4F29-93FF-81A88ABFD19D}"/>
              </a:ext>
            </a:extLst>
          </p:cNvPr>
          <p:cNvCxnSpPr>
            <a:cxnSpLocks/>
          </p:cNvCxnSpPr>
          <p:nvPr/>
        </p:nvCxnSpPr>
        <p:spPr>
          <a:xfrm>
            <a:off x="1115616" y="4077072"/>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1D849C8-8951-4083-82C1-CB7F4F0D2156}"/>
              </a:ext>
            </a:extLst>
          </p:cNvPr>
          <p:cNvCxnSpPr>
            <a:cxnSpLocks/>
          </p:cNvCxnSpPr>
          <p:nvPr/>
        </p:nvCxnSpPr>
        <p:spPr>
          <a:xfrm>
            <a:off x="1115616" y="4869160"/>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5E5A9402-6FD0-4178-9354-CDD59E428DAA}"/>
              </a:ext>
            </a:extLst>
          </p:cNvPr>
          <p:cNvCxnSpPr>
            <a:cxnSpLocks/>
          </p:cNvCxnSpPr>
          <p:nvPr/>
        </p:nvCxnSpPr>
        <p:spPr>
          <a:xfrm>
            <a:off x="1115616" y="3284984"/>
            <a:ext cx="4838" cy="3023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3600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uster_50">
            <a:extLst>
              <a:ext uri="{FF2B5EF4-FFF2-40B4-BE49-F238E27FC236}">
                <a16:creationId xmlns:a16="http://schemas.microsoft.com/office/drawing/2014/main" id="{793276C9-A381-4B6C-A755-994948527A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5563" y="634082"/>
            <a:ext cx="4954949" cy="303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12" name="タイトル 11">
            <a:extLst>
              <a:ext uri="{FF2B5EF4-FFF2-40B4-BE49-F238E27FC236}">
                <a16:creationId xmlns:a16="http://schemas.microsoft.com/office/drawing/2014/main" id="{B135C00C-12DE-4F92-B17F-80925AD95D52}"/>
              </a:ext>
            </a:extLst>
          </p:cNvPr>
          <p:cNvSpPr>
            <a:spLocks noGrp="1"/>
          </p:cNvSpPr>
          <p:nvPr>
            <p:ph type="title"/>
          </p:nvPr>
        </p:nvSpPr>
        <p:spPr>
          <a:xfrm>
            <a:off x="0" y="0"/>
            <a:ext cx="9144000" cy="634082"/>
          </a:xfrm>
        </p:spPr>
        <p:txBody>
          <a:bodyPr>
            <a:normAutofit/>
          </a:bodyPr>
          <a:lstStyle/>
          <a:p>
            <a:r>
              <a:rPr lang="ja-JP" altLang="en-US" sz="3200" dirty="0"/>
              <a:t>流れ</a:t>
            </a:r>
            <a:endParaRPr kumimoji="1" lang="ja-JP" altLang="en-US" dirty="0"/>
          </a:p>
        </p:txBody>
      </p:sp>
      <p:sp>
        <p:nvSpPr>
          <p:cNvPr id="13" name="コンテンツ プレースホルダー 12">
            <a:extLst>
              <a:ext uri="{FF2B5EF4-FFF2-40B4-BE49-F238E27FC236}">
                <a16:creationId xmlns:a16="http://schemas.microsoft.com/office/drawing/2014/main" id="{522D26CC-6AE8-4B24-841C-FF08A365B723}"/>
              </a:ext>
            </a:extLst>
          </p:cNvPr>
          <p:cNvSpPr>
            <a:spLocks noGrp="1"/>
          </p:cNvSpPr>
          <p:nvPr>
            <p:ph idx="1"/>
          </p:nvPr>
        </p:nvSpPr>
        <p:spPr/>
        <p:txBody>
          <a:bodyPr/>
          <a:lstStyle/>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3" name="正方形/長方形 2">
            <a:extLst>
              <a:ext uri="{FF2B5EF4-FFF2-40B4-BE49-F238E27FC236}">
                <a16:creationId xmlns:a16="http://schemas.microsoft.com/office/drawing/2014/main" id="{579F8647-5031-43B0-AD01-381D7C078E47}"/>
              </a:ext>
            </a:extLst>
          </p:cNvPr>
          <p:cNvSpPr/>
          <p:nvPr/>
        </p:nvSpPr>
        <p:spPr>
          <a:xfrm>
            <a:off x="4067944" y="3683130"/>
            <a:ext cx="7035577" cy="460382"/>
          </a:xfrm>
          <a:prstGeom prst="rect">
            <a:avLst/>
          </a:prstGeom>
        </p:spPr>
        <p:txBody>
          <a:bodyPr wrap="square">
            <a:spAutoFit/>
          </a:bodyPr>
          <a:lstStyle/>
          <a:p>
            <a:pPr indent="182880">
              <a:lnSpc>
                <a:spcPct val="150000"/>
              </a:lnSpc>
              <a:spcAft>
                <a:spcPts val="0"/>
              </a:spcAft>
            </a:pPr>
            <a:r>
              <a:rPr lang="en-US" altLang="ja-JP" kern="100" dirty="0">
                <a:latin typeface="+mj-lt"/>
              </a:rPr>
              <a:t>Fig.</a:t>
            </a:r>
            <a:r>
              <a:rPr lang="ja-JP" altLang="en-US" kern="100" dirty="0">
                <a:latin typeface="+mj-lt"/>
              </a:rPr>
              <a:t>平均法で階層的クラスタリングの</a:t>
            </a:r>
            <a:r>
              <a:rPr lang="ja-JP" altLang="en-US" dirty="0">
                <a:latin typeface="+mj-lt"/>
              </a:rPr>
              <a:t>デンドログラム</a:t>
            </a:r>
            <a:endParaRPr lang="ja-JP" altLang="ja-JP" kern="100" dirty="0">
              <a:latin typeface="+mj-lt"/>
            </a:endParaRPr>
          </a:p>
        </p:txBody>
      </p:sp>
      <p:pic>
        <p:nvPicPr>
          <p:cNvPr id="4099" name="Picture 3">
            <a:extLst>
              <a:ext uri="{FF2B5EF4-FFF2-40B4-BE49-F238E27FC236}">
                <a16:creationId xmlns:a16="http://schemas.microsoft.com/office/drawing/2014/main" id="{439E86FD-897D-498C-8231-25905ECDD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372" y="4386246"/>
            <a:ext cx="4807628" cy="190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AF393F55-8FBE-4BA2-B109-FF96392EFFB0}"/>
              </a:ext>
            </a:extLst>
          </p:cNvPr>
          <p:cNvSpPr/>
          <p:nvPr/>
        </p:nvSpPr>
        <p:spPr>
          <a:xfrm>
            <a:off x="2330326" y="6263272"/>
            <a:ext cx="7035577" cy="587148"/>
          </a:xfrm>
          <a:prstGeom prst="rect">
            <a:avLst/>
          </a:prstGeom>
        </p:spPr>
        <p:txBody>
          <a:bodyPr wrap="square">
            <a:spAutoFit/>
          </a:bodyPr>
          <a:lstStyle/>
          <a:p>
            <a:pPr indent="182880" algn="ctr">
              <a:lnSpc>
                <a:spcPct val="150000"/>
              </a:lnSpc>
              <a:spcAft>
                <a:spcPts val="0"/>
              </a:spcAft>
            </a:pPr>
            <a:r>
              <a:rPr lang="en-US" altLang="ja-JP" sz="2400" dirty="0"/>
              <a:t>Table.</a:t>
            </a:r>
            <a:r>
              <a:rPr lang="ja-JP" altLang="en-US" sz="2400" kern="100" dirty="0"/>
              <a:t>階層的クラスタリングで得た項目名のクラスタ</a:t>
            </a:r>
            <a:endParaRPr lang="ja-JP" altLang="ja-JP" sz="2400" kern="100" dirty="0">
              <a:effectLst/>
              <a:latin typeface="Times New Roman" panose="02020603050405020304" pitchFamily="18" charset="0"/>
              <a:ea typeface="BatangChe" panose="02030609000101010101" pitchFamily="49" charset="-127"/>
            </a:endParaRPr>
          </a:p>
        </p:txBody>
      </p:sp>
      <p:sp>
        <p:nvSpPr>
          <p:cNvPr id="27" name="円/楕円 4">
            <a:extLst>
              <a:ext uri="{FF2B5EF4-FFF2-40B4-BE49-F238E27FC236}">
                <a16:creationId xmlns:a16="http://schemas.microsoft.com/office/drawing/2014/main" id="{14251CBB-53A5-4766-ADBB-942037AFCBDE}"/>
              </a:ext>
            </a:extLst>
          </p:cNvPr>
          <p:cNvSpPr/>
          <p:nvPr/>
        </p:nvSpPr>
        <p:spPr>
          <a:xfrm>
            <a:off x="259054" y="1229893"/>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START</a:t>
            </a:r>
            <a:endParaRPr kumimoji="1" lang="ja-JP" altLang="en-US" dirty="0">
              <a:solidFill>
                <a:schemeClr val="tx1"/>
              </a:solidFill>
            </a:endParaRPr>
          </a:p>
        </p:txBody>
      </p:sp>
      <p:cxnSp>
        <p:nvCxnSpPr>
          <p:cNvPr id="28" name="直線コネクタ 27">
            <a:extLst>
              <a:ext uri="{FF2B5EF4-FFF2-40B4-BE49-F238E27FC236}">
                <a16:creationId xmlns:a16="http://schemas.microsoft.com/office/drawing/2014/main" id="{1CB4CE1B-E6E1-4ED2-8197-BD41D4EBD88C}"/>
              </a:ext>
            </a:extLst>
          </p:cNvPr>
          <p:cNvCxnSpPr>
            <a:cxnSpLocks/>
          </p:cNvCxnSpPr>
          <p:nvPr/>
        </p:nvCxnSpPr>
        <p:spPr>
          <a:xfrm>
            <a:off x="1130401" y="1731485"/>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12902E76-1317-4B07-9514-8A1BB87D9B08}"/>
              </a:ext>
            </a:extLst>
          </p:cNvPr>
          <p:cNvSpPr/>
          <p:nvPr/>
        </p:nvSpPr>
        <p:spPr>
          <a:xfrm>
            <a:off x="40786" y="1988840"/>
            <a:ext cx="2179229" cy="5045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None/>
            </a:pPr>
            <a:r>
              <a:rPr lang="ja-JP" altLang="ja-JP" sz="1400" dirty="0">
                <a:solidFill>
                  <a:schemeClr val="tx1">
                    <a:lumMod val="95000"/>
                    <a:lumOff val="5000"/>
                  </a:schemeClr>
                </a:solidFill>
                <a:latin typeface="+mj-ea"/>
              </a:rPr>
              <a:t>オープンデータ</a:t>
            </a:r>
            <a:r>
              <a:rPr lang="en-US" altLang="ja-JP" sz="1400" dirty="0">
                <a:solidFill>
                  <a:schemeClr val="tx1">
                    <a:lumMod val="95000"/>
                    <a:lumOff val="5000"/>
                  </a:schemeClr>
                </a:solidFill>
                <a:latin typeface="+mj-ea"/>
              </a:rPr>
              <a:t>CSV</a:t>
            </a:r>
            <a:r>
              <a:rPr lang="ja-JP" altLang="ja-JP" sz="1400" dirty="0">
                <a:solidFill>
                  <a:schemeClr val="tx1">
                    <a:lumMod val="95000"/>
                    <a:lumOff val="5000"/>
                  </a:schemeClr>
                </a:solidFill>
                <a:latin typeface="+mj-ea"/>
              </a:rPr>
              <a:t>から項目名を抽出</a:t>
            </a:r>
            <a:endParaRPr lang="ja-JP" altLang="en-US" sz="1100" dirty="0">
              <a:solidFill>
                <a:schemeClr val="tx1">
                  <a:lumMod val="95000"/>
                  <a:lumOff val="5000"/>
                </a:schemeClr>
              </a:solidFill>
            </a:endParaRPr>
          </a:p>
        </p:txBody>
      </p:sp>
      <p:cxnSp>
        <p:nvCxnSpPr>
          <p:cNvPr id="32" name="直線コネクタ 31">
            <a:extLst>
              <a:ext uri="{FF2B5EF4-FFF2-40B4-BE49-F238E27FC236}">
                <a16:creationId xmlns:a16="http://schemas.microsoft.com/office/drawing/2014/main" id="{D44CAA84-15B0-4C8B-ABDB-DCB17B4AEE65}"/>
              </a:ext>
            </a:extLst>
          </p:cNvPr>
          <p:cNvCxnSpPr>
            <a:cxnSpLocks/>
          </p:cNvCxnSpPr>
          <p:nvPr/>
        </p:nvCxnSpPr>
        <p:spPr>
          <a:xfrm>
            <a:off x="1125562" y="2478567"/>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49" name="円/楕円 4">
            <a:extLst>
              <a:ext uri="{FF2B5EF4-FFF2-40B4-BE49-F238E27FC236}">
                <a16:creationId xmlns:a16="http://schemas.microsoft.com/office/drawing/2014/main" id="{D933039A-4AEB-4595-8D31-BCF9CC444569}"/>
              </a:ext>
            </a:extLst>
          </p:cNvPr>
          <p:cNvSpPr/>
          <p:nvPr/>
        </p:nvSpPr>
        <p:spPr>
          <a:xfrm>
            <a:off x="259054" y="6326736"/>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END</a:t>
            </a:r>
            <a:endParaRPr kumimoji="1" lang="ja-JP" altLang="en-US" dirty="0">
              <a:solidFill>
                <a:schemeClr val="tx1"/>
              </a:solidFill>
            </a:endParaRPr>
          </a:p>
        </p:txBody>
      </p:sp>
      <p:sp>
        <p:nvSpPr>
          <p:cNvPr id="50" name="正方形/長方形 49">
            <a:extLst>
              <a:ext uri="{FF2B5EF4-FFF2-40B4-BE49-F238E27FC236}">
                <a16:creationId xmlns:a16="http://schemas.microsoft.com/office/drawing/2014/main" id="{88A1F283-EA5A-4DC1-BA92-2F9FC87075C5}"/>
              </a:ext>
            </a:extLst>
          </p:cNvPr>
          <p:cNvSpPr/>
          <p:nvPr/>
        </p:nvSpPr>
        <p:spPr>
          <a:xfrm>
            <a:off x="53128" y="2780928"/>
            <a:ext cx="2179229" cy="489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kern="100" dirty="0">
                <a:solidFill>
                  <a:schemeClr val="tx1">
                    <a:lumMod val="95000"/>
                    <a:lumOff val="5000"/>
                  </a:schemeClr>
                </a:solidFill>
                <a:ea typeface="ＭＳ 明朝" panose="02020609040205080304" pitchFamily="17" charset="-128"/>
                <a:cs typeface="Times New Roman" panose="02020603050405020304" pitchFamily="18" charset="0"/>
              </a:rPr>
              <a:t>項目データと項目名を抽出し、分かち書きされる</a:t>
            </a:r>
            <a:endParaRPr lang="ja-JP" altLang="ja-JP" sz="1000" kern="100" dirty="0">
              <a:solidFill>
                <a:schemeClr val="tx1">
                  <a:lumMod val="95000"/>
                  <a:lumOff val="5000"/>
                </a:schemeClr>
              </a:solidFill>
              <a:ea typeface="ＭＳ 明朝" panose="02020609040205080304" pitchFamily="17" charset="-128"/>
              <a:cs typeface="Times New Roman" panose="02020603050405020304" pitchFamily="18" charset="0"/>
            </a:endParaRPr>
          </a:p>
        </p:txBody>
      </p:sp>
      <p:sp>
        <p:nvSpPr>
          <p:cNvPr id="51" name="正方形/長方形 50">
            <a:extLst>
              <a:ext uri="{FF2B5EF4-FFF2-40B4-BE49-F238E27FC236}">
                <a16:creationId xmlns:a16="http://schemas.microsoft.com/office/drawing/2014/main" id="{FD453C45-3C7D-4F03-801D-54889D0AD0CC}"/>
              </a:ext>
            </a:extLst>
          </p:cNvPr>
          <p:cNvSpPr/>
          <p:nvPr/>
        </p:nvSpPr>
        <p:spPr>
          <a:xfrm>
            <a:off x="53128" y="3596959"/>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lumMod val="95000"/>
                    <a:lumOff val="5000"/>
                  </a:schemeClr>
                </a:solidFill>
              </a:rPr>
              <a:t>Word2Vec</a:t>
            </a:r>
            <a:r>
              <a:rPr lang="ja-JP" altLang="en-US" sz="1000" dirty="0">
                <a:solidFill>
                  <a:schemeClr val="tx1">
                    <a:lumMod val="95000"/>
                    <a:lumOff val="5000"/>
                  </a:schemeClr>
                </a:solidFill>
              </a:rPr>
              <a:t>で得られた項目データと項目名のベクトルを取得し、</a:t>
            </a:r>
            <a:r>
              <a:rPr lang="ja-JP" altLang="ja-JP" sz="1000" dirty="0">
                <a:solidFill>
                  <a:schemeClr val="tx1">
                    <a:lumMod val="95000"/>
                    <a:lumOff val="5000"/>
                  </a:schemeClr>
                </a:solidFill>
                <a:latin typeface="+mj-ea"/>
              </a:rPr>
              <a:t>ベクトルを</a:t>
            </a:r>
            <a:r>
              <a:rPr lang="ja-JP" altLang="en-US" sz="1000" dirty="0">
                <a:solidFill>
                  <a:schemeClr val="tx1">
                    <a:lumMod val="95000"/>
                    <a:lumOff val="5000"/>
                  </a:schemeClr>
                </a:solidFill>
                <a:latin typeface="+mj-ea"/>
              </a:rPr>
              <a:t>合成</a:t>
            </a:r>
            <a:endParaRPr lang="ja-JP" altLang="en-US" sz="1000" dirty="0">
              <a:solidFill>
                <a:schemeClr val="tx1">
                  <a:lumMod val="95000"/>
                  <a:lumOff val="5000"/>
                </a:schemeClr>
              </a:solidFill>
            </a:endParaRPr>
          </a:p>
        </p:txBody>
      </p:sp>
      <p:sp>
        <p:nvSpPr>
          <p:cNvPr id="52" name="正方形/長方形 51">
            <a:extLst>
              <a:ext uri="{FF2B5EF4-FFF2-40B4-BE49-F238E27FC236}">
                <a16:creationId xmlns:a16="http://schemas.microsoft.com/office/drawing/2014/main" id="{282F3B4E-2E30-4DA9-9293-8B8ECF8FECBD}"/>
              </a:ext>
            </a:extLst>
          </p:cNvPr>
          <p:cNvSpPr/>
          <p:nvPr/>
        </p:nvSpPr>
        <p:spPr>
          <a:xfrm>
            <a:off x="39227" y="4389047"/>
            <a:ext cx="2179229" cy="4801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95000"/>
                    <a:lumOff val="5000"/>
                  </a:schemeClr>
                </a:solidFill>
                <a:latin typeface="+mj-ea"/>
              </a:rPr>
              <a:t>項目名の</a:t>
            </a:r>
            <a:r>
              <a:rPr lang="ja-JP" altLang="ja-JP" sz="1000" dirty="0">
                <a:solidFill>
                  <a:schemeClr val="tx1">
                    <a:lumMod val="95000"/>
                    <a:lumOff val="5000"/>
                  </a:schemeClr>
                </a:solidFill>
                <a:latin typeface="+mj-ea"/>
              </a:rPr>
              <a:t>ベクトルの</a:t>
            </a:r>
            <a:r>
              <a:rPr lang="ja-JP" altLang="ja-JP" sz="1000" dirty="0">
                <a:solidFill>
                  <a:schemeClr val="tx1">
                    <a:lumMod val="95000"/>
                    <a:lumOff val="5000"/>
                  </a:schemeClr>
                </a:solidFill>
              </a:rPr>
              <a:t>クラスタリング</a:t>
            </a:r>
            <a:r>
              <a:rPr lang="ja-JP" altLang="ja-JP" sz="1000" dirty="0">
                <a:solidFill>
                  <a:schemeClr val="tx1">
                    <a:lumMod val="95000"/>
                    <a:lumOff val="5000"/>
                  </a:schemeClr>
                </a:solidFill>
                <a:latin typeface="+mj-ea"/>
              </a:rPr>
              <a:t>を行</a:t>
            </a:r>
            <a:r>
              <a:rPr lang="ja-JP" altLang="en-US" sz="1000" dirty="0">
                <a:solidFill>
                  <a:schemeClr val="tx1">
                    <a:lumMod val="95000"/>
                    <a:lumOff val="5000"/>
                  </a:schemeClr>
                </a:solidFill>
                <a:latin typeface="+mj-ea"/>
              </a:rPr>
              <a:t>う</a:t>
            </a:r>
            <a:endParaRPr lang="ja-JP" altLang="ja-JP" sz="1000" dirty="0">
              <a:solidFill>
                <a:schemeClr val="tx1">
                  <a:lumMod val="95000"/>
                  <a:lumOff val="5000"/>
                </a:schemeClr>
              </a:solidFill>
            </a:endParaRPr>
          </a:p>
        </p:txBody>
      </p:sp>
      <p:sp>
        <p:nvSpPr>
          <p:cNvPr id="53" name="正方形/長方形 52">
            <a:extLst>
              <a:ext uri="{FF2B5EF4-FFF2-40B4-BE49-F238E27FC236}">
                <a16:creationId xmlns:a16="http://schemas.microsoft.com/office/drawing/2014/main" id="{55D42998-2268-4622-AB8C-CA96E4B79E22}"/>
              </a:ext>
            </a:extLst>
          </p:cNvPr>
          <p:cNvSpPr/>
          <p:nvPr/>
        </p:nvSpPr>
        <p:spPr>
          <a:xfrm>
            <a:off x="24149" y="5157192"/>
            <a:ext cx="2179229" cy="843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err="1">
                <a:solidFill>
                  <a:schemeClr val="tx1">
                    <a:lumMod val="95000"/>
                    <a:lumOff val="5000"/>
                  </a:schemeClr>
                </a:solidFill>
              </a:rPr>
              <a:t>Keras</a:t>
            </a:r>
            <a:r>
              <a:rPr lang="ja-JP" altLang="en-US" sz="1000" dirty="0">
                <a:solidFill>
                  <a:schemeClr val="tx1">
                    <a:lumMod val="95000"/>
                    <a:lumOff val="5000"/>
                  </a:schemeClr>
                </a:solidFill>
              </a:rPr>
              <a:t>を用いて、項目データのベクトルを入力し、出力層の教師信号として項目名のクラスタを入力し、述語のサジェストを行う</a:t>
            </a:r>
            <a:endParaRPr lang="ja-JP" altLang="ja-JP" sz="1000" dirty="0">
              <a:solidFill>
                <a:schemeClr val="tx1">
                  <a:lumMod val="95000"/>
                  <a:lumOff val="5000"/>
                </a:schemeClr>
              </a:solidFill>
            </a:endParaRPr>
          </a:p>
        </p:txBody>
      </p:sp>
      <p:cxnSp>
        <p:nvCxnSpPr>
          <p:cNvPr id="54" name="直線コネクタ 53">
            <a:extLst>
              <a:ext uri="{FF2B5EF4-FFF2-40B4-BE49-F238E27FC236}">
                <a16:creationId xmlns:a16="http://schemas.microsoft.com/office/drawing/2014/main" id="{7D1A21F1-FBF4-4359-8EB6-EDC92F175BC2}"/>
              </a:ext>
            </a:extLst>
          </p:cNvPr>
          <p:cNvCxnSpPr>
            <a:cxnSpLocks/>
          </p:cNvCxnSpPr>
          <p:nvPr/>
        </p:nvCxnSpPr>
        <p:spPr>
          <a:xfrm>
            <a:off x="1110778" y="6006959"/>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47349B0-78D5-49A1-91C8-E9259AF2C1B3}"/>
              </a:ext>
            </a:extLst>
          </p:cNvPr>
          <p:cNvCxnSpPr>
            <a:cxnSpLocks/>
          </p:cNvCxnSpPr>
          <p:nvPr/>
        </p:nvCxnSpPr>
        <p:spPr>
          <a:xfrm>
            <a:off x="1115616" y="4077072"/>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BB6AC0E7-B955-4CE5-997F-903CFBBB44AD}"/>
              </a:ext>
            </a:extLst>
          </p:cNvPr>
          <p:cNvCxnSpPr>
            <a:cxnSpLocks/>
          </p:cNvCxnSpPr>
          <p:nvPr/>
        </p:nvCxnSpPr>
        <p:spPr>
          <a:xfrm>
            <a:off x="1115616" y="4869160"/>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87FFADE-FB3B-405A-B952-2AA7DF7BF988}"/>
              </a:ext>
            </a:extLst>
          </p:cNvPr>
          <p:cNvCxnSpPr>
            <a:cxnSpLocks/>
          </p:cNvCxnSpPr>
          <p:nvPr/>
        </p:nvCxnSpPr>
        <p:spPr>
          <a:xfrm>
            <a:off x="1115616" y="3284984"/>
            <a:ext cx="4838" cy="3023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7633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4884540" y="3717031"/>
            <a:ext cx="4018160" cy="3025081"/>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13" name="コンテンツ プレースホルダー 12">
            <a:extLst>
              <a:ext uri="{FF2B5EF4-FFF2-40B4-BE49-F238E27FC236}">
                <a16:creationId xmlns:a16="http://schemas.microsoft.com/office/drawing/2014/main" id="{522D26CC-6AE8-4B24-841C-FF08A365B723}"/>
              </a:ext>
            </a:extLst>
          </p:cNvPr>
          <p:cNvSpPr>
            <a:spLocks noGrp="1"/>
          </p:cNvSpPr>
          <p:nvPr>
            <p:ph idx="1"/>
          </p:nvPr>
        </p:nvSpPr>
        <p:spPr/>
        <p:txBody>
          <a:bodyPr/>
          <a:lstStyle/>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graphicFrame>
        <p:nvGraphicFramePr>
          <p:cNvPr id="26" name="表 25">
            <a:extLst>
              <a:ext uri="{FF2B5EF4-FFF2-40B4-BE49-F238E27FC236}">
                <a16:creationId xmlns:a16="http://schemas.microsoft.com/office/drawing/2014/main" id="{EB007BE1-005D-43DD-9D23-4DFEFEA05AAA}"/>
              </a:ext>
            </a:extLst>
          </p:cNvPr>
          <p:cNvGraphicFramePr>
            <a:graphicFrameLocks noGrp="1"/>
          </p:cNvGraphicFramePr>
          <p:nvPr/>
        </p:nvGraphicFramePr>
        <p:xfrm>
          <a:off x="2402991" y="757339"/>
          <a:ext cx="3096345" cy="1536172"/>
        </p:xfrm>
        <a:graphic>
          <a:graphicData uri="http://schemas.openxmlformats.org/drawingml/2006/table">
            <a:tbl>
              <a:tblPr firstRow="1" bandRow="1">
                <a:tableStyleId>{5C22544A-7EE6-4342-B048-85BDC9FD1C3A}</a:tableStyleId>
              </a:tblPr>
              <a:tblGrid>
                <a:gridCol w="619269">
                  <a:extLst>
                    <a:ext uri="{9D8B030D-6E8A-4147-A177-3AD203B41FA5}">
                      <a16:colId xmlns:a16="http://schemas.microsoft.com/office/drawing/2014/main" val="1024637627"/>
                    </a:ext>
                  </a:extLst>
                </a:gridCol>
                <a:gridCol w="619269">
                  <a:extLst>
                    <a:ext uri="{9D8B030D-6E8A-4147-A177-3AD203B41FA5}">
                      <a16:colId xmlns:a16="http://schemas.microsoft.com/office/drawing/2014/main" val="1641706886"/>
                    </a:ext>
                  </a:extLst>
                </a:gridCol>
                <a:gridCol w="619269">
                  <a:extLst>
                    <a:ext uri="{9D8B030D-6E8A-4147-A177-3AD203B41FA5}">
                      <a16:colId xmlns:a16="http://schemas.microsoft.com/office/drawing/2014/main" val="2461206761"/>
                    </a:ext>
                  </a:extLst>
                </a:gridCol>
                <a:gridCol w="619269">
                  <a:extLst>
                    <a:ext uri="{9D8B030D-6E8A-4147-A177-3AD203B41FA5}">
                      <a16:colId xmlns:a16="http://schemas.microsoft.com/office/drawing/2014/main" val="2544936982"/>
                    </a:ext>
                  </a:extLst>
                </a:gridCol>
                <a:gridCol w="619269">
                  <a:extLst>
                    <a:ext uri="{9D8B030D-6E8A-4147-A177-3AD203B41FA5}">
                      <a16:colId xmlns:a16="http://schemas.microsoft.com/office/drawing/2014/main" val="3887793010"/>
                    </a:ext>
                  </a:extLst>
                </a:gridCol>
              </a:tblGrid>
              <a:tr h="384043">
                <a:tc>
                  <a:txBody>
                    <a:bodyPr/>
                    <a:lstStyle/>
                    <a:p>
                      <a:pPr algn="ctr"/>
                      <a:r>
                        <a:rPr kumimoji="1" lang="en-US" altLang="ja-JP" sz="1600" dirty="0"/>
                        <a:t>A</a:t>
                      </a:r>
                      <a:endParaRPr kumimoji="1" lang="ja-JP" altLang="en-US" sz="1600" dirty="0"/>
                    </a:p>
                  </a:txBody>
                  <a:tcPr/>
                </a:tc>
                <a:tc>
                  <a:txBody>
                    <a:bodyPr/>
                    <a:lstStyle/>
                    <a:p>
                      <a:pPr algn="ctr"/>
                      <a:r>
                        <a:rPr kumimoji="1" lang="en-US" altLang="ja-JP" sz="1600" dirty="0"/>
                        <a:t>B</a:t>
                      </a:r>
                      <a:endParaRPr kumimoji="1" lang="ja-JP" altLang="en-US" sz="1600" dirty="0"/>
                    </a:p>
                  </a:txBody>
                  <a:tcPr/>
                </a:tc>
                <a:tc>
                  <a:txBody>
                    <a:bodyPr/>
                    <a:lstStyle/>
                    <a:p>
                      <a:pPr algn="ctr"/>
                      <a:r>
                        <a:rPr kumimoji="1" lang="en-US" altLang="ja-JP" sz="1600" dirty="0"/>
                        <a:t>C</a:t>
                      </a:r>
                      <a:endParaRPr kumimoji="1" lang="ja-JP" altLang="en-US" sz="1600" dirty="0"/>
                    </a:p>
                  </a:txBody>
                  <a:tcPr/>
                </a:tc>
                <a:tc>
                  <a:txBody>
                    <a:bodyPr/>
                    <a:lstStyle/>
                    <a:p>
                      <a:pPr algn="ctr"/>
                      <a:r>
                        <a:rPr kumimoji="1" lang="en-US" altLang="ja-JP" sz="1600" dirty="0"/>
                        <a:t>D</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448853674"/>
                  </a:ext>
                </a:extLst>
              </a:tr>
              <a:tr h="384043">
                <a:tc>
                  <a:txBody>
                    <a:bodyPr/>
                    <a:lstStyle/>
                    <a:p>
                      <a:pPr algn="ctr"/>
                      <a:r>
                        <a:rPr kumimoji="1" lang="en-US" altLang="ja-JP" sz="1600" dirty="0"/>
                        <a:t>a1</a:t>
                      </a:r>
                      <a:endParaRPr kumimoji="1" lang="ja-JP" altLang="en-US" sz="1600" dirty="0"/>
                    </a:p>
                  </a:txBody>
                  <a:tcPr/>
                </a:tc>
                <a:tc>
                  <a:txBody>
                    <a:bodyPr/>
                    <a:lstStyle/>
                    <a:p>
                      <a:pPr algn="ctr"/>
                      <a:r>
                        <a:rPr kumimoji="1" lang="en-US" altLang="ja-JP" sz="1600" dirty="0"/>
                        <a:t>b1</a:t>
                      </a:r>
                      <a:endParaRPr kumimoji="1" lang="ja-JP" altLang="en-US" sz="1600" dirty="0"/>
                    </a:p>
                  </a:txBody>
                  <a:tcPr/>
                </a:tc>
                <a:tc>
                  <a:txBody>
                    <a:bodyPr/>
                    <a:lstStyle/>
                    <a:p>
                      <a:pPr algn="ctr"/>
                      <a:r>
                        <a:rPr kumimoji="1" lang="en-US" altLang="ja-JP" sz="1600" dirty="0"/>
                        <a:t>c1</a:t>
                      </a:r>
                      <a:endParaRPr kumimoji="1" lang="ja-JP" altLang="en-US" sz="1600" dirty="0"/>
                    </a:p>
                  </a:txBody>
                  <a:tcPr/>
                </a:tc>
                <a:tc>
                  <a:txBody>
                    <a:bodyPr/>
                    <a:lstStyle/>
                    <a:p>
                      <a:pPr algn="ctr"/>
                      <a:r>
                        <a:rPr kumimoji="1" lang="en-US" altLang="ja-JP" sz="1600" dirty="0"/>
                        <a:t>d1</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284396811"/>
                  </a:ext>
                </a:extLst>
              </a:tr>
              <a:tr h="384043">
                <a:tc>
                  <a:txBody>
                    <a:bodyPr/>
                    <a:lstStyle/>
                    <a:p>
                      <a:pPr algn="ctr"/>
                      <a:r>
                        <a:rPr kumimoji="1" lang="en-US" altLang="ja-JP" sz="1600" dirty="0"/>
                        <a:t>a2</a:t>
                      </a:r>
                      <a:endParaRPr kumimoji="1" lang="ja-JP" altLang="en-US" sz="1600" dirty="0"/>
                    </a:p>
                  </a:txBody>
                  <a:tcPr/>
                </a:tc>
                <a:tc>
                  <a:txBody>
                    <a:bodyPr/>
                    <a:lstStyle/>
                    <a:p>
                      <a:pPr algn="ctr"/>
                      <a:r>
                        <a:rPr kumimoji="1" lang="en-US" altLang="ja-JP" sz="1600" dirty="0"/>
                        <a:t>b2</a:t>
                      </a:r>
                      <a:endParaRPr kumimoji="1" lang="ja-JP" altLang="en-US" sz="1600" dirty="0"/>
                    </a:p>
                  </a:txBody>
                  <a:tcPr/>
                </a:tc>
                <a:tc>
                  <a:txBody>
                    <a:bodyPr/>
                    <a:lstStyle/>
                    <a:p>
                      <a:pPr algn="ctr"/>
                      <a:r>
                        <a:rPr kumimoji="1" lang="en-US" altLang="ja-JP" sz="1600" dirty="0"/>
                        <a:t>c2</a:t>
                      </a:r>
                      <a:endParaRPr kumimoji="1" lang="ja-JP" altLang="en-US" sz="1600" dirty="0"/>
                    </a:p>
                  </a:txBody>
                  <a:tcPr/>
                </a:tc>
                <a:tc>
                  <a:txBody>
                    <a:bodyPr/>
                    <a:lstStyle/>
                    <a:p>
                      <a:pPr algn="ctr"/>
                      <a:r>
                        <a:rPr kumimoji="1" lang="en-US" altLang="ja-JP" sz="1600" dirty="0"/>
                        <a:t>d2</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2145092279"/>
                  </a:ext>
                </a:extLst>
              </a:tr>
              <a:tr h="384043">
                <a:tc>
                  <a:txBody>
                    <a:bodyPr/>
                    <a:lstStyle/>
                    <a:p>
                      <a:pPr algn="ctr"/>
                      <a:r>
                        <a:rPr kumimoji="1" lang="en-US" altLang="ja-JP" sz="1600" dirty="0"/>
                        <a:t>:</a:t>
                      </a:r>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86359056"/>
                  </a:ext>
                </a:extLst>
              </a:tr>
            </a:tbl>
          </a:graphicData>
        </a:graphic>
      </p:graphicFrame>
      <p:graphicFrame>
        <p:nvGraphicFramePr>
          <p:cNvPr id="30" name="表 29">
            <a:extLst>
              <a:ext uri="{FF2B5EF4-FFF2-40B4-BE49-F238E27FC236}">
                <a16:creationId xmlns:a16="http://schemas.microsoft.com/office/drawing/2014/main" id="{ACED0971-E21C-47CD-ACFC-592BF1C1BBFC}"/>
              </a:ext>
            </a:extLst>
          </p:cNvPr>
          <p:cNvGraphicFramePr>
            <a:graphicFrameLocks noGrp="1"/>
          </p:cNvGraphicFramePr>
          <p:nvPr/>
        </p:nvGraphicFramePr>
        <p:xfrm>
          <a:off x="2258975" y="645478"/>
          <a:ext cx="3096345" cy="1536172"/>
        </p:xfrm>
        <a:graphic>
          <a:graphicData uri="http://schemas.openxmlformats.org/drawingml/2006/table">
            <a:tbl>
              <a:tblPr firstRow="1" bandRow="1">
                <a:tableStyleId>{5C22544A-7EE6-4342-B048-85BDC9FD1C3A}</a:tableStyleId>
              </a:tblPr>
              <a:tblGrid>
                <a:gridCol w="619269">
                  <a:extLst>
                    <a:ext uri="{9D8B030D-6E8A-4147-A177-3AD203B41FA5}">
                      <a16:colId xmlns:a16="http://schemas.microsoft.com/office/drawing/2014/main" val="1024637627"/>
                    </a:ext>
                  </a:extLst>
                </a:gridCol>
                <a:gridCol w="619269">
                  <a:extLst>
                    <a:ext uri="{9D8B030D-6E8A-4147-A177-3AD203B41FA5}">
                      <a16:colId xmlns:a16="http://schemas.microsoft.com/office/drawing/2014/main" val="1641706886"/>
                    </a:ext>
                  </a:extLst>
                </a:gridCol>
                <a:gridCol w="619269">
                  <a:extLst>
                    <a:ext uri="{9D8B030D-6E8A-4147-A177-3AD203B41FA5}">
                      <a16:colId xmlns:a16="http://schemas.microsoft.com/office/drawing/2014/main" val="2461206761"/>
                    </a:ext>
                  </a:extLst>
                </a:gridCol>
                <a:gridCol w="619269">
                  <a:extLst>
                    <a:ext uri="{9D8B030D-6E8A-4147-A177-3AD203B41FA5}">
                      <a16:colId xmlns:a16="http://schemas.microsoft.com/office/drawing/2014/main" val="2544936982"/>
                    </a:ext>
                  </a:extLst>
                </a:gridCol>
                <a:gridCol w="619269">
                  <a:extLst>
                    <a:ext uri="{9D8B030D-6E8A-4147-A177-3AD203B41FA5}">
                      <a16:colId xmlns:a16="http://schemas.microsoft.com/office/drawing/2014/main" val="3887793010"/>
                    </a:ext>
                  </a:extLst>
                </a:gridCol>
              </a:tblGrid>
              <a:tr h="384043">
                <a:tc>
                  <a:txBody>
                    <a:bodyPr/>
                    <a:lstStyle/>
                    <a:p>
                      <a:pPr algn="ctr"/>
                      <a:r>
                        <a:rPr kumimoji="1" lang="en-US" altLang="ja-JP" sz="1600" dirty="0"/>
                        <a:t>A</a:t>
                      </a:r>
                      <a:endParaRPr kumimoji="1" lang="ja-JP" altLang="en-US" sz="1600" dirty="0"/>
                    </a:p>
                  </a:txBody>
                  <a:tcPr/>
                </a:tc>
                <a:tc>
                  <a:txBody>
                    <a:bodyPr/>
                    <a:lstStyle/>
                    <a:p>
                      <a:pPr algn="ctr"/>
                      <a:r>
                        <a:rPr kumimoji="1" lang="en-US" altLang="ja-JP" sz="1600" dirty="0"/>
                        <a:t>B</a:t>
                      </a:r>
                      <a:endParaRPr kumimoji="1" lang="ja-JP" altLang="en-US" sz="1600" dirty="0"/>
                    </a:p>
                  </a:txBody>
                  <a:tcPr/>
                </a:tc>
                <a:tc>
                  <a:txBody>
                    <a:bodyPr/>
                    <a:lstStyle/>
                    <a:p>
                      <a:pPr algn="ctr"/>
                      <a:r>
                        <a:rPr kumimoji="1" lang="en-US" altLang="ja-JP" sz="1600" dirty="0"/>
                        <a:t>C</a:t>
                      </a:r>
                      <a:endParaRPr kumimoji="1" lang="ja-JP" altLang="en-US" sz="1600" dirty="0"/>
                    </a:p>
                  </a:txBody>
                  <a:tcPr/>
                </a:tc>
                <a:tc>
                  <a:txBody>
                    <a:bodyPr/>
                    <a:lstStyle/>
                    <a:p>
                      <a:pPr algn="ctr"/>
                      <a:r>
                        <a:rPr kumimoji="1" lang="en-US" altLang="ja-JP" sz="1600" dirty="0"/>
                        <a:t>D</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448853674"/>
                  </a:ext>
                </a:extLst>
              </a:tr>
              <a:tr h="384043">
                <a:tc>
                  <a:txBody>
                    <a:bodyPr/>
                    <a:lstStyle/>
                    <a:p>
                      <a:pPr algn="ctr"/>
                      <a:r>
                        <a:rPr kumimoji="1" lang="en-US" altLang="ja-JP" sz="1600" dirty="0"/>
                        <a:t>a1</a:t>
                      </a:r>
                      <a:endParaRPr kumimoji="1" lang="ja-JP" altLang="en-US" sz="1600" dirty="0"/>
                    </a:p>
                  </a:txBody>
                  <a:tcPr/>
                </a:tc>
                <a:tc>
                  <a:txBody>
                    <a:bodyPr/>
                    <a:lstStyle/>
                    <a:p>
                      <a:pPr algn="ctr"/>
                      <a:r>
                        <a:rPr kumimoji="1" lang="en-US" altLang="ja-JP" sz="1600" dirty="0"/>
                        <a:t>b1</a:t>
                      </a:r>
                      <a:endParaRPr kumimoji="1" lang="ja-JP" altLang="en-US" sz="1600" dirty="0"/>
                    </a:p>
                  </a:txBody>
                  <a:tcPr/>
                </a:tc>
                <a:tc>
                  <a:txBody>
                    <a:bodyPr/>
                    <a:lstStyle/>
                    <a:p>
                      <a:pPr algn="ctr"/>
                      <a:r>
                        <a:rPr kumimoji="1" lang="en-US" altLang="ja-JP" sz="1600" dirty="0"/>
                        <a:t>c1</a:t>
                      </a:r>
                      <a:endParaRPr kumimoji="1" lang="ja-JP" altLang="en-US" sz="1600" dirty="0"/>
                    </a:p>
                  </a:txBody>
                  <a:tcPr/>
                </a:tc>
                <a:tc>
                  <a:txBody>
                    <a:bodyPr/>
                    <a:lstStyle/>
                    <a:p>
                      <a:pPr algn="ctr"/>
                      <a:r>
                        <a:rPr kumimoji="1" lang="en-US" altLang="ja-JP" sz="1600" dirty="0"/>
                        <a:t>d1</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284396811"/>
                  </a:ext>
                </a:extLst>
              </a:tr>
              <a:tr h="384043">
                <a:tc>
                  <a:txBody>
                    <a:bodyPr/>
                    <a:lstStyle/>
                    <a:p>
                      <a:pPr algn="ctr"/>
                      <a:r>
                        <a:rPr kumimoji="1" lang="en-US" altLang="ja-JP" sz="1600" dirty="0"/>
                        <a:t>a2</a:t>
                      </a:r>
                      <a:endParaRPr kumimoji="1" lang="ja-JP" altLang="en-US" sz="1600" dirty="0"/>
                    </a:p>
                  </a:txBody>
                  <a:tcPr/>
                </a:tc>
                <a:tc>
                  <a:txBody>
                    <a:bodyPr/>
                    <a:lstStyle/>
                    <a:p>
                      <a:pPr algn="ctr"/>
                      <a:r>
                        <a:rPr kumimoji="1" lang="en-US" altLang="ja-JP" sz="1600" dirty="0"/>
                        <a:t>b2</a:t>
                      </a:r>
                      <a:endParaRPr kumimoji="1" lang="ja-JP" altLang="en-US" sz="1600" dirty="0"/>
                    </a:p>
                  </a:txBody>
                  <a:tcPr/>
                </a:tc>
                <a:tc>
                  <a:txBody>
                    <a:bodyPr/>
                    <a:lstStyle/>
                    <a:p>
                      <a:pPr algn="ctr"/>
                      <a:r>
                        <a:rPr kumimoji="1" lang="en-US" altLang="ja-JP" sz="1600" dirty="0"/>
                        <a:t>c2</a:t>
                      </a:r>
                      <a:endParaRPr kumimoji="1" lang="ja-JP" altLang="en-US" sz="1600" dirty="0"/>
                    </a:p>
                  </a:txBody>
                  <a:tcPr/>
                </a:tc>
                <a:tc>
                  <a:txBody>
                    <a:bodyPr/>
                    <a:lstStyle/>
                    <a:p>
                      <a:pPr algn="ctr"/>
                      <a:r>
                        <a:rPr kumimoji="1" lang="en-US" altLang="ja-JP" sz="1600" dirty="0"/>
                        <a:t>d2</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2145092279"/>
                  </a:ext>
                </a:extLst>
              </a:tr>
              <a:tr h="384043">
                <a:tc>
                  <a:txBody>
                    <a:bodyPr/>
                    <a:lstStyle/>
                    <a:p>
                      <a:pPr algn="ctr"/>
                      <a:r>
                        <a:rPr kumimoji="1" lang="en-US" altLang="ja-JP" sz="1600" dirty="0"/>
                        <a:t>:</a:t>
                      </a:r>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86359056"/>
                  </a:ext>
                </a:extLst>
              </a:tr>
            </a:tbl>
          </a:graphicData>
        </a:graphic>
      </p:graphicFrame>
      <p:graphicFrame>
        <p:nvGraphicFramePr>
          <p:cNvPr id="31" name="表 30">
            <a:extLst>
              <a:ext uri="{FF2B5EF4-FFF2-40B4-BE49-F238E27FC236}">
                <a16:creationId xmlns:a16="http://schemas.microsoft.com/office/drawing/2014/main" id="{F7586D02-A3E7-4615-8E2A-246A09BAF2D7}"/>
              </a:ext>
            </a:extLst>
          </p:cNvPr>
          <p:cNvGraphicFramePr>
            <a:graphicFrameLocks noGrp="1"/>
          </p:cNvGraphicFramePr>
          <p:nvPr/>
        </p:nvGraphicFramePr>
        <p:xfrm>
          <a:off x="2110465" y="582571"/>
          <a:ext cx="3096345" cy="1536172"/>
        </p:xfrm>
        <a:graphic>
          <a:graphicData uri="http://schemas.openxmlformats.org/drawingml/2006/table">
            <a:tbl>
              <a:tblPr firstRow="1" bandRow="1">
                <a:tableStyleId>{5C22544A-7EE6-4342-B048-85BDC9FD1C3A}</a:tableStyleId>
              </a:tblPr>
              <a:tblGrid>
                <a:gridCol w="619269">
                  <a:extLst>
                    <a:ext uri="{9D8B030D-6E8A-4147-A177-3AD203B41FA5}">
                      <a16:colId xmlns:a16="http://schemas.microsoft.com/office/drawing/2014/main" val="1024637627"/>
                    </a:ext>
                  </a:extLst>
                </a:gridCol>
                <a:gridCol w="619269">
                  <a:extLst>
                    <a:ext uri="{9D8B030D-6E8A-4147-A177-3AD203B41FA5}">
                      <a16:colId xmlns:a16="http://schemas.microsoft.com/office/drawing/2014/main" val="1641706886"/>
                    </a:ext>
                  </a:extLst>
                </a:gridCol>
                <a:gridCol w="619269">
                  <a:extLst>
                    <a:ext uri="{9D8B030D-6E8A-4147-A177-3AD203B41FA5}">
                      <a16:colId xmlns:a16="http://schemas.microsoft.com/office/drawing/2014/main" val="2461206761"/>
                    </a:ext>
                  </a:extLst>
                </a:gridCol>
                <a:gridCol w="619269">
                  <a:extLst>
                    <a:ext uri="{9D8B030D-6E8A-4147-A177-3AD203B41FA5}">
                      <a16:colId xmlns:a16="http://schemas.microsoft.com/office/drawing/2014/main" val="2544936982"/>
                    </a:ext>
                  </a:extLst>
                </a:gridCol>
                <a:gridCol w="619269">
                  <a:extLst>
                    <a:ext uri="{9D8B030D-6E8A-4147-A177-3AD203B41FA5}">
                      <a16:colId xmlns:a16="http://schemas.microsoft.com/office/drawing/2014/main" val="3887793010"/>
                    </a:ext>
                  </a:extLst>
                </a:gridCol>
              </a:tblGrid>
              <a:tr h="384043">
                <a:tc>
                  <a:txBody>
                    <a:bodyPr/>
                    <a:lstStyle/>
                    <a:p>
                      <a:pPr algn="ctr"/>
                      <a:r>
                        <a:rPr kumimoji="1" lang="en-US" altLang="ja-JP" sz="1600" dirty="0"/>
                        <a:t>A</a:t>
                      </a:r>
                      <a:endParaRPr kumimoji="1" lang="ja-JP" altLang="en-US" sz="1600" dirty="0"/>
                    </a:p>
                  </a:txBody>
                  <a:tcPr/>
                </a:tc>
                <a:tc>
                  <a:txBody>
                    <a:bodyPr/>
                    <a:lstStyle/>
                    <a:p>
                      <a:pPr algn="ctr"/>
                      <a:r>
                        <a:rPr kumimoji="1" lang="en-US" altLang="ja-JP" sz="1600" dirty="0"/>
                        <a:t>B</a:t>
                      </a:r>
                      <a:endParaRPr kumimoji="1" lang="ja-JP" altLang="en-US" sz="1600" dirty="0"/>
                    </a:p>
                  </a:txBody>
                  <a:tcPr/>
                </a:tc>
                <a:tc>
                  <a:txBody>
                    <a:bodyPr/>
                    <a:lstStyle/>
                    <a:p>
                      <a:pPr algn="ctr"/>
                      <a:r>
                        <a:rPr kumimoji="1" lang="en-US" altLang="ja-JP" sz="1600" dirty="0"/>
                        <a:t>C</a:t>
                      </a:r>
                      <a:endParaRPr kumimoji="1" lang="ja-JP" altLang="en-US" sz="1600" dirty="0"/>
                    </a:p>
                  </a:txBody>
                  <a:tcPr/>
                </a:tc>
                <a:tc>
                  <a:txBody>
                    <a:bodyPr/>
                    <a:lstStyle/>
                    <a:p>
                      <a:pPr algn="ctr"/>
                      <a:r>
                        <a:rPr kumimoji="1" lang="en-US" altLang="ja-JP" sz="1600" dirty="0"/>
                        <a:t>D</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448853674"/>
                  </a:ext>
                </a:extLst>
              </a:tr>
              <a:tr h="384043">
                <a:tc>
                  <a:txBody>
                    <a:bodyPr/>
                    <a:lstStyle/>
                    <a:p>
                      <a:pPr algn="ctr"/>
                      <a:r>
                        <a:rPr kumimoji="1" lang="en-US" altLang="ja-JP" sz="1600" dirty="0"/>
                        <a:t>a1</a:t>
                      </a:r>
                      <a:endParaRPr kumimoji="1" lang="ja-JP" altLang="en-US" sz="1600" dirty="0"/>
                    </a:p>
                  </a:txBody>
                  <a:tcPr/>
                </a:tc>
                <a:tc>
                  <a:txBody>
                    <a:bodyPr/>
                    <a:lstStyle/>
                    <a:p>
                      <a:pPr algn="ctr"/>
                      <a:r>
                        <a:rPr kumimoji="1" lang="en-US" altLang="ja-JP" sz="1600" dirty="0"/>
                        <a:t>b1</a:t>
                      </a:r>
                      <a:endParaRPr kumimoji="1" lang="ja-JP" altLang="en-US" sz="1600" dirty="0"/>
                    </a:p>
                  </a:txBody>
                  <a:tcPr/>
                </a:tc>
                <a:tc>
                  <a:txBody>
                    <a:bodyPr/>
                    <a:lstStyle/>
                    <a:p>
                      <a:pPr algn="ctr"/>
                      <a:r>
                        <a:rPr kumimoji="1" lang="en-US" altLang="ja-JP" sz="1600" dirty="0"/>
                        <a:t>c1</a:t>
                      </a:r>
                      <a:endParaRPr kumimoji="1" lang="ja-JP" altLang="en-US" sz="1600" dirty="0"/>
                    </a:p>
                  </a:txBody>
                  <a:tcPr/>
                </a:tc>
                <a:tc>
                  <a:txBody>
                    <a:bodyPr/>
                    <a:lstStyle/>
                    <a:p>
                      <a:pPr algn="ctr"/>
                      <a:r>
                        <a:rPr kumimoji="1" lang="en-US" altLang="ja-JP" sz="1600" dirty="0"/>
                        <a:t>d1</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284396811"/>
                  </a:ext>
                </a:extLst>
              </a:tr>
              <a:tr h="384043">
                <a:tc>
                  <a:txBody>
                    <a:bodyPr/>
                    <a:lstStyle/>
                    <a:p>
                      <a:pPr algn="ctr"/>
                      <a:r>
                        <a:rPr kumimoji="1" lang="en-US" altLang="ja-JP" sz="1600" dirty="0"/>
                        <a:t>a2</a:t>
                      </a:r>
                      <a:endParaRPr kumimoji="1" lang="ja-JP" altLang="en-US" sz="1600" dirty="0"/>
                    </a:p>
                  </a:txBody>
                  <a:tcPr/>
                </a:tc>
                <a:tc>
                  <a:txBody>
                    <a:bodyPr/>
                    <a:lstStyle/>
                    <a:p>
                      <a:pPr algn="ctr"/>
                      <a:r>
                        <a:rPr kumimoji="1" lang="en-US" altLang="ja-JP" sz="1600" dirty="0"/>
                        <a:t>b2</a:t>
                      </a:r>
                      <a:endParaRPr kumimoji="1" lang="ja-JP" altLang="en-US" sz="1600" dirty="0"/>
                    </a:p>
                  </a:txBody>
                  <a:tcPr/>
                </a:tc>
                <a:tc>
                  <a:txBody>
                    <a:bodyPr/>
                    <a:lstStyle/>
                    <a:p>
                      <a:pPr algn="ctr"/>
                      <a:r>
                        <a:rPr kumimoji="1" lang="en-US" altLang="ja-JP" sz="1600" dirty="0"/>
                        <a:t>c2</a:t>
                      </a:r>
                      <a:endParaRPr kumimoji="1" lang="ja-JP" altLang="en-US" sz="1600" dirty="0"/>
                    </a:p>
                  </a:txBody>
                  <a:tcPr/>
                </a:tc>
                <a:tc>
                  <a:txBody>
                    <a:bodyPr/>
                    <a:lstStyle/>
                    <a:p>
                      <a:pPr algn="ctr"/>
                      <a:r>
                        <a:rPr kumimoji="1" lang="en-US" altLang="ja-JP" sz="1600" dirty="0"/>
                        <a:t>d2</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2145092279"/>
                  </a:ext>
                </a:extLst>
              </a:tr>
              <a:tr h="384043">
                <a:tc>
                  <a:txBody>
                    <a:bodyPr/>
                    <a:lstStyle/>
                    <a:p>
                      <a:pPr algn="ctr"/>
                      <a:r>
                        <a:rPr kumimoji="1" lang="en-US" altLang="ja-JP" sz="1600" dirty="0"/>
                        <a:t>:</a:t>
                      </a:r>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86359056"/>
                  </a:ext>
                </a:extLst>
              </a:tr>
            </a:tbl>
          </a:graphicData>
        </a:graphic>
      </p:graphicFrame>
      <p:sp>
        <p:nvSpPr>
          <p:cNvPr id="33" name="正方形/長方形 32">
            <a:extLst>
              <a:ext uri="{FF2B5EF4-FFF2-40B4-BE49-F238E27FC236}">
                <a16:creationId xmlns:a16="http://schemas.microsoft.com/office/drawing/2014/main" id="{C526D3B2-E456-48A3-8573-A5CDC1572D32}"/>
              </a:ext>
            </a:extLst>
          </p:cNvPr>
          <p:cNvSpPr/>
          <p:nvPr/>
        </p:nvSpPr>
        <p:spPr>
          <a:xfrm>
            <a:off x="6286929" y="354107"/>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34" name="正方形/長方形 33">
            <a:extLst>
              <a:ext uri="{FF2B5EF4-FFF2-40B4-BE49-F238E27FC236}">
                <a16:creationId xmlns:a16="http://schemas.microsoft.com/office/drawing/2014/main" id="{48705EC1-13EE-4474-B1F6-5AECBA78069C}"/>
              </a:ext>
            </a:extLst>
          </p:cNvPr>
          <p:cNvSpPr/>
          <p:nvPr/>
        </p:nvSpPr>
        <p:spPr>
          <a:xfrm>
            <a:off x="6286929" y="1004288"/>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35" name="正方形/長方形 34">
            <a:extLst>
              <a:ext uri="{FF2B5EF4-FFF2-40B4-BE49-F238E27FC236}">
                <a16:creationId xmlns:a16="http://schemas.microsoft.com/office/drawing/2014/main" id="{F1E93C2E-6E68-4F1F-9672-280ADEA01D46}"/>
              </a:ext>
            </a:extLst>
          </p:cNvPr>
          <p:cNvSpPr/>
          <p:nvPr/>
        </p:nvSpPr>
        <p:spPr>
          <a:xfrm>
            <a:off x="6286929" y="1654469"/>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36" name="正方形/長方形 35">
            <a:extLst>
              <a:ext uri="{FF2B5EF4-FFF2-40B4-BE49-F238E27FC236}">
                <a16:creationId xmlns:a16="http://schemas.microsoft.com/office/drawing/2014/main" id="{AA93749A-A1E2-434C-8FA8-6A41B0D5980E}"/>
              </a:ext>
            </a:extLst>
          </p:cNvPr>
          <p:cNvSpPr/>
          <p:nvPr/>
        </p:nvSpPr>
        <p:spPr>
          <a:xfrm>
            <a:off x="7401042" y="828228"/>
            <a:ext cx="216024" cy="82624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37" name="正方形/長方形 36">
            <a:extLst>
              <a:ext uri="{FF2B5EF4-FFF2-40B4-BE49-F238E27FC236}">
                <a16:creationId xmlns:a16="http://schemas.microsoft.com/office/drawing/2014/main" id="{C618ADB3-09DC-4D2D-9848-10E4C3B6C370}"/>
              </a:ext>
            </a:extLst>
          </p:cNvPr>
          <p:cNvSpPr/>
          <p:nvPr/>
        </p:nvSpPr>
        <p:spPr>
          <a:xfrm>
            <a:off x="8515156" y="545136"/>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38" name="正方形/長方形 37">
            <a:extLst>
              <a:ext uri="{FF2B5EF4-FFF2-40B4-BE49-F238E27FC236}">
                <a16:creationId xmlns:a16="http://schemas.microsoft.com/office/drawing/2014/main" id="{C591810A-6FF7-477C-831B-EB4E1F3D81FB}"/>
              </a:ext>
            </a:extLst>
          </p:cNvPr>
          <p:cNvSpPr/>
          <p:nvPr/>
        </p:nvSpPr>
        <p:spPr>
          <a:xfrm>
            <a:off x="8503093" y="1508344"/>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cxnSp>
        <p:nvCxnSpPr>
          <p:cNvPr id="39" name="直線矢印コネクタ 38">
            <a:extLst>
              <a:ext uri="{FF2B5EF4-FFF2-40B4-BE49-F238E27FC236}">
                <a16:creationId xmlns:a16="http://schemas.microsoft.com/office/drawing/2014/main" id="{A356804A-A5D9-4FB2-AE5B-AB61CEA52343}"/>
              </a:ext>
            </a:extLst>
          </p:cNvPr>
          <p:cNvCxnSpPr>
            <a:cxnSpLocks/>
            <a:stCxn id="34" idx="3"/>
            <a:endCxn id="36" idx="1"/>
          </p:cNvCxnSpPr>
          <p:nvPr/>
        </p:nvCxnSpPr>
        <p:spPr>
          <a:xfrm flipV="1">
            <a:off x="6502953" y="1241349"/>
            <a:ext cx="898089" cy="14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13E74D3E-9E27-4D07-B656-76E88A290F2E}"/>
              </a:ext>
            </a:extLst>
          </p:cNvPr>
          <p:cNvCxnSpPr>
            <a:stCxn id="35" idx="3"/>
            <a:endCxn id="36" idx="1"/>
          </p:cNvCxnSpPr>
          <p:nvPr/>
        </p:nvCxnSpPr>
        <p:spPr>
          <a:xfrm flipV="1">
            <a:off x="6502953" y="1241349"/>
            <a:ext cx="898089" cy="665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2A24CF42-77B3-43E9-B277-E91797575B0D}"/>
              </a:ext>
            </a:extLst>
          </p:cNvPr>
          <p:cNvCxnSpPr>
            <a:cxnSpLocks/>
            <a:stCxn id="33" idx="3"/>
            <a:endCxn id="36" idx="1"/>
          </p:cNvCxnSpPr>
          <p:nvPr/>
        </p:nvCxnSpPr>
        <p:spPr>
          <a:xfrm>
            <a:off x="6502953" y="606135"/>
            <a:ext cx="898089" cy="635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50931D31-A4E3-4CCC-99C2-666078446613}"/>
              </a:ext>
            </a:extLst>
          </p:cNvPr>
          <p:cNvCxnSpPr>
            <a:cxnSpLocks/>
            <a:stCxn id="36" idx="3"/>
            <a:endCxn id="37" idx="1"/>
          </p:cNvCxnSpPr>
          <p:nvPr/>
        </p:nvCxnSpPr>
        <p:spPr>
          <a:xfrm flipV="1">
            <a:off x="7617066" y="797164"/>
            <a:ext cx="898090" cy="444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31EB57D7-7C90-4BA3-BB21-F6CE4AE38048}"/>
              </a:ext>
            </a:extLst>
          </p:cNvPr>
          <p:cNvCxnSpPr>
            <a:cxnSpLocks/>
            <a:stCxn id="36" idx="3"/>
            <a:endCxn id="38" idx="1"/>
          </p:cNvCxnSpPr>
          <p:nvPr/>
        </p:nvCxnSpPr>
        <p:spPr>
          <a:xfrm>
            <a:off x="7617066" y="1241349"/>
            <a:ext cx="886027" cy="519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楕円 43">
            <a:extLst>
              <a:ext uri="{FF2B5EF4-FFF2-40B4-BE49-F238E27FC236}">
                <a16:creationId xmlns:a16="http://schemas.microsoft.com/office/drawing/2014/main" id="{1F3957CE-B839-49D2-B637-F4F240F16996}"/>
              </a:ext>
            </a:extLst>
          </p:cNvPr>
          <p:cNvSpPr/>
          <p:nvPr/>
        </p:nvSpPr>
        <p:spPr>
          <a:xfrm>
            <a:off x="2110465" y="907303"/>
            <a:ext cx="592148" cy="14023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cxnSp>
        <p:nvCxnSpPr>
          <p:cNvPr id="45" name="直線矢印コネクタ 44">
            <a:extLst>
              <a:ext uri="{FF2B5EF4-FFF2-40B4-BE49-F238E27FC236}">
                <a16:creationId xmlns:a16="http://schemas.microsoft.com/office/drawing/2014/main" id="{C3D6621A-FCAD-4CC5-839C-DC50870CAC33}"/>
              </a:ext>
            </a:extLst>
          </p:cNvPr>
          <p:cNvCxnSpPr>
            <a:cxnSpLocks/>
            <a:stCxn id="44" idx="6"/>
            <a:endCxn id="33" idx="1"/>
          </p:cNvCxnSpPr>
          <p:nvPr/>
        </p:nvCxnSpPr>
        <p:spPr>
          <a:xfrm flipV="1">
            <a:off x="2702613" y="606135"/>
            <a:ext cx="3584316" cy="100232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90F1FB07-EE8A-4197-BB2A-BCAA6721543F}"/>
              </a:ext>
            </a:extLst>
          </p:cNvPr>
          <p:cNvCxnSpPr>
            <a:cxnSpLocks/>
            <a:stCxn id="44" idx="6"/>
            <a:endCxn id="34" idx="1"/>
          </p:cNvCxnSpPr>
          <p:nvPr/>
        </p:nvCxnSpPr>
        <p:spPr>
          <a:xfrm flipV="1">
            <a:off x="2702613" y="1256316"/>
            <a:ext cx="3584316" cy="3521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FBA63767-911E-4F65-953E-5023E69A0299}"/>
              </a:ext>
            </a:extLst>
          </p:cNvPr>
          <p:cNvCxnSpPr>
            <a:cxnSpLocks/>
            <a:stCxn id="44" idx="6"/>
            <a:endCxn id="35" idx="1"/>
          </p:cNvCxnSpPr>
          <p:nvPr/>
        </p:nvCxnSpPr>
        <p:spPr>
          <a:xfrm>
            <a:off x="2702613" y="1608456"/>
            <a:ext cx="3584316" cy="29804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楕円 47">
            <a:extLst>
              <a:ext uri="{FF2B5EF4-FFF2-40B4-BE49-F238E27FC236}">
                <a16:creationId xmlns:a16="http://schemas.microsoft.com/office/drawing/2014/main" id="{E0F7BDB9-5050-4B3F-AFB5-226E5A957225}"/>
              </a:ext>
            </a:extLst>
          </p:cNvPr>
          <p:cNvSpPr/>
          <p:nvPr/>
        </p:nvSpPr>
        <p:spPr>
          <a:xfrm>
            <a:off x="2098402" y="482459"/>
            <a:ext cx="604211" cy="5700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cxnSp>
        <p:nvCxnSpPr>
          <p:cNvPr id="49" name="コネクタ: カギ線 48">
            <a:extLst>
              <a:ext uri="{FF2B5EF4-FFF2-40B4-BE49-F238E27FC236}">
                <a16:creationId xmlns:a16="http://schemas.microsoft.com/office/drawing/2014/main" id="{7B914397-4041-4214-88D6-D50336798CFE}"/>
              </a:ext>
            </a:extLst>
          </p:cNvPr>
          <p:cNvCxnSpPr>
            <a:cxnSpLocks/>
            <a:stCxn id="48" idx="0"/>
            <a:endCxn id="37" idx="3"/>
          </p:cNvCxnSpPr>
          <p:nvPr/>
        </p:nvCxnSpPr>
        <p:spPr>
          <a:xfrm rot="16200000" flipH="1">
            <a:off x="5408491" y="-2525525"/>
            <a:ext cx="314705" cy="6330672"/>
          </a:xfrm>
          <a:prstGeom prst="bentConnector4">
            <a:avLst>
              <a:gd name="adj1" fmla="val -79318"/>
              <a:gd name="adj2" fmla="val 10361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5DD6D420-C7E9-43FD-90A8-F49F629F5BA2}"/>
              </a:ext>
            </a:extLst>
          </p:cNvPr>
          <p:cNvCxnSpPr>
            <a:cxnSpLocks/>
            <a:stCxn id="48" idx="0"/>
            <a:endCxn id="38" idx="3"/>
          </p:cNvCxnSpPr>
          <p:nvPr/>
        </p:nvCxnSpPr>
        <p:spPr>
          <a:xfrm rot="16200000" flipH="1">
            <a:off x="4920855" y="-2037889"/>
            <a:ext cx="1277913" cy="6318609"/>
          </a:xfrm>
          <a:prstGeom prst="bentConnector4">
            <a:avLst>
              <a:gd name="adj1" fmla="val -28581"/>
              <a:gd name="adj2" fmla="val 106446"/>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楕円 50">
            <a:extLst>
              <a:ext uri="{FF2B5EF4-FFF2-40B4-BE49-F238E27FC236}">
                <a16:creationId xmlns:a16="http://schemas.microsoft.com/office/drawing/2014/main" id="{FE1B2213-E3D3-408B-B12D-67950A525B10}"/>
              </a:ext>
            </a:extLst>
          </p:cNvPr>
          <p:cNvSpPr/>
          <p:nvPr/>
        </p:nvSpPr>
        <p:spPr>
          <a:xfrm>
            <a:off x="6985236" y="482458"/>
            <a:ext cx="1034380" cy="1424039"/>
          </a:xfrm>
          <a:prstGeom prst="ellipse">
            <a:avLst/>
          </a:prstGeom>
          <a:noFill/>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52" name="テキスト ボックス 51">
            <a:extLst>
              <a:ext uri="{FF2B5EF4-FFF2-40B4-BE49-F238E27FC236}">
                <a16:creationId xmlns:a16="http://schemas.microsoft.com/office/drawing/2014/main" id="{37D02C78-BBB5-4071-9535-9534B9D42E52}"/>
              </a:ext>
            </a:extLst>
          </p:cNvPr>
          <p:cNvSpPr txBox="1"/>
          <p:nvPr/>
        </p:nvSpPr>
        <p:spPr>
          <a:xfrm>
            <a:off x="7324346" y="2013620"/>
            <a:ext cx="691921" cy="369332"/>
          </a:xfrm>
          <a:prstGeom prst="rect">
            <a:avLst/>
          </a:prstGeom>
          <a:noFill/>
        </p:spPr>
        <p:txBody>
          <a:bodyPr wrap="none" rtlCol="0">
            <a:spAutoFit/>
          </a:bodyPr>
          <a:lstStyle/>
          <a:p>
            <a:pPr algn="ctr"/>
            <a:r>
              <a:rPr kumimoji="1" lang="en-US" altLang="ja-JP" dirty="0" err="1">
                <a:solidFill>
                  <a:srgbClr val="0070C0"/>
                </a:solidFill>
              </a:rPr>
              <a:t>Keras</a:t>
            </a:r>
            <a:endParaRPr kumimoji="1" lang="ja-JP" altLang="en-US" dirty="0">
              <a:solidFill>
                <a:srgbClr val="0070C0"/>
              </a:solidFill>
            </a:endParaRPr>
          </a:p>
        </p:txBody>
      </p:sp>
      <p:sp>
        <p:nvSpPr>
          <p:cNvPr id="53" name="テキスト ボックス 52">
            <a:extLst>
              <a:ext uri="{FF2B5EF4-FFF2-40B4-BE49-F238E27FC236}">
                <a16:creationId xmlns:a16="http://schemas.microsoft.com/office/drawing/2014/main" id="{5B3C6FE3-6236-49FA-BDAD-40EC37628276}"/>
              </a:ext>
            </a:extLst>
          </p:cNvPr>
          <p:cNvSpPr txBox="1"/>
          <p:nvPr/>
        </p:nvSpPr>
        <p:spPr>
          <a:xfrm>
            <a:off x="2583456" y="2020181"/>
            <a:ext cx="2396570" cy="369332"/>
          </a:xfrm>
          <a:prstGeom prst="rect">
            <a:avLst/>
          </a:prstGeom>
          <a:noFill/>
        </p:spPr>
        <p:txBody>
          <a:bodyPr wrap="square" rtlCol="0">
            <a:spAutoFit/>
          </a:bodyPr>
          <a:lstStyle/>
          <a:p>
            <a:r>
              <a:rPr kumimoji="1" lang="en-US" altLang="ja-JP" dirty="0"/>
              <a:t>Open Data</a:t>
            </a:r>
            <a:r>
              <a:rPr kumimoji="1" lang="ja-JP" altLang="en-US" dirty="0"/>
              <a:t>（</a:t>
            </a:r>
            <a:r>
              <a:rPr kumimoji="1" lang="en-US" altLang="ja-JP" dirty="0"/>
              <a:t>CSV</a:t>
            </a:r>
            <a:r>
              <a:rPr kumimoji="1" lang="ja-JP" altLang="en-US" dirty="0"/>
              <a:t>）</a:t>
            </a:r>
          </a:p>
        </p:txBody>
      </p:sp>
      <p:graphicFrame>
        <p:nvGraphicFramePr>
          <p:cNvPr id="5" name="表 4">
            <a:extLst>
              <a:ext uri="{FF2B5EF4-FFF2-40B4-BE49-F238E27FC236}">
                <a16:creationId xmlns:a16="http://schemas.microsoft.com/office/drawing/2014/main" id="{46FEA848-B428-4B40-88FD-13629980603C}"/>
              </a:ext>
            </a:extLst>
          </p:cNvPr>
          <p:cNvGraphicFramePr>
            <a:graphicFrameLocks noGrp="1"/>
          </p:cNvGraphicFramePr>
          <p:nvPr/>
        </p:nvGraphicFramePr>
        <p:xfrm>
          <a:off x="4370348" y="3212976"/>
          <a:ext cx="4739060" cy="2813942"/>
        </p:xfrm>
        <a:graphic>
          <a:graphicData uri="http://schemas.openxmlformats.org/drawingml/2006/table">
            <a:tbl>
              <a:tblPr firstRow="1" bandRow="1">
                <a:tableStyleId>{5C22544A-7EE6-4342-B048-85BDC9FD1C3A}</a:tableStyleId>
              </a:tblPr>
              <a:tblGrid>
                <a:gridCol w="2001852">
                  <a:extLst>
                    <a:ext uri="{9D8B030D-6E8A-4147-A177-3AD203B41FA5}">
                      <a16:colId xmlns:a16="http://schemas.microsoft.com/office/drawing/2014/main" val="550099794"/>
                    </a:ext>
                  </a:extLst>
                </a:gridCol>
                <a:gridCol w="2737208">
                  <a:extLst>
                    <a:ext uri="{9D8B030D-6E8A-4147-A177-3AD203B41FA5}">
                      <a16:colId xmlns:a16="http://schemas.microsoft.com/office/drawing/2014/main" val="710213484"/>
                    </a:ext>
                  </a:extLst>
                </a:gridCol>
              </a:tblGrid>
              <a:tr h="444122">
                <a:tc>
                  <a:txBody>
                    <a:bodyPr/>
                    <a:lstStyle/>
                    <a:p>
                      <a:r>
                        <a:rPr lang="ja-JP" altLang="en-US" sz="4400" kern="100" dirty="0">
                          <a:latin typeface="Times New Roman" panose="02020603050405020304" pitchFamily="18" charset="0"/>
                          <a:ea typeface="BatangChe" panose="02030609000101010101" pitchFamily="49" charset="-127"/>
                        </a:rPr>
                        <a:t>設定</a:t>
                      </a:r>
                      <a:endParaRPr kumimoji="1" lang="ja-JP" altLang="en-US" sz="4400" dirty="0"/>
                    </a:p>
                  </a:txBody>
                  <a:tcPr/>
                </a:tc>
                <a:tc>
                  <a:txBody>
                    <a:bodyPr/>
                    <a:lstStyle/>
                    <a:p>
                      <a:r>
                        <a:rPr kumimoji="1" lang="ja-JP" altLang="en-US" sz="4400" dirty="0"/>
                        <a:t>パラメータ</a:t>
                      </a:r>
                    </a:p>
                  </a:txBody>
                  <a:tcPr/>
                </a:tc>
                <a:extLst>
                  <a:ext uri="{0D108BD9-81ED-4DB2-BD59-A6C34878D82A}">
                    <a16:rowId xmlns:a16="http://schemas.microsoft.com/office/drawing/2014/main" val="3419237030"/>
                  </a:ext>
                </a:extLst>
              </a:tr>
              <a:tr h="4441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kern="1200" dirty="0">
                          <a:solidFill>
                            <a:schemeClr val="dk1"/>
                          </a:solidFill>
                          <a:effectLst/>
                          <a:latin typeface="+mn-lt"/>
                          <a:ea typeface="+mn-ea"/>
                          <a:cs typeface="+mn-cs"/>
                        </a:rPr>
                        <a:t>学習回数</a:t>
                      </a:r>
                      <a:endParaRPr kumimoji="1" lang="en-US" altLang="ja-JP" sz="1600" b="0" kern="1200" dirty="0">
                        <a:solidFill>
                          <a:schemeClr val="dk1"/>
                        </a:solidFill>
                        <a:effectLst/>
                        <a:latin typeface="+mn-lt"/>
                        <a:ea typeface="+mn-ea"/>
                        <a:cs typeface="+mn-cs"/>
                      </a:endParaRPr>
                    </a:p>
                  </a:txBody>
                  <a:tcPr/>
                </a:tc>
                <a:tc>
                  <a:txBody>
                    <a:bodyPr/>
                    <a:lstStyle/>
                    <a:p>
                      <a:r>
                        <a:rPr kumimoji="1" lang="en-US" altLang="ja-JP" sz="1600" dirty="0"/>
                        <a:t>100</a:t>
                      </a:r>
                      <a:endParaRPr kumimoji="1" lang="ja-JP" altLang="en-US" sz="1600" dirty="0"/>
                    </a:p>
                  </a:txBody>
                  <a:tcPr/>
                </a:tc>
                <a:extLst>
                  <a:ext uri="{0D108BD9-81ED-4DB2-BD59-A6C34878D82A}">
                    <a16:rowId xmlns:a16="http://schemas.microsoft.com/office/drawing/2014/main" val="237367441"/>
                  </a:ext>
                </a:extLst>
              </a:tr>
              <a:tr h="4441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ja-JP" sz="1600" dirty="0"/>
                        <a:t>入力層の活性化関数</a:t>
                      </a:r>
                      <a:endParaRPr kumimoji="1" lang="ja-JP" altLang="en-US" sz="1600" dirty="0"/>
                    </a:p>
                  </a:txBody>
                  <a:tcPr/>
                </a:tc>
                <a:tc>
                  <a:txBody>
                    <a:bodyPr/>
                    <a:lstStyle/>
                    <a:p>
                      <a:r>
                        <a:rPr kumimoji="1" lang="en-US" altLang="ja-JP" sz="1600" dirty="0" err="1"/>
                        <a:t>relu</a:t>
                      </a:r>
                      <a:endParaRPr kumimoji="1" lang="ja-JP" altLang="en-US" sz="1600" dirty="0"/>
                    </a:p>
                  </a:txBody>
                  <a:tcPr/>
                </a:tc>
                <a:extLst>
                  <a:ext uri="{0D108BD9-81ED-4DB2-BD59-A6C34878D82A}">
                    <a16:rowId xmlns:a16="http://schemas.microsoft.com/office/drawing/2014/main" val="1847714834"/>
                  </a:ext>
                </a:extLst>
              </a:tr>
              <a:tr h="4441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ja-JP" sz="1600" kern="1200" dirty="0">
                          <a:solidFill>
                            <a:schemeClr val="dk1"/>
                          </a:solidFill>
                          <a:latin typeface="+mn-lt"/>
                          <a:ea typeface="+mn-ea"/>
                          <a:cs typeface="+mn-cs"/>
                        </a:rPr>
                        <a:t>出力層の活性化関数</a:t>
                      </a:r>
                      <a:r>
                        <a:rPr kumimoji="1" lang="ja-JP" altLang="en-US" sz="1600" kern="1200" dirty="0">
                          <a:solidFill>
                            <a:schemeClr val="dk1"/>
                          </a:solidFill>
                          <a:latin typeface="+mn-lt"/>
                          <a:ea typeface="+mn-ea"/>
                          <a:cs typeface="+mn-cs"/>
                        </a:rPr>
                        <a:t>：</a:t>
                      </a:r>
                      <a:r>
                        <a:rPr kumimoji="1" lang="ja-JP" altLang="ja-JP" sz="1600" kern="1200" dirty="0">
                          <a:solidFill>
                            <a:schemeClr val="dk1"/>
                          </a:solidFill>
                          <a:latin typeface="+mn-lt"/>
                          <a:ea typeface="+mn-ea"/>
                          <a:cs typeface="+mn-cs"/>
                        </a:rPr>
                        <a:t>ソフトマックス関数</a:t>
                      </a:r>
                      <a:endParaRPr kumimoji="1" lang="ja-JP" altLang="en-US" sz="1600" kern="1200" dirty="0">
                        <a:solidFill>
                          <a:schemeClr val="dk1"/>
                        </a:solidFill>
                        <a:latin typeface="+mn-lt"/>
                        <a:ea typeface="+mn-ea"/>
                        <a:cs typeface="+mn-cs"/>
                      </a:endParaRPr>
                    </a:p>
                    <a:p>
                      <a:endParaRPr kumimoji="1" lang="ja-JP" alt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kern="1200" dirty="0" err="1">
                          <a:solidFill>
                            <a:schemeClr val="dk1"/>
                          </a:solidFill>
                          <a:effectLst/>
                          <a:latin typeface="+mn-lt"/>
                          <a:ea typeface="+mn-ea"/>
                          <a:cs typeface="+mn-cs"/>
                        </a:rPr>
                        <a:t>softmax</a:t>
                      </a:r>
                      <a:endParaRPr kumimoji="1" lang="en-US" altLang="ja-JP" sz="1350" b="0" kern="1200" dirty="0">
                        <a:solidFill>
                          <a:schemeClr val="dk1"/>
                        </a:solidFill>
                        <a:effectLst/>
                        <a:latin typeface="+mn-lt"/>
                        <a:ea typeface="+mn-ea"/>
                        <a:cs typeface="+mn-cs"/>
                      </a:endParaRPr>
                    </a:p>
                    <a:p>
                      <a:endParaRPr kumimoji="1" lang="ja-JP" altLang="en-US" dirty="0"/>
                    </a:p>
                  </a:txBody>
                  <a:tcPr/>
                </a:tc>
                <a:extLst>
                  <a:ext uri="{0D108BD9-81ED-4DB2-BD59-A6C34878D82A}">
                    <a16:rowId xmlns:a16="http://schemas.microsoft.com/office/drawing/2014/main" val="3241393901"/>
                  </a:ext>
                </a:extLst>
              </a:tr>
            </a:tbl>
          </a:graphicData>
        </a:graphic>
      </p:graphicFrame>
      <p:sp>
        <p:nvSpPr>
          <p:cNvPr id="54" name="スライド番号プレースホルダー 3">
            <a:extLst>
              <a:ext uri="{FF2B5EF4-FFF2-40B4-BE49-F238E27FC236}">
                <a16:creationId xmlns:a16="http://schemas.microsoft.com/office/drawing/2014/main" id="{29F96F50-B203-48FF-A7DF-C793658A89FF}"/>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12</a:t>
            </a:fld>
            <a:endParaRPr kumimoji="1" lang="ja-JP" altLang="en-US" dirty="0"/>
          </a:p>
        </p:txBody>
      </p:sp>
      <p:sp>
        <p:nvSpPr>
          <p:cNvPr id="73" name="円/楕円 4">
            <a:extLst>
              <a:ext uri="{FF2B5EF4-FFF2-40B4-BE49-F238E27FC236}">
                <a16:creationId xmlns:a16="http://schemas.microsoft.com/office/drawing/2014/main" id="{CF36AA8A-AC33-403D-BEB1-42E3383AD7E9}"/>
              </a:ext>
            </a:extLst>
          </p:cNvPr>
          <p:cNvSpPr/>
          <p:nvPr/>
        </p:nvSpPr>
        <p:spPr>
          <a:xfrm>
            <a:off x="259054" y="1229893"/>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START</a:t>
            </a:r>
            <a:endParaRPr kumimoji="1" lang="ja-JP" altLang="en-US" dirty="0">
              <a:solidFill>
                <a:schemeClr val="tx1"/>
              </a:solidFill>
            </a:endParaRPr>
          </a:p>
        </p:txBody>
      </p:sp>
      <p:cxnSp>
        <p:nvCxnSpPr>
          <p:cNvPr id="74" name="直線コネクタ 73">
            <a:extLst>
              <a:ext uri="{FF2B5EF4-FFF2-40B4-BE49-F238E27FC236}">
                <a16:creationId xmlns:a16="http://schemas.microsoft.com/office/drawing/2014/main" id="{FDF27B50-1BEF-428A-B285-EB25567A364B}"/>
              </a:ext>
            </a:extLst>
          </p:cNvPr>
          <p:cNvCxnSpPr>
            <a:cxnSpLocks/>
          </p:cNvCxnSpPr>
          <p:nvPr/>
        </p:nvCxnSpPr>
        <p:spPr>
          <a:xfrm>
            <a:off x="1130401" y="1731485"/>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75" name="正方形/長方形 74">
            <a:extLst>
              <a:ext uri="{FF2B5EF4-FFF2-40B4-BE49-F238E27FC236}">
                <a16:creationId xmlns:a16="http://schemas.microsoft.com/office/drawing/2014/main" id="{3834C0C0-62B5-40E4-AAB0-87064A9FD87C}"/>
              </a:ext>
            </a:extLst>
          </p:cNvPr>
          <p:cNvSpPr/>
          <p:nvPr/>
        </p:nvSpPr>
        <p:spPr>
          <a:xfrm>
            <a:off x="40786" y="1988840"/>
            <a:ext cx="2179229" cy="5045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None/>
            </a:pPr>
            <a:r>
              <a:rPr lang="ja-JP" altLang="ja-JP" sz="1400" dirty="0">
                <a:solidFill>
                  <a:schemeClr val="tx1">
                    <a:lumMod val="95000"/>
                    <a:lumOff val="5000"/>
                  </a:schemeClr>
                </a:solidFill>
                <a:latin typeface="+mj-ea"/>
              </a:rPr>
              <a:t>オープンデータ</a:t>
            </a:r>
            <a:r>
              <a:rPr lang="en-US" altLang="ja-JP" sz="1400" dirty="0">
                <a:solidFill>
                  <a:schemeClr val="tx1">
                    <a:lumMod val="95000"/>
                    <a:lumOff val="5000"/>
                  </a:schemeClr>
                </a:solidFill>
                <a:latin typeface="+mj-ea"/>
              </a:rPr>
              <a:t>CSV</a:t>
            </a:r>
            <a:r>
              <a:rPr lang="ja-JP" altLang="ja-JP" sz="1400" dirty="0">
                <a:solidFill>
                  <a:schemeClr val="tx1">
                    <a:lumMod val="95000"/>
                    <a:lumOff val="5000"/>
                  </a:schemeClr>
                </a:solidFill>
                <a:latin typeface="+mj-ea"/>
              </a:rPr>
              <a:t>から項目名を抽出</a:t>
            </a:r>
            <a:endParaRPr lang="ja-JP" altLang="en-US" sz="1100" dirty="0">
              <a:solidFill>
                <a:schemeClr val="tx1">
                  <a:lumMod val="95000"/>
                  <a:lumOff val="5000"/>
                </a:schemeClr>
              </a:solidFill>
            </a:endParaRPr>
          </a:p>
        </p:txBody>
      </p:sp>
      <p:cxnSp>
        <p:nvCxnSpPr>
          <p:cNvPr id="76" name="直線コネクタ 75">
            <a:extLst>
              <a:ext uri="{FF2B5EF4-FFF2-40B4-BE49-F238E27FC236}">
                <a16:creationId xmlns:a16="http://schemas.microsoft.com/office/drawing/2014/main" id="{759976B9-7677-46F2-8898-F9436684882A}"/>
              </a:ext>
            </a:extLst>
          </p:cNvPr>
          <p:cNvCxnSpPr>
            <a:cxnSpLocks/>
          </p:cNvCxnSpPr>
          <p:nvPr/>
        </p:nvCxnSpPr>
        <p:spPr>
          <a:xfrm>
            <a:off x="1125562" y="2478567"/>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77" name="円/楕円 4">
            <a:extLst>
              <a:ext uri="{FF2B5EF4-FFF2-40B4-BE49-F238E27FC236}">
                <a16:creationId xmlns:a16="http://schemas.microsoft.com/office/drawing/2014/main" id="{D9435B21-B582-4D52-8BEC-2292217DFC0F}"/>
              </a:ext>
            </a:extLst>
          </p:cNvPr>
          <p:cNvSpPr/>
          <p:nvPr/>
        </p:nvSpPr>
        <p:spPr>
          <a:xfrm>
            <a:off x="259054" y="6326736"/>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END</a:t>
            </a:r>
            <a:endParaRPr kumimoji="1" lang="ja-JP" altLang="en-US" dirty="0">
              <a:solidFill>
                <a:schemeClr val="tx1"/>
              </a:solidFill>
            </a:endParaRPr>
          </a:p>
        </p:txBody>
      </p:sp>
      <p:sp>
        <p:nvSpPr>
          <p:cNvPr id="78" name="正方形/長方形 77">
            <a:extLst>
              <a:ext uri="{FF2B5EF4-FFF2-40B4-BE49-F238E27FC236}">
                <a16:creationId xmlns:a16="http://schemas.microsoft.com/office/drawing/2014/main" id="{7437B4AB-E8FF-4A53-8CE0-FC162B408DF8}"/>
              </a:ext>
            </a:extLst>
          </p:cNvPr>
          <p:cNvSpPr/>
          <p:nvPr/>
        </p:nvSpPr>
        <p:spPr>
          <a:xfrm>
            <a:off x="53128" y="2780928"/>
            <a:ext cx="2179229" cy="489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kern="100" dirty="0">
                <a:solidFill>
                  <a:schemeClr val="tx1">
                    <a:lumMod val="95000"/>
                    <a:lumOff val="5000"/>
                  </a:schemeClr>
                </a:solidFill>
                <a:ea typeface="ＭＳ 明朝" panose="02020609040205080304" pitchFamily="17" charset="-128"/>
                <a:cs typeface="Times New Roman" panose="02020603050405020304" pitchFamily="18" charset="0"/>
              </a:rPr>
              <a:t>項目データと項目名を抽出し、分かち書きされる</a:t>
            </a:r>
            <a:endParaRPr lang="ja-JP" altLang="ja-JP" sz="1000" kern="100" dirty="0">
              <a:solidFill>
                <a:schemeClr val="tx1">
                  <a:lumMod val="95000"/>
                  <a:lumOff val="5000"/>
                </a:schemeClr>
              </a:solidFill>
              <a:ea typeface="ＭＳ 明朝" panose="02020609040205080304" pitchFamily="17" charset="-128"/>
              <a:cs typeface="Times New Roman" panose="02020603050405020304" pitchFamily="18" charset="0"/>
            </a:endParaRPr>
          </a:p>
        </p:txBody>
      </p:sp>
      <p:sp>
        <p:nvSpPr>
          <p:cNvPr id="79" name="正方形/長方形 78">
            <a:extLst>
              <a:ext uri="{FF2B5EF4-FFF2-40B4-BE49-F238E27FC236}">
                <a16:creationId xmlns:a16="http://schemas.microsoft.com/office/drawing/2014/main" id="{81B47037-1F1B-44D6-B642-6C5D416F312F}"/>
              </a:ext>
            </a:extLst>
          </p:cNvPr>
          <p:cNvSpPr/>
          <p:nvPr/>
        </p:nvSpPr>
        <p:spPr>
          <a:xfrm>
            <a:off x="53128" y="3596959"/>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lumMod val="95000"/>
                    <a:lumOff val="5000"/>
                  </a:schemeClr>
                </a:solidFill>
              </a:rPr>
              <a:t>Word2Vec</a:t>
            </a:r>
            <a:r>
              <a:rPr lang="ja-JP" altLang="en-US" sz="1000" dirty="0">
                <a:solidFill>
                  <a:schemeClr val="tx1">
                    <a:lumMod val="95000"/>
                    <a:lumOff val="5000"/>
                  </a:schemeClr>
                </a:solidFill>
              </a:rPr>
              <a:t>で得られた項目データと項目名のベクトルを取得し、</a:t>
            </a:r>
            <a:r>
              <a:rPr lang="ja-JP" altLang="ja-JP" sz="1000" dirty="0">
                <a:solidFill>
                  <a:schemeClr val="tx1">
                    <a:lumMod val="95000"/>
                    <a:lumOff val="5000"/>
                  </a:schemeClr>
                </a:solidFill>
                <a:latin typeface="+mj-ea"/>
              </a:rPr>
              <a:t>ベクトルを</a:t>
            </a:r>
            <a:r>
              <a:rPr lang="ja-JP" altLang="en-US" sz="1000" dirty="0">
                <a:solidFill>
                  <a:schemeClr val="tx1">
                    <a:lumMod val="95000"/>
                    <a:lumOff val="5000"/>
                  </a:schemeClr>
                </a:solidFill>
                <a:latin typeface="+mj-ea"/>
              </a:rPr>
              <a:t>合成</a:t>
            </a:r>
            <a:endParaRPr lang="ja-JP" altLang="en-US" sz="1000" dirty="0">
              <a:solidFill>
                <a:schemeClr val="tx1">
                  <a:lumMod val="95000"/>
                  <a:lumOff val="5000"/>
                </a:schemeClr>
              </a:solidFill>
            </a:endParaRPr>
          </a:p>
        </p:txBody>
      </p:sp>
      <p:sp>
        <p:nvSpPr>
          <p:cNvPr id="80" name="正方形/長方形 79">
            <a:extLst>
              <a:ext uri="{FF2B5EF4-FFF2-40B4-BE49-F238E27FC236}">
                <a16:creationId xmlns:a16="http://schemas.microsoft.com/office/drawing/2014/main" id="{36186F2A-0571-495F-95D6-F5AD814A4171}"/>
              </a:ext>
            </a:extLst>
          </p:cNvPr>
          <p:cNvSpPr/>
          <p:nvPr/>
        </p:nvSpPr>
        <p:spPr>
          <a:xfrm>
            <a:off x="39227" y="4389047"/>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95000"/>
                    <a:lumOff val="5000"/>
                  </a:schemeClr>
                </a:solidFill>
                <a:latin typeface="+mj-ea"/>
              </a:rPr>
              <a:t>項目名の</a:t>
            </a:r>
            <a:r>
              <a:rPr lang="ja-JP" altLang="ja-JP" sz="1000" dirty="0">
                <a:solidFill>
                  <a:schemeClr val="tx1">
                    <a:lumMod val="95000"/>
                    <a:lumOff val="5000"/>
                  </a:schemeClr>
                </a:solidFill>
                <a:latin typeface="+mj-ea"/>
              </a:rPr>
              <a:t>ベクトルの</a:t>
            </a:r>
            <a:r>
              <a:rPr lang="ja-JP" altLang="ja-JP" sz="1000" dirty="0">
                <a:solidFill>
                  <a:schemeClr val="tx1">
                    <a:lumMod val="95000"/>
                    <a:lumOff val="5000"/>
                  </a:schemeClr>
                </a:solidFill>
              </a:rPr>
              <a:t>クラスタリング</a:t>
            </a:r>
            <a:r>
              <a:rPr lang="ja-JP" altLang="ja-JP" sz="1000" dirty="0">
                <a:solidFill>
                  <a:schemeClr val="tx1">
                    <a:lumMod val="95000"/>
                    <a:lumOff val="5000"/>
                  </a:schemeClr>
                </a:solidFill>
                <a:latin typeface="+mj-ea"/>
              </a:rPr>
              <a:t>を行</a:t>
            </a:r>
            <a:r>
              <a:rPr lang="ja-JP" altLang="en-US" sz="1000" dirty="0">
                <a:solidFill>
                  <a:schemeClr val="tx1">
                    <a:lumMod val="95000"/>
                    <a:lumOff val="5000"/>
                  </a:schemeClr>
                </a:solidFill>
                <a:latin typeface="+mj-ea"/>
              </a:rPr>
              <a:t>う</a:t>
            </a:r>
            <a:endParaRPr lang="ja-JP" altLang="ja-JP" sz="1000" dirty="0">
              <a:solidFill>
                <a:schemeClr val="tx1">
                  <a:lumMod val="95000"/>
                  <a:lumOff val="5000"/>
                </a:schemeClr>
              </a:solidFill>
            </a:endParaRPr>
          </a:p>
        </p:txBody>
      </p:sp>
      <p:sp>
        <p:nvSpPr>
          <p:cNvPr id="81" name="正方形/長方形 80">
            <a:extLst>
              <a:ext uri="{FF2B5EF4-FFF2-40B4-BE49-F238E27FC236}">
                <a16:creationId xmlns:a16="http://schemas.microsoft.com/office/drawing/2014/main" id="{64329635-29EC-431D-9B95-D263FC4D36AC}"/>
              </a:ext>
            </a:extLst>
          </p:cNvPr>
          <p:cNvSpPr/>
          <p:nvPr/>
        </p:nvSpPr>
        <p:spPr>
          <a:xfrm>
            <a:off x="24149" y="5157192"/>
            <a:ext cx="2179229" cy="8430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err="1">
                <a:solidFill>
                  <a:schemeClr val="tx1">
                    <a:lumMod val="95000"/>
                    <a:lumOff val="5000"/>
                  </a:schemeClr>
                </a:solidFill>
              </a:rPr>
              <a:t>Keras</a:t>
            </a:r>
            <a:r>
              <a:rPr lang="ja-JP" altLang="en-US" sz="1000" dirty="0">
                <a:solidFill>
                  <a:schemeClr val="tx1">
                    <a:lumMod val="95000"/>
                    <a:lumOff val="5000"/>
                  </a:schemeClr>
                </a:solidFill>
              </a:rPr>
              <a:t>を用いて、項目データのベクトルを入力し、出力層の教師信号として項目名のクラスタを入力し、述語のサジェストを行う</a:t>
            </a:r>
            <a:endParaRPr lang="ja-JP" altLang="ja-JP" sz="1000" dirty="0">
              <a:solidFill>
                <a:schemeClr val="tx1">
                  <a:lumMod val="95000"/>
                  <a:lumOff val="5000"/>
                </a:schemeClr>
              </a:solidFill>
            </a:endParaRPr>
          </a:p>
        </p:txBody>
      </p:sp>
      <p:cxnSp>
        <p:nvCxnSpPr>
          <p:cNvPr id="82" name="直線コネクタ 81">
            <a:extLst>
              <a:ext uri="{FF2B5EF4-FFF2-40B4-BE49-F238E27FC236}">
                <a16:creationId xmlns:a16="http://schemas.microsoft.com/office/drawing/2014/main" id="{8630B069-C2AD-42C7-A1E8-5ACC515F58EC}"/>
              </a:ext>
            </a:extLst>
          </p:cNvPr>
          <p:cNvCxnSpPr>
            <a:cxnSpLocks/>
          </p:cNvCxnSpPr>
          <p:nvPr/>
        </p:nvCxnSpPr>
        <p:spPr>
          <a:xfrm>
            <a:off x="1110778" y="6006959"/>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E3730282-83CB-40D0-94C5-25AFC225469C}"/>
              </a:ext>
            </a:extLst>
          </p:cNvPr>
          <p:cNvCxnSpPr>
            <a:cxnSpLocks/>
          </p:cNvCxnSpPr>
          <p:nvPr/>
        </p:nvCxnSpPr>
        <p:spPr>
          <a:xfrm>
            <a:off x="1115616" y="4077072"/>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6141ECD6-E57C-45FE-A484-3DFFD466F0C8}"/>
              </a:ext>
            </a:extLst>
          </p:cNvPr>
          <p:cNvCxnSpPr>
            <a:cxnSpLocks/>
          </p:cNvCxnSpPr>
          <p:nvPr/>
        </p:nvCxnSpPr>
        <p:spPr>
          <a:xfrm>
            <a:off x="1115616" y="4869160"/>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2DE7A7BA-B105-4138-AEC4-4C2BC5E0E798}"/>
              </a:ext>
            </a:extLst>
          </p:cNvPr>
          <p:cNvCxnSpPr>
            <a:cxnSpLocks/>
          </p:cNvCxnSpPr>
          <p:nvPr/>
        </p:nvCxnSpPr>
        <p:spPr>
          <a:xfrm>
            <a:off x="1115616" y="3284984"/>
            <a:ext cx="4838" cy="3023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1797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12" name="タイトル 11">
            <a:extLst>
              <a:ext uri="{FF2B5EF4-FFF2-40B4-BE49-F238E27FC236}">
                <a16:creationId xmlns:a16="http://schemas.microsoft.com/office/drawing/2014/main" id="{B135C00C-12DE-4F92-B17F-80925AD95D52}"/>
              </a:ext>
            </a:extLst>
          </p:cNvPr>
          <p:cNvSpPr>
            <a:spLocks noGrp="1"/>
          </p:cNvSpPr>
          <p:nvPr>
            <p:ph type="title"/>
          </p:nvPr>
        </p:nvSpPr>
        <p:spPr/>
        <p:txBody>
          <a:bodyPr>
            <a:normAutofit/>
          </a:bodyPr>
          <a:lstStyle/>
          <a:p>
            <a:r>
              <a:rPr lang="ja-JP" altLang="en-US" sz="3200" dirty="0"/>
              <a:t>述語サジェストシステム</a:t>
            </a:r>
            <a:endParaRPr lang="en-US" altLang="ja-JP" sz="3200" dirty="0"/>
          </a:p>
        </p:txBody>
      </p:sp>
      <p:sp>
        <p:nvSpPr>
          <p:cNvPr id="13" name="コンテンツ プレースホルダー 12">
            <a:extLst>
              <a:ext uri="{FF2B5EF4-FFF2-40B4-BE49-F238E27FC236}">
                <a16:creationId xmlns:a16="http://schemas.microsoft.com/office/drawing/2014/main" id="{522D26CC-6AE8-4B24-841C-FF08A365B723}"/>
              </a:ext>
            </a:extLst>
          </p:cNvPr>
          <p:cNvSpPr>
            <a:spLocks noGrp="1"/>
          </p:cNvSpPr>
          <p:nvPr>
            <p:ph idx="1"/>
          </p:nvPr>
        </p:nvSpPr>
        <p:spPr/>
        <p:txBody>
          <a:bodyPr/>
          <a:lstStyle/>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pic>
        <p:nvPicPr>
          <p:cNvPr id="1026" name="Picture 2">
            <a:extLst>
              <a:ext uri="{FF2B5EF4-FFF2-40B4-BE49-F238E27FC236}">
                <a16:creationId xmlns:a16="http://schemas.microsoft.com/office/drawing/2014/main" id="{916DB070-D251-40A6-8C72-8C61D8AE8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252"/>
            <a:ext cx="7857912" cy="546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3">
            <a:extLst>
              <a:ext uri="{FF2B5EF4-FFF2-40B4-BE49-F238E27FC236}">
                <a16:creationId xmlns:a16="http://schemas.microsoft.com/office/drawing/2014/main" id="{BCAA21D8-0735-464B-8C7D-8747528AEB17}"/>
              </a:ext>
            </a:extLst>
          </p:cNvPr>
          <p:cNvSpPr/>
          <p:nvPr/>
        </p:nvSpPr>
        <p:spPr>
          <a:xfrm>
            <a:off x="7022441" y="4503000"/>
            <a:ext cx="2230079" cy="159617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kern="100" dirty="0">
                <a:solidFill>
                  <a:schemeClr val="tx1">
                    <a:lumMod val="50000"/>
                    <a:lumOff val="50000"/>
                  </a:schemeClr>
                </a:solidFill>
                <a:highlight>
                  <a:srgbClr val="FFFF00"/>
                </a:highlight>
                <a:latin typeface="Times New Roman" panose="02020603050405020304" pitchFamily="18" charset="0"/>
                <a:ea typeface="BatangChe" panose="02030609000101010101" pitchFamily="49" charset="-127"/>
              </a:rPr>
              <a:t>項目名のクラスタ</a:t>
            </a:r>
            <a:endParaRPr lang="ja-JP" altLang="en-US" sz="3200" dirty="0">
              <a:solidFill>
                <a:schemeClr val="tx1">
                  <a:lumMod val="50000"/>
                  <a:lumOff val="50000"/>
                </a:schemeClr>
              </a:solidFill>
              <a:highlight>
                <a:srgbClr val="FFFF00"/>
              </a:highlight>
            </a:endParaRPr>
          </a:p>
        </p:txBody>
      </p:sp>
      <p:sp>
        <p:nvSpPr>
          <p:cNvPr id="8" name="スライド番号プレースホルダー 3">
            <a:extLst>
              <a:ext uri="{FF2B5EF4-FFF2-40B4-BE49-F238E27FC236}">
                <a16:creationId xmlns:a16="http://schemas.microsoft.com/office/drawing/2014/main" id="{E9E0182C-ECBA-4366-A9C4-C04F69B74646}"/>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13</a:t>
            </a:fld>
            <a:endParaRPr kumimoji="1" lang="ja-JP" altLang="en-US" dirty="0"/>
          </a:p>
        </p:txBody>
      </p:sp>
      <p:sp>
        <p:nvSpPr>
          <p:cNvPr id="2" name="正方形/長方形 1">
            <a:extLst>
              <a:ext uri="{FF2B5EF4-FFF2-40B4-BE49-F238E27FC236}">
                <a16:creationId xmlns:a16="http://schemas.microsoft.com/office/drawing/2014/main" id="{626E8769-E06D-4832-B5BE-92FEEC15B9ED}"/>
              </a:ext>
            </a:extLst>
          </p:cNvPr>
          <p:cNvSpPr/>
          <p:nvPr/>
        </p:nvSpPr>
        <p:spPr>
          <a:xfrm>
            <a:off x="2059756" y="3044367"/>
            <a:ext cx="2512244" cy="646331"/>
          </a:xfrm>
          <a:prstGeom prst="rect">
            <a:avLst/>
          </a:prstGeom>
        </p:spPr>
        <p:txBody>
          <a:bodyPr wrap="square">
            <a:spAutoFit/>
          </a:bodyPr>
          <a:lstStyle/>
          <a:p>
            <a:r>
              <a:rPr lang="en-US" altLang="ja-JP" kern="100" dirty="0">
                <a:solidFill>
                  <a:srgbClr val="FF0000"/>
                </a:solidFill>
                <a:latin typeface="Times New Roman" panose="02020603050405020304" pitchFamily="18" charset="0"/>
                <a:ea typeface="ＭＳ 明朝" panose="02020609040205080304" pitchFamily="17" charset="-128"/>
              </a:rPr>
              <a:t>training set </a:t>
            </a:r>
            <a:r>
              <a:rPr lang="ja-JP" altLang="en-US" kern="100" dirty="0">
                <a:solidFill>
                  <a:srgbClr val="FF0000"/>
                </a:solidFill>
                <a:latin typeface="Times New Roman" panose="02020603050405020304" pitchFamily="18" charset="0"/>
                <a:ea typeface="ＭＳ 明朝" panose="02020609040205080304" pitchFamily="17" charset="-128"/>
              </a:rPr>
              <a:t>：</a:t>
            </a:r>
            <a:r>
              <a:rPr lang="en-US" altLang="ja-JP" kern="100" dirty="0">
                <a:solidFill>
                  <a:srgbClr val="FF0000"/>
                </a:solidFill>
                <a:latin typeface="Times New Roman" panose="02020603050405020304" pitchFamily="18" charset="0"/>
                <a:ea typeface="ＭＳ 明朝" panose="02020609040205080304" pitchFamily="17" charset="-128"/>
              </a:rPr>
              <a:t> 80,000  testing set </a:t>
            </a:r>
            <a:r>
              <a:rPr lang="ja-JP" altLang="en-US" kern="100" dirty="0">
                <a:solidFill>
                  <a:srgbClr val="FF0000"/>
                </a:solidFill>
                <a:latin typeface="Times New Roman" panose="02020603050405020304" pitchFamily="18" charset="0"/>
                <a:ea typeface="ＭＳ 明朝" panose="02020609040205080304" pitchFamily="17" charset="-128"/>
              </a:rPr>
              <a:t>：</a:t>
            </a:r>
            <a:r>
              <a:rPr lang="en-US" altLang="ja-JP" kern="100" dirty="0">
                <a:solidFill>
                  <a:srgbClr val="FF0000"/>
                </a:solidFill>
                <a:latin typeface="Times New Roman" panose="02020603050405020304" pitchFamily="18" charset="0"/>
                <a:ea typeface="ＭＳ 明朝" panose="02020609040205080304" pitchFamily="17" charset="-128"/>
              </a:rPr>
              <a:t> 20,000</a:t>
            </a:r>
            <a:endParaRPr lang="ja-JP" altLang="en-US" dirty="0">
              <a:solidFill>
                <a:srgbClr val="FF0000"/>
              </a:solidFill>
            </a:endParaRPr>
          </a:p>
        </p:txBody>
      </p:sp>
      <p:sp>
        <p:nvSpPr>
          <p:cNvPr id="11" name="ドーナツ 17">
            <a:extLst>
              <a:ext uri="{FF2B5EF4-FFF2-40B4-BE49-F238E27FC236}">
                <a16:creationId xmlns:a16="http://schemas.microsoft.com/office/drawing/2014/main" id="{B30904E6-5D64-45D0-A7A5-AA77CF3D7ECA}"/>
              </a:ext>
            </a:extLst>
          </p:cNvPr>
          <p:cNvSpPr/>
          <p:nvPr/>
        </p:nvSpPr>
        <p:spPr>
          <a:xfrm>
            <a:off x="1907703" y="2686516"/>
            <a:ext cx="2664297" cy="1362032"/>
          </a:xfrm>
          <a:prstGeom prst="donut">
            <a:avLst>
              <a:gd name="adj" fmla="val 5880"/>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9635109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2" name="タイトル 1">
            <a:extLst>
              <a:ext uri="{FF2B5EF4-FFF2-40B4-BE49-F238E27FC236}">
                <a16:creationId xmlns:a16="http://schemas.microsoft.com/office/drawing/2014/main" id="{18916F12-1D0E-4CBB-9F28-162953F78512}"/>
              </a:ext>
            </a:extLst>
          </p:cNvPr>
          <p:cNvSpPr>
            <a:spLocks noGrp="1"/>
          </p:cNvSpPr>
          <p:nvPr>
            <p:ph type="title"/>
          </p:nvPr>
        </p:nvSpPr>
        <p:spPr/>
        <p:txBody>
          <a:bodyPr>
            <a:normAutofit/>
          </a:bodyPr>
          <a:lstStyle/>
          <a:p>
            <a:pPr>
              <a:lnSpc>
                <a:spcPct val="90000"/>
              </a:lnSpc>
            </a:pPr>
            <a:r>
              <a:rPr lang="ja-JP" altLang="en-US" sz="3600" dirty="0"/>
              <a:t>実験１</a:t>
            </a:r>
            <a:r>
              <a:rPr lang="en-US" altLang="ja-JP" sz="3600" dirty="0"/>
              <a:t>-</a:t>
            </a:r>
            <a:r>
              <a:rPr lang="ja-JP" altLang="en-US" sz="3600" dirty="0"/>
              <a:t>結果</a:t>
            </a:r>
            <a:endParaRPr lang="en-US" altLang="ja-JP" sz="3600" dirty="0"/>
          </a:p>
        </p:txBody>
      </p:sp>
      <p:pic>
        <p:nvPicPr>
          <p:cNvPr id="5122" name="Picture 2">
            <a:extLst>
              <a:ext uri="{FF2B5EF4-FFF2-40B4-BE49-F238E27FC236}">
                <a16:creationId xmlns:a16="http://schemas.microsoft.com/office/drawing/2014/main" id="{4B5D4FF7-88EC-44CC-8788-281715710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0376"/>
            <a:ext cx="4648245" cy="33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3">
            <a:extLst>
              <a:ext uri="{FF2B5EF4-FFF2-40B4-BE49-F238E27FC236}">
                <a16:creationId xmlns:a16="http://schemas.microsoft.com/office/drawing/2014/main" id="{F3B1DD28-AE4C-4DD1-8270-E30D96FAB2CC}"/>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14</a:t>
            </a:fld>
            <a:endParaRPr kumimoji="1" lang="ja-JP" altLang="en-US" dirty="0"/>
          </a:p>
        </p:txBody>
      </p:sp>
      <p:pic>
        <p:nvPicPr>
          <p:cNvPr id="8" name="Picture 2">
            <a:extLst>
              <a:ext uri="{FF2B5EF4-FFF2-40B4-BE49-F238E27FC236}">
                <a16:creationId xmlns:a16="http://schemas.microsoft.com/office/drawing/2014/main" id="{CADEB8B5-51EF-401E-B6C6-C5F070529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50376"/>
            <a:ext cx="4546564" cy="33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コンテンツ プレースホルダー 2">
            <a:extLst>
              <a:ext uri="{FF2B5EF4-FFF2-40B4-BE49-F238E27FC236}">
                <a16:creationId xmlns:a16="http://schemas.microsoft.com/office/drawing/2014/main" id="{D13682D1-ED43-4E4C-819E-7234B28698C8}"/>
              </a:ext>
            </a:extLst>
          </p:cNvPr>
          <p:cNvSpPr>
            <a:spLocks noGrp="1"/>
          </p:cNvSpPr>
          <p:nvPr>
            <p:ph idx="1"/>
          </p:nvPr>
        </p:nvSpPr>
        <p:spPr>
          <a:xfrm>
            <a:off x="467544" y="692696"/>
            <a:ext cx="8208912" cy="6028780"/>
          </a:xfrm>
        </p:spPr>
        <p:txBody>
          <a:bodyPr>
            <a:normAutofit/>
          </a:bodyPr>
          <a:lstStyle/>
          <a:p>
            <a:r>
              <a:rPr lang="ja-JP" altLang="en-US" dirty="0"/>
              <a:t>述語サジェストシステム</a:t>
            </a:r>
            <a:endParaRPr lang="en-US" altLang="ja-JP" dirty="0"/>
          </a:p>
          <a:p>
            <a:r>
              <a:rPr lang="ja-JP" altLang="en-US" b="1" dirty="0"/>
              <a:t>項目名のクラスタを用いた場合 </a:t>
            </a:r>
            <a:endParaRPr lang="en-US" altLang="ja-JP" b="1" dirty="0"/>
          </a:p>
          <a:p>
            <a:pPr lvl="1"/>
            <a:r>
              <a:rPr lang="ja-JP" altLang="en-US" dirty="0"/>
              <a:t>学習データは</a:t>
            </a:r>
            <a:r>
              <a:rPr lang="en-US" altLang="zh-CN" dirty="0"/>
              <a:t>100000</a:t>
            </a:r>
            <a:r>
              <a:rPr lang="ja-JP" altLang="en-US" dirty="0"/>
              <a:t>個</a:t>
            </a:r>
            <a:r>
              <a:rPr lang="en-US" altLang="ja-JP" dirty="0"/>
              <a:t>(</a:t>
            </a:r>
            <a:r>
              <a:rPr lang="ja-JP" altLang="en-US" dirty="0"/>
              <a:t>テスト：</a:t>
            </a:r>
            <a:r>
              <a:rPr lang="en-US" altLang="ja-JP" dirty="0"/>
              <a:t>2</a:t>
            </a:r>
            <a:r>
              <a:rPr lang="ja-JP" altLang="en-US" dirty="0"/>
              <a:t>ｗ　訓練</a:t>
            </a:r>
            <a:r>
              <a:rPr lang="en-US" altLang="ja-JP" dirty="0"/>
              <a:t>:8</a:t>
            </a:r>
            <a:r>
              <a:rPr lang="ja-JP" altLang="en-US" dirty="0"/>
              <a:t>ｗ）</a:t>
            </a:r>
            <a:endParaRPr lang="en-US" altLang="ja-JP" dirty="0"/>
          </a:p>
          <a:p>
            <a:pPr lvl="1"/>
            <a:r>
              <a:rPr lang="en-US" altLang="ja-JP" dirty="0"/>
              <a:t>Epoch</a:t>
            </a:r>
            <a:r>
              <a:rPr lang="en-US" altLang="zh-CN" dirty="0"/>
              <a:t>=10</a:t>
            </a:r>
            <a:r>
              <a:rPr lang="en-US" altLang="ja-JP" dirty="0"/>
              <a:t>0,batch_size=</a:t>
            </a:r>
            <a:r>
              <a:rPr lang="en-US" altLang="zh-CN" dirty="0"/>
              <a:t>512</a:t>
            </a:r>
            <a:r>
              <a:rPr lang="ja-JP" altLang="en-US" dirty="0"/>
              <a:t>で学習させた結果</a:t>
            </a:r>
            <a:endParaRPr lang="en-US" altLang="ja-JP" b="1" dirty="0"/>
          </a:p>
          <a:p>
            <a:pPr lvl="1"/>
            <a:endParaRPr lang="en-US" altLang="ja-JP" sz="2400" dirty="0"/>
          </a:p>
        </p:txBody>
      </p:sp>
    </p:spTree>
    <p:extLst>
      <p:ext uri="{BB962C8B-B14F-4D97-AF65-F5344CB8AC3E}">
        <p14:creationId xmlns:p14="http://schemas.microsoft.com/office/powerpoint/2010/main" val="18211046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2" name="タイトル 1">
            <a:extLst>
              <a:ext uri="{FF2B5EF4-FFF2-40B4-BE49-F238E27FC236}">
                <a16:creationId xmlns:a16="http://schemas.microsoft.com/office/drawing/2014/main" id="{18916F12-1D0E-4CBB-9F28-162953F78512}"/>
              </a:ext>
            </a:extLst>
          </p:cNvPr>
          <p:cNvSpPr>
            <a:spLocks noGrp="1"/>
          </p:cNvSpPr>
          <p:nvPr>
            <p:ph type="title"/>
          </p:nvPr>
        </p:nvSpPr>
        <p:spPr/>
        <p:txBody>
          <a:bodyPr>
            <a:normAutofit/>
          </a:bodyPr>
          <a:lstStyle/>
          <a:p>
            <a:pPr>
              <a:lnSpc>
                <a:spcPct val="90000"/>
              </a:lnSpc>
            </a:pPr>
            <a:r>
              <a:rPr lang="ja-JP" altLang="en-US" sz="3600" dirty="0"/>
              <a:t>実験１</a:t>
            </a:r>
            <a:r>
              <a:rPr lang="en-US" altLang="ja-JP" sz="3600" dirty="0"/>
              <a:t>-</a:t>
            </a:r>
            <a:r>
              <a:rPr lang="ja-JP" altLang="en-US" sz="3600" dirty="0"/>
              <a:t>結果</a:t>
            </a:r>
            <a:endParaRPr lang="en-US" altLang="ja-JP" sz="3600" dirty="0"/>
          </a:p>
        </p:txBody>
      </p:sp>
      <p:pic>
        <p:nvPicPr>
          <p:cNvPr id="7170" name="Picture 2">
            <a:extLst>
              <a:ext uri="{FF2B5EF4-FFF2-40B4-BE49-F238E27FC236}">
                <a16:creationId xmlns:a16="http://schemas.microsoft.com/office/drawing/2014/main" id="{1DAEF21C-A724-4D36-94F3-A7FE705DD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641722"/>
            <a:ext cx="8876149" cy="509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80B338BC-FD86-44D8-A473-41AA022FA17C}"/>
              </a:ext>
            </a:extLst>
          </p:cNvPr>
          <p:cNvSpPr/>
          <p:nvPr/>
        </p:nvSpPr>
        <p:spPr>
          <a:xfrm>
            <a:off x="467544" y="5868541"/>
            <a:ext cx="8876148" cy="591637"/>
          </a:xfrm>
          <a:prstGeom prst="rect">
            <a:avLst/>
          </a:prstGeom>
        </p:spPr>
        <p:txBody>
          <a:bodyPr wrap="square">
            <a:spAutoFit/>
          </a:bodyPr>
          <a:lstStyle/>
          <a:p>
            <a:pPr indent="182880" algn="ctr">
              <a:lnSpc>
                <a:spcPct val="150000"/>
              </a:lnSpc>
              <a:spcAft>
                <a:spcPts val="0"/>
              </a:spcAft>
            </a:pPr>
            <a:r>
              <a:rPr lang="ja-JP" altLang="en-US" sz="2400" kern="100" dirty="0">
                <a:latin typeface="游明朝" panose="02020400000000000000" pitchFamily="18" charset="-128"/>
                <a:ea typeface="游明朝" panose="02020400000000000000" pitchFamily="18" charset="-128"/>
              </a:rPr>
              <a:t>項目名のクラスタを用いて、学習し、予測した結果</a:t>
            </a:r>
            <a:endParaRPr lang="ja-JP" altLang="ja-JP" sz="2400" kern="100" dirty="0">
              <a:latin typeface="游明朝" panose="02020400000000000000" pitchFamily="18" charset="-128"/>
              <a:ea typeface="游明朝" panose="02020400000000000000" pitchFamily="18" charset="-128"/>
            </a:endParaRPr>
          </a:p>
        </p:txBody>
      </p:sp>
      <p:sp>
        <p:nvSpPr>
          <p:cNvPr id="6" name="スライド番号プレースホルダー 3">
            <a:extLst>
              <a:ext uri="{FF2B5EF4-FFF2-40B4-BE49-F238E27FC236}">
                <a16:creationId xmlns:a16="http://schemas.microsoft.com/office/drawing/2014/main" id="{3C4033FE-A8CC-45C0-86C6-A4633936A015}"/>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15</a:t>
            </a:fld>
            <a:endParaRPr kumimoji="1" lang="ja-JP" altLang="en-US" dirty="0"/>
          </a:p>
        </p:txBody>
      </p:sp>
      <p:sp>
        <p:nvSpPr>
          <p:cNvPr id="8" name="ドーナツ 17">
            <a:extLst>
              <a:ext uri="{FF2B5EF4-FFF2-40B4-BE49-F238E27FC236}">
                <a16:creationId xmlns:a16="http://schemas.microsoft.com/office/drawing/2014/main" id="{0FBD1CD5-EB37-4C87-A6A6-B11F17720A00}"/>
              </a:ext>
            </a:extLst>
          </p:cNvPr>
          <p:cNvSpPr/>
          <p:nvPr/>
        </p:nvSpPr>
        <p:spPr>
          <a:xfrm>
            <a:off x="2771801" y="1292276"/>
            <a:ext cx="1224136" cy="4440980"/>
          </a:xfrm>
          <a:prstGeom prst="donut">
            <a:avLst>
              <a:gd name="adj" fmla="val 588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8854267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53E122-6D51-44A6-9163-A688FFD42A65}"/>
              </a:ext>
            </a:extLst>
          </p:cNvPr>
          <p:cNvSpPr>
            <a:spLocks noGrp="1"/>
          </p:cNvSpPr>
          <p:nvPr>
            <p:ph type="title"/>
          </p:nvPr>
        </p:nvSpPr>
        <p:spPr/>
        <p:txBody>
          <a:bodyPr>
            <a:normAutofit fontScale="90000"/>
          </a:bodyPr>
          <a:lstStyle/>
          <a:p>
            <a:r>
              <a:rPr lang="ja-JP" altLang="en-US" sz="3600" dirty="0"/>
              <a:t>実験</a:t>
            </a:r>
            <a:r>
              <a:rPr lang="en-US" altLang="ja-JP" sz="3600" dirty="0"/>
              <a:t>2:</a:t>
            </a:r>
            <a:r>
              <a:rPr lang="en-US" altLang="ja-JP" dirty="0"/>
              <a:t> </a:t>
            </a:r>
            <a:r>
              <a:rPr lang="ja-JP" altLang="en-US" dirty="0"/>
              <a:t>項目名のクラスタをの使用せず</a:t>
            </a:r>
            <a:endParaRPr kumimoji="1" lang="ja-JP" altLang="en-US" dirty="0"/>
          </a:p>
        </p:txBody>
      </p:sp>
      <p:sp>
        <p:nvSpPr>
          <p:cNvPr id="3" name="コンテンツ プレースホルダー 2">
            <a:extLst>
              <a:ext uri="{FF2B5EF4-FFF2-40B4-BE49-F238E27FC236}">
                <a16:creationId xmlns:a16="http://schemas.microsoft.com/office/drawing/2014/main" id="{31CDB464-855B-4AC3-BF9C-FD339041EA9D}"/>
              </a:ext>
            </a:extLst>
          </p:cNvPr>
          <p:cNvSpPr>
            <a:spLocks noGrp="1"/>
          </p:cNvSpPr>
          <p:nvPr>
            <p:ph idx="1"/>
          </p:nvPr>
        </p:nvSpPr>
        <p:spPr/>
        <p:txBody>
          <a:bodyPr/>
          <a:lstStyle/>
          <a:p>
            <a:pPr marL="342900" lvl="1" indent="0">
              <a:buNone/>
            </a:pPr>
            <a:r>
              <a:rPr lang="en-US" altLang="ja-JP" dirty="0"/>
              <a:t>	</a:t>
            </a:r>
          </a:p>
          <a:p>
            <a:pPr marL="342900" lvl="1" indent="0">
              <a:buNone/>
            </a:pPr>
            <a:endParaRPr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8DDBC215-287F-4136-87DF-769FF5A9C60D}"/>
              </a:ext>
            </a:extLst>
          </p:cNvPr>
          <p:cNvSpPr>
            <a:spLocks noGrp="1"/>
          </p:cNvSpPr>
          <p:nvPr>
            <p:ph type="sldNum" sz="quarter" idx="12"/>
          </p:nvPr>
        </p:nvSpPr>
        <p:spPr/>
        <p:txBody>
          <a:bodyPr/>
          <a:lstStyle/>
          <a:p>
            <a:fld id="{246E97CF-0504-4E3F-9290-CC6BBD911ACE}" type="slidenum">
              <a:rPr kumimoji="1" lang="ja-JP" altLang="en-US" smtClean="0"/>
              <a:pPr/>
              <a:t>16</a:t>
            </a:fld>
            <a:endParaRPr kumimoji="1" lang="ja-JP" altLang="en-US" dirty="0"/>
          </a:p>
        </p:txBody>
      </p:sp>
      <p:sp>
        <p:nvSpPr>
          <p:cNvPr id="9" name="コンテンツ プレースホルダー 2">
            <a:extLst>
              <a:ext uri="{FF2B5EF4-FFF2-40B4-BE49-F238E27FC236}">
                <a16:creationId xmlns:a16="http://schemas.microsoft.com/office/drawing/2014/main" id="{5456F8A3-3525-42E2-8C9B-237B9BB410E8}"/>
              </a:ext>
            </a:extLst>
          </p:cNvPr>
          <p:cNvSpPr txBox="1">
            <a:spLocks/>
          </p:cNvSpPr>
          <p:nvPr/>
        </p:nvSpPr>
        <p:spPr bwMode="auto">
          <a:xfrm>
            <a:off x="-26717" y="2129971"/>
            <a:ext cx="9144000" cy="138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lnSpc>
                <a:spcPct val="90000"/>
              </a:lnSpc>
            </a:pPr>
            <a:r>
              <a:rPr lang="ja-JP" altLang="en-US" sz="2600" dirty="0">
                <a:solidFill>
                  <a:srgbClr val="00B0F0"/>
                </a:solidFill>
              </a:rPr>
              <a:t>例：</a:t>
            </a:r>
            <a:r>
              <a:rPr lang="en-US" altLang="ja-JP" sz="2600" dirty="0">
                <a:solidFill>
                  <a:srgbClr val="FF0000"/>
                </a:solidFill>
              </a:rPr>
              <a:t> </a:t>
            </a:r>
          </a:p>
          <a:p>
            <a:pPr>
              <a:lnSpc>
                <a:spcPct val="90000"/>
              </a:lnSpc>
              <a:buFont typeface="Wingdings" panose="05000000000000000000" pitchFamily="2" charset="2"/>
              <a:buNone/>
            </a:pPr>
            <a:r>
              <a:rPr lang="ja-JP" altLang="en-US" sz="3700" dirty="0"/>
              <a:t>　　</a:t>
            </a:r>
            <a:r>
              <a:rPr lang="ja-JP" altLang="en-US" sz="2200" dirty="0"/>
              <a:t>　　　　　　　　　　　　　　　　　　　</a:t>
            </a:r>
            <a:endParaRPr lang="en-US" altLang="ja-JP" sz="3700" dirty="0"/>
          </a:p>
          <a:p>
            <a:pPr>
              <a:lnSpc>
                <a:spcPct val="90000"/>
              </a:lnSpc>
              <a:buFont typeface="Wingdings" panose="05000000000000000000" pitchFamily="2" charset="2"/>
              <a:buNone/>
            </a:pPr>
            <a:endParaRPr kumimoji="1" lang="ja-JP" altLang="en-US" sz="3700" dirty="0"/>
          </a:p>
        </p:txBody>
      </p:sp>
      <p:sp>
        <p:nvSpPr>
          <p:cNvPr id="11" name="円/楕円 4">
            <a:extLst>
              <a:ext uri="{FF2B5EF4-FFF2-40B4-BE49-F238E27FC236}">
                <a16:creationId xmlns:a16="http://schemas.microsoft.com/office/drawing/2014/main" id="{7FF5FB51-F11B-4601-BD4F-DD886AAA93DF}"/>
              </a:ext>
            </a:extLst>
          </p:cNvPr>
          <p:cNvSpPr/>
          <p:nvPr/>
        </p:nvSpPr>
        <p:spPr>
          <a:xfrm>
            <a:off x="179512" y="2844104"/>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solidFill>
                  <a:srgbClr val="00B050"/>
                </a:solidFill>
              </a:rPr>
              <a:t>名称</a:t>
            </a:r>
          </a:p>
        </p:txBody>
      </p:sp>
      <p:sp>
        <p:nvSpPr>
          <p:cNvPr id="12" name="円/楕円 4">
            <a:extLst>
              <a:ext uri="{FF2B5EF4-FFF2-40B4-BE49-F238E27FC236}">
                <a16:creationId xmlns:a16="http://schemas.microsoft.com/office/drawing/2014/main" id="{9774949A-7AC4-4CE6-A651-F3332B22289D}"/>
              </a:ext>
            </a:extLst>
          </p:cNvPr>
          <p:cNvSpPr/>
          <p:nvPr/>
        </p:nvSpPr>
        <p:spPr>
          <a:xfrm>
            <a:off x="177582" y="4570068"/>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solidFill>
                  <a:srgbClr val="FF0000"/>
                </a:solidFill>
              </a:rPr>
              <a:t>氏名</a:t>
            </a:r>
          </a:p>
        </p:txBody>
      </p:sp>
      <p:sp>
        <p:nvSpPr>
          <p:cNvPr id="13" name="円/楕円 4">
            <a:extLst>
              <a:ext uri="{FF2B5EF4-FFF2-40B4-BE49-F238E27FC236}">
                <a16:creationId xmlns:a16="http://schemas.microsoft.com/office/drawing/2014/main" id="{63166A06-EC93-4DB3-9EFD-EC1AFB39C450}"/>
              </a:ext>
            </a:extLst>
          </p:cNvPr>
          <p:cNvSpPr/>
          <p:nvPr/>
        </p:nvSpPr>
        <p:spPr>
          <a:xfrm>
            <a:off x="201248" y="5439131"/>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solidFill>
                  <a:srgbClr val="7030A0"/>
                </a:solidFill>
              </a:rPr>
              <a:t>名前</a:t>
            </a:r>
          </a:p>
        </p:txBody>
      </p:sp>
      <p:sp>
        <p:nvSpPr>
          <p:cNvPr id="14" name="円/楕円 4">
            <a:extLst>
              <a:ext uri="{FF2B5EF4-FFF2-40B4-BE49-F238E27FC236}">
                <a16:creationId xmlns:a16="http://schemas.microsoft.com/office/drawing/2014/main" id="{B1BAC49C-625D-442E-82B8-3DB54404AE7E}"/>
              </a:ext>
            </a:extLst>
          </p:cNvPr>
          <p:cNvSpPr/>
          <p:nvPr/>
        </p:nvSpPr>
        <p:spPr>
          <a:xfrm>
            <a:off x="177582" y="3707086"/>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solidFill>
                  <a:srgbClr val="FFC000"/>
                </a:solidFill>
              </a:rPr>
              <a:t>住所</a:t>
            </a:r>
          </a:p>
        </p:txBody>
      </p:sp>
      <p:sp>
        <p:nvSpPr>
          <p:cNvPr id="17" name="矢印: 右 16">
            <a:extLst>
              <a:ext uri="{FF2B5EF4-FFF2-40B4-BE49-F238E27FC236}">
                <a16:creationId xmlns:a16="http://schemas.microsoft.com/office/drawing/2014/main" id="{D8497B8F-C0CF-4CE0-B354-AB03F984025D}"/>
              </a:ext>
            </a:extLst>
          </p:cNvPr>
          <p:cNvSpPr/>
          <p:nvPr/>
        </p:nvSpPr>
        <p:spPr>
          <a:xfrm>
            <a:off x="3014195" y="3012214"/>
            <a:ext cx="2565247" cy="3305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1" name="円/楕円 4">
            <a:extLst>
              <a:ext uri="{FF2B5EF4-FFF2-40B4-BE49-F238E27FC236}">
                <a16:creationId xmlns:a16="http://schemas.microsoft.com/office/drawing/2014/main" id="{D4680B9C-3E93-485A-9972-170F910CCC51}"/>
              </a:ext>
            </a:extLst>
          </p:cNvPr>
          <p:cNvSpPr/>
          <p:nvPr/>
        </p:nvSpPr>
        <p:spPr>
          <a:xfrm>
            <a:off x="5985743" y="2864074"/>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en-US" altLang="ja-JP" sz="2800" dirty="0">
                <a:solidFill>
                  <a:srgbClr val="00B050"/>
                </a:solidFill>
              </a:rPr>
              <a:t>1</a:t>
            </a:r>
            <a:endParaRPr kumimoji="1" lang="ja-JP" altLang="en-US" sz="2800" dirty="0">
              <a:solidFill>
                <a:srgbClr val="00B050"/>
              </a:solidFill>
            </a:endParaRPr>
          </a:p>
        </p:txBody>
      </p:sp>
      <p:sp>
        <p:nvSpPr>
          <p:cNvPr id="22" name="円/楕円 4">
            <a:extLst>
              <a:ext uri="{FF2B5EF4-FFF2-40B4-BE49-F238E27FC236}">
                <a16:creationId xmlns:a16="http://schemas.microsoft.com/office/drawing/2014/main" id="{4F3A69EE-60A3-4818-AC2B-A3981BC9295E}"/>
              </a:ext>
            </a:extLst>
          </p:cNvPr>
          <p:cNvSpPr/>
          <p:nvPr/>
        </p:nvSpPr>
        <p:spPr>
          <a:xfrm>
            <a:off x="5983813" y="4590038"/>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en-US" altLang="ja-JP" sz="2800" dirty="0">
                <a:solidFill>
                  <a:srgbClr val="FF0000"/>
                </a:solidFill>
              </a:rPr>
              <a:t>3</a:t>
            </a:r>
            <a:endParaRPr kumimoji="1" lang="ja-JP" altLang="en-US" sz="2800" dirty="0">
              <a:solidFill>
                <a:srgbClr val="FF0000"/>
              </a:solidFill>
            </a:endParaRPr>
          </a:p>
        </p:txBody>
      </p:sp>
      <p:sp>
        <p:nvSpPr>
          <p:cNvPr id="23" name="円/楕円 4">
            <a:extLst>
              <a:ext uri="{FF2B5EF4-FFF2-40B4-BE49-F238E27FC236}">
                <a16:creationId xmlns:a16="http://schemas.microsoft.com/office/drawing/2014/main" id="{A83B69B5-2DF7-4B3E-AC97-FD7614A4A5DC}"/>
              </a:ext>
            </a:extLst>
          </p:cNvPr>
          <p:cNvSpPr/>
          <p:nvPr/>
        </p:nvSpPr>
        <p:spPr>
          <a:xfrm>
            <a:off x="6007479" y="5459101"/>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en-US" altLang="ja-JP" sz="2800" dirty="0">
                <a:solidFill>
                  <a:srgbClr val="7030A0"/>
                </a:solidFill>
              </a:rPr>
              <a:t>2</a:t>
            </a:r>
            <a:endParaRPr kumimoji="1" lang="ja-JP" altLang="en-US" sz="2800" dirty="0">
              <a:solidFill>
                <a:srgbClr val="7030A0"/>
              </a:solidFill>
            </a:endParaRPr>
          </a:p>
        </p:txBody>
      </p:sp>
      <p:sp>
        <p:nvSpPr>
          <p:cNvPr id="24" name="円/楕円 4">
            <a:extLst>
              <a:ext uri="{FF2B5EF4-FFF2-40B4-BE49-F238E27FC236}">
                <a16:creationId xmlns:a16="http://schemas.microsoft.com/office/drawing/2014/main" id="{E35D62CC-2091-4672-9A97-FB81820DFA9F}"/>
              </a:ext>
            </a:extLst>
          </p:cNvPr>
          <p:cNvSpPr/>
          <p:nvPr/>
        </p:nvSpPr>
        <p:spPr>
          <a:xfrm>
            <a:off x="5983813" y="3727056"/>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en-US" altLang="ja-JP" sz="2800" dirty="0">
                <a:solidFill>
                  <a:srgbClr val="FFC000"/>
                </a:solidFill>
              </a:rPr>
              <a:t>0</a:t>
            </a:r>
            <a:endParaRPr kumimoji="1" lang="ja-JP" altLang="en-US" sz="2800" dirty="0">
              <a:solidFill>
                <a:srgbClr val="FFC000"/>
              </a:solidFill>
            </a:endParaRPr>
          </a:p>
        </p:txBody>
      </p:sp>
      <p:sp>
        <p:nvSpPr>
          <p:cNvPr id="25" name="矢印: 右 24">
            <a:extLst>
              <a:ext uri="{FF2B5EF4-FFF2-40B4-BE49-F238E27FC236}">
                <a16:creationId xmlns:a16="http://schemas.microsoft.com/office/drawing/2014/main" id="{0927B29D-7823-4F6D-B31F-8785E7A50578}"/>
              </a:ext>
            </a:extLst>
          </p:cNvPr>
          <p:cNvSpPr/>
          <p:nvPr/>
        </p:nvSpPr>
        <p:spPr>
          <a:xfrm>
            <a:off x="2979688" y="3895166"/>
            <a:ext cx="2565247" cy="330529"/>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6" name="矢印: 右 25">
            <a:extLst>
              <a:ext uri="{FF2B5EF4-FFF2-40B4-BE49-F238E27FC236}">
                <a16:creationId xmlns:a16="http://schemas.microsoft.com/office/drawing/2014/main" id="{65033A51-4D9B-4A0E-8E7B-CEB4B14810A4}"/>
              </a:ext>
            </a:extLst>
          </p:cNvPr>
          <p:cNvSpPr/>
          <p:nvPr/>
        </p:nvSpPr>
        <p:spPr>
          <a:xfrm>
            <a:off x="2979687" y="4738178"/>
            <a:ext cx="2565247" cy="3305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7" name="矢印: 右 26">
            <a:extLst>
              <a:ext uri="{FF2B5EF4-FFF2-40B4-BE49-F238E27FC236}">
                <a16:creationId xmlns:a16="http://schemas.microsoft.com/office/drawing/2014/main" id="{6BB437BE-C3C2-4D65-8F8D-5D3365577A59}"/>
              </a:ext>
            </a:extLst>
          </p:cNvPr>
          <p:cNvSpPr/>
          <p:nvPr/>
        </p:nvSpPr>
        <p:spPr>
          <a:xfrm>
            <a:off x="2963946" y="5558388"/>
            <a:ext cx="2565247" cy="33052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8" name="テキスト ボックス 27">
            <a:extLst>
              <a:ext uri="{FF2B5EF4-FFF2-40B4-BE49-F238E27FC236}">
                <a16:creationId xmlns:a16="http://schemas.microsoft.com/office/drawing/2014/main" id="{08773712-9D96-4D59-A195-3EBA2854EABF}"/>
              </a:ext>
            </a:extLst>
          </p:cNvPr>
          <p:cNvSpPr txBox="1"/>
          <p:nvPr/>
        </p:nvSpPr>
        <p:spPr>
          <a:xfrm>
            <a:off x="3136522" y="6053258"/>
            <a:ext cx="1911101" cy="461665"/>
          </a:xfrm>
          <a:prstGeom prst="rect">
            <a:avLst/>
          </a:prstGeom>
          <a:noFill/>
        </p:spPr>
        <p:txBody>
          <a:bodyPr wrap="none" rtlCol="0">
            <a:spAutoFit/>
          </a:bodyPr>
          <a:lstStyle/>
          <a:p>
            <a:r>
              <a:rPr kumimoji="1" lang="ja-JP" altLang="en-US" sz="2400" dirty="0"/>
              <a:t>ラベルを変換</a:t>
            </a:r>
          </a:p>
        </p:txBody>
      </p:sp>
      <p:sp>
        <p:nvSpPr>
          <p:cNvPr id="19" name="コンテンツ プレースホルダー 2">
            <a:extLst>
              <a:ext uri="{FF2B5EF4-FFF2-40B4-BE49-F238E27FC236}">
                <a16:creationId xmlns:a16="http://schemas.microsoft.com/office/drawing/2014/main" id="{9A6373AA-B1AA-4347-963D-76FDFC2CF5D8}"/>
              </a:ext>
            </a:extLst>
          </p:cNvPr>
          <p:cNvSpPr txBox="1">
            <a:spLocks/>
          </p:cNvSpPr>
          <p:nvPr/>
        </p:nvSpPr>
        <p:spPr>
          <a:xfrm>
            <a:off x="619944" y="845096"/>
            <a:ext cx="8208912" cy="602878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r>
              <a:rPr lang="en-US" altLang="ja-JP" sz="2400" dirty="0" err="1"/>
              <a:t>LabelEncoder</a:t>
            </a:r>
            <a:r>
              <a:rPr lang="ja-JP" altLang="en-US" sz="2400" dirty="0"/>
              <a:t>は</a:t>
            </a:r>
            <a:r>
              <a:rPr lang="ja-JP" altLang="en-US" dirty="0"/>
              <a:t>ラベルを</a:t>
            </a:r>
            <a:r>
              <a:rPr lang="en-US" altLang="ja-JP" dirty="0"/>
              <a:t>0</a:t>
            </a:r>
            <a:r>
              <a:rPr lang="ja-JP" altLang="en-US" dirty="0"/>
              <a:t>～クラスの種類数</a:t>
            </a:r>
            <a:r>
              <a:rPr lang="en-US" altLang="ja-JP" dirty="0"/>
              <a:t>n-1</a:t>
            </a:r>
            <a:r>
              <a:rPr lang="ja-JP" altLang="en-US" dirty="0"/>
              <a:t>の値に変換する。</a:t>
            </a:r>
            <a:endParaRPr lang="en-US" altLang="ja-JP" sz="2400" dirty="0"/>
          </a:p>
        </p:txBody>
      </p:sp>
    </p:spTree>
    <p:extLst>
      <p:ext uri="{BB962C8B-B14F-4D97-AF65-F5344CB8AC3E}">
        <p14:creationId xmlns:p14="http://schemas.microsoft.com/office/powerpoint/2010/main" val="101673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12" name="タイトル 11">
            <a:extLst>
              <a:ext uri="{FF2B5EF4-FFF2-40B4-BE49-F238E27FC236}">
                <a16:creationId xmlns:a16="http://schemas.microsoft.com/office/drawing/2014/main" id="{B135C00C-12DE-4F92-B17F-80925AD95D52}"/>
              </a:ext>
            </a:extLst>
          </p:cNvPr>
          <p:cNvSpPr>
            <a:spLocks noGrp="1"/>
          </p:cNvSpPr>
          <p:nvPr>
            <p:ph type="title"/>
          </p:nvPr>
        </p:nvSpPr>
        <p:spPr/>
        <p:txBody>
          <a:bodyPr>
            <a:normAutofit fontScale="90000"/>
          </a:bodyPr>
          <a:lstStyle/>
          <a:p>
            <a:r>
              <a:rPr lang="ja-JP" altLang="en-US" sz="3600" dirty="0"/>
              <a:t>実験</a:t>
            </a:r>
            <a:r>
              <a:rPr lang="en-US" altLang="ja-JP" sz="3600" dirty="0"/>
              <a:t>2-</a:t>
            </a:r>
            <a:r>
              <a:rPr lang="ja-JP" altLang="en-US" sz="3600" dirty="0"/>
              <a:t>述語サジェストシステム</a:t>
            </a:r>
            <a:endParaRPr kumimoji="1" lang="ja-JP" altLang="en-US" dirty="0"/>
          </a:p>
        </p:txBody>
      </p:sp>
      <p:sp>
        <p:nvSpPr>
          <p:cNvPr id="13" name="コンテンツ プレースホルダー 12">
            <a:extLst>
              <a:ext uri="{FF2B5EF4-FFF2-40B4-BE49-F238E27FC236}">
                <a16:creationId xmlns:a16="http://schemas.microsoft.com/office/drawing/2014/main" id="{522D26CC-6AE8-4B24-841C-FF08A365B723}"/>
              </a:ext>
            </a:extLst>
          </p:cNvPr>
          <p:cNvSpPr>
            <a:spLocks noGrp="1"/>
          </p:cNvSpPr>
          <p:nvPr>
            <p:ph idx="1"/>
          </p:nvPr>
        </p:nvSpPr>
        <p:spPr/>
        <p:txBody>
          <a:bodyPr/>
          <a:lstStyle/>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pic>
        <p:nvPicPr>
          <p:cNvPr id="1026" name="Picture 2">
            <a:extLst>
              <a:ext uri="{FF2B5EF4-FFF2-40B4-BE49-F238E27FC236}">
                <a16:creationId xmlns:a16="http://schemas.microsoft.com/office/drawing/2014/main" id="{916DB070-D251-40A6-8C72-8C61D8AE8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252"/>
            <a:ext cx="7857912" cy="546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 3">
            <a:extLst>
              <a:ext uri="{FF2B5EF4-FFF2-40B4-BE49-F238E27FC236}">
                <a16:creationId xmlns:a16="http://schemas.microsoft.com/office/drawing/2014/main" id="{0A94D6CE-0619-4A94-940C-2542E22B9B92}"/>
              </a:ext>
            </a:extLst>
          </p:cNvPr>
          <p:cNvSpPr/>
          <p:nvPr/>
        </p:nvSpPr>
        <p:spPr>
          <a:xfrm>
            <a:off x="7022441" y="4503000"/>
            <a:ext cx="2230079" cy="159617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kern="100" dirty="0">
                <a:solidFill>
                  <a:schemeClr val="tx1">
                    <a:lumMod val="50000"/>
                    <a:lumOff val="50000"/>
                  </a:schemeClr>
                </a:solidFill>
                <a:highlight>
                  <a:srgbClr val="FFFF00"/>
                </a:highlight>
                <a:latin typeface="Times New Roman" panose="02020603050405020304" pitchFamily="18" charset="0"/>
                <a:ea typeface="游明朝" panose="02020400000000000000" pitchFamily="18" charset="-128"/>
              </a:rPr>
              <a:t>項目名のラベル</a:t>
            </a:r>
            <a:endParaRPr lang="ja-JP" altLang="en-US" sz="3200" dirty="0">
              <a:solidFill>
                <a:schemeClr val="tx1">
                  <a:lumMod val="50000"/>
                  <a:lumOff val="50000"/>
                </a:schemeClr>
              </a:solidFill>
              <a:highlight>
                <a:srgbClr val="FFFF00"/>
              </a:highlight>
            </a:endParaRPr>
          </a:p>
        </p:txBody>
      </p:sp>
      <p:sp>
        <p:nvSpPr>
          <p:cNvPr id="9" name="スライド番号プレースホルダー 3">
            <a:extLst>
              <a:ext uri="{FF2B5EF4-FFF2-40B4-BE49-F238E27FC236}">
                <a16:creationId xmlns:a16="http://schemas.microsoft.com/office/drawing/2014/main" id="{83E1E3F3-34D1-4B27-BA78-F77071229134}"/>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17</a:t>
            </a:fld>
            <a:endParaRPr kumimoji="1" lang="ja-JP" altLang="en-US" dirty="0"/>
          </a:p>
        </p:txBody>
      </p:sp>
    </p:spTree>
    <p:extLst>
      <p:ext uri="{BB962C8B-B14F-4D97-AF65-F5344CB8AC3E}">
        <p14:creationId xmlns:p14="http://schemas.microsoft.com/office/powerpoint/2010/main" val="32083657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2" name="タイトル 1">
            <a:extLst>
              <a:ext uri="{FF2B5EF4-FFF2-40B4-BE49-F238E27FC236}">
                <a16:creationId xmlns:a16="http://schemas.microsoft.com/office/drawing/2014/main" id="{18916F12-1D0E-4CBB-9F28-162953F78512}"/>
              </a:ext>
            </a:extLst>
          </p:cNvPr>
          <p:cNvSpPr>
            <a:spLocks noGrp="1"/>
          </p:cNvSpPr>
          <p:nvPr>
            <p:ph type="title"/>
          </p:nvPr>
        </p:nvSpPr>
        <p:spPr/>
        <p:txBody>
          <a:bodyPr>
            <a:normAutofit/>
          </a:bodyPr>
          <a:lstStyle/>
          <a:p>
            <a:pPr>
              <a:lnSpc>
                <a:spcPct val="90000"/>
              </a:lnSpc>
            </a:pPr>
            <a:r>
              <a:rPr lang="ja-JP" altLang="en-US" sz="3600" dirty="0"/>
              <a:t>実験</a:t>
            </a:r>
            <a:r>
              <a:rPr lang="en-US" altLang="ja-JP" sz="3600" dirty="0"/>
              <a:t>2-</a:t>
            </a:r>
            <a:r>
              <a:rPr lang="ja-JP" altLang="en-US" sz="3600" dirty="0"/>
              <a:t>結果</a:t>
            </a:r>
            <a:endParaRPr lang="en-US" altLang="ja-JP" sz="3600" dirty="0"/>
          </a:p>
        </p:txBody>
      </p:sp>
      <p:sp>
        <p:nvSpPr>
          <p:cNvPr id="7" name="スライド番号プレースホルダー 3">
            <a:extLst>
              <a:ext uri="{FF2B5EF4-FFF2-40B4-BE49-F238E27FC236}">
                <a16:creationId xmlns:a16="http://schemas.microsoft.com/office/drawing/2014/main" id="{F3B1DD28-AE4C-4DD1-8270-E30D96FAB2CC}"/>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18</a:t>
            </a:fld>
            <a:endParaRPr kumimoji="1" lang="ja-JP" altLang="en-US" dirty="0"/>
          </a:p>
        </p:txBody>
      </p:sp>
      <p:sp>
        <p:nvSpPr>
          <p:cNvPr id="9" name="コンテンツ プレースホルダー 2">
            <a:extLst>
              <a:ext uri="{FF2B5EF4-FFF2-40B4-BE49-F238E27FC236}">
                <a16:creationId xmlns:a16="http://schemas.microsoft.com/office/drawing/2014/main" id="{D13682D1-ED43-4E4C-819E-7234B28698C8}"/>
              </a:ext>
            </a:extLst>
          </p:cNvPr>
          <p:cNvSpPr>
            <a:spLocks noGrp="1"/>
          </p:cNvSpPr>
          <p:nvPr>
            <p:ph idx="1"/>
          </p:nvPr>
        </p:nvSpPr>
        <p:spPr>
          <a:xfrm>
            <a:off x="467544" y="692696"/>
            <a:ext cx="8208912" cy="6028780"/>
          </a:xfrm>
        </p:spPr>
        <p:txBody>
          <a:bodyPr>
            <a:normAutofit/>
          </a:bodyPr>
          <a:lstStyle/>
          <a:p>
            <a:r>
              <a:rPr lang="ja-JP" altLang="en-US" dirty="0"/>
              <a:t>述語サジェストシステム</a:t>
            </a:r>
            <a:endParaRPr lang="en-US" altLang="ja-JP" dirty="0"/>
          </a:p>
          <a:p>
            <a:r>
              <a:rPr lang="ja-JP" altLang="en-US" b="1" dirty="0"/>
              <a:t>項目名のクラスタを使用せず、ラベル用いた場合 </a:t>
            </a:r>
            <a:endParaRPr lang="en-US" altLang="ja-JP" b="1" dirty="0"/>
          </a:p>
          <a:p>
            <a:pPr lvl="1"/>
            <a:r>
              <a:rPr lang="ja-JP" altLang="en-US" dirty="0"/>
              <a:t>学習データは</a:t>
            </a:r>
            <a:r>
              <a:rPr lang="en-US" altLang="zh-CN" dirty="0"/>
              <a:t>100000</a:t>
            </a:r>
            <a:r>
              <a:rPr lang="ja-JP" altLang="en-US" dirty="0"/>
              <a:t>個</a:t>
            </a:r>
            <a:r>
              <a:rPr lang="en-US" altLang="ja-JP" dirty="0"/>
              <a:t>(</a:t>
            </a:r>
            <a:r>
              <a:rPr lang="ja-JP" altLang="en-US" dirty="0"/>
              <a:t>テスト：</a:t>
            </a:r>
            <a:r>
              <a:rPr lang="en-US" altLang="ja-JP" dirty="0"/>
              <a:t>2</a:t>
            </a:r>
            <a:r>
              <a:rPr lang="ja-JP" altLang="en-US" dirty="0"/>
              <a:t>ｗ　訓練</a:t>
            </a:r>
            <a:r>
              <a:rPr lang="en-US" altLang="ja-JP" dirty="0"/>
              <a:t>:8</a:t>
            </a:r>
            <a:r>
              <a:rPr lang="ja-JP" altLang="en-US" dirty="0"/>
              <a:t>ｗ）</a:t>
            </a:r>
            <a:endParaRPr lang="en-US" altLang="ja-JP" dirty="0"/>
          </a:p>
          <a:p>
            <a:pPr lvl="1"/>
            <a:r>
              <a:rPr lang="en-US" altLang="ja-JP" dirty="0"/>
              <a:t>Epoch</a:t>
            </a:r>
            <a:r>
              <a:rPr lang="en-US" altLang="zh-CN" dirty="0"/>
              <a:t>=10</a:t>
            </a:r>
            <a:r>
              <a:rPr lang="en-US" altLang="ja-JP" dirty="0"/>
              <a:t>0,batch_size=</a:t>
            </a:r>
            <a:r>
              <a:rPr lang="en-US" altLang="zh-CN" dirty="0"/>
              <a:t>512</a:t>
            </a:r>
            <a:r>
              <a:rPr lang="ja-JP" altLang="en-US" dirty="0"/>
              <a:t>で学習させた結果</a:t>
            </a:r>
            <a:endParaRPr lang="en-US" altLang="ja-JP" b="1" dirty="0"/>
          </a:p>
          <a:p>
            <a:pPr lvl="1"/>
            <a:endParaRPr lang="en-US" altLang="ja-JP" sz="2400" dirty="0"/>
          </a:p>
        </p:txBody>
      </p:sp>
      <p:pic>
        <p:nvPicPr>
          <p:cNvPr id="10" name="Picture 2">
            <a:extLst>
              <a:ext uri="{FF2B5EF4-FFF2-40B4-BE49-F238E27FC236}">
                <a16:creationId xmlns:a16="http://schemas.microsoft.com/office/drawing/2014/main" id="{C225D4B9-906D-47AF-92CA-90262EB48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 y="3397634"/>
            <a:ext cx="4559204" cy="3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B0CC8F07-66C7-431C-9975-04146DDF4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331" y="3397634"/>
            <a:ext cx="4444506" cy="3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8993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23711-4ABB-4D1F-A164-B87C7B1D091C}"/>
              </a:ext>
            </a:extLst>
          </p:cNvPr>
          <p:cNvSpPr>
            <a:spLocks noGrp="1"/>
          </p:cNvSpPr>
          <p:nvPr>
            <p:ph type="title"/>
          </p:nvPr>
        </p:nvSpPr>
        <p:spPr/>
        <p:txBody>
          <a:bodyPr>
            <a:normAutofit/>
          </a:bodyPr>
          <a:lstStyle/>
          <a:p>
            <a:r>
              <a:rPr kumimoji="1" lang="ja-JP" altLang="en-US" dirty="0"/>
              <a:t>実験１と実験２の結果を比較</a:t>
            </a:r>
          </a:p>
        </p:txBody>
      </p:sp>
      <p:sp>
        <p:nvSpPr>
          <p:cNvPr id="3" name="コンテンツ プレースホルダー 2">
            <a:extLst>
              <a:ext uri="{FF2B5EF4-FFF2-40B4-BE49-F238E27FC236}">
                <a16:creationId xmlns:a16="http://schemas.microsoft.com/office/drawing/2014/main" id="{1C2BE4E3-46A9-41B6-812B-DE60EA248013}"/>
              </a:ext>
            </a:extLst>
          </p:cNvPr>
          <p:cNvSpPr>
            <a:spLocks noGrp="1"/>
          </p:cNvSpPr>
          <p:nvPr>
            <p:ph idx="1"/>
          </p:nvPr>
        </p:nvSpPr>
        <p:spPr>
          <a:xfrm>
            <a:off x="107504" y="4851704"/>
            <a:ext cx="8928992" cy="1869772"/>
          </a:xfrm>
        </p:spPr>
        <p:txBody>
          <a:bodyPr>
            <a:normAutofit/>
          </a:bodyPr>
          <a:lstStyle/>
          <a:p>
            <a:r>
              <a:rPr lang="ja-JP" altLang="en-US" sz="3600" dirty="0">
                <a:highlight>
                  <a:srgbClr val="FFFF00"/>
                </a:highlight>
              </a:rPr>
              <a:t>上記の結果を比較すると、項目名のクラスタを使用した場合の精度はラベルを用いた場合の精度より高い</a:t>
            </a:r>
            <a:endParaRPr kumimoji="1" lang="ja-JP" altLang="en-US" sz="3600" dirty="0">
              <a:highlight>
                <a:srgbClr val="FFFF00"/>
              </a:highlight>
            </a:endParaRPr>
          </a:p>
        </p:txBody>
      </p:sp>
      <p:sp>
        <p:nvSpPr>
          <p:cNvPr id="4" name="スライド番号プレースホルダー 3">
            <a:extLst>
              <a:ext uri="{FF2B5EF4-FFF2-40B4-BE49-F238E27FC236}">
                <a16:creationId xmlns:a16="http://schemas.microsoft.com/office/drawing/2014/main" id="{2F0D0A2E-38BF-400B-B10C-ACF3AE1F99CA}"/>
              </a:ext>
            </a:extLst>
          </p:cNvPr>
          <p:cNvSpPr>
            <a:spLocks noGrp="1"/>
          </p:cNvSpPr>
          <p:nvPr>
            <p:ph type="sldNum" sz="quarter" idx="12"/>
          </p:nvPr>
        </p:nvSpPr>
        <p:spPr/>
        <p:txBody>
          <a:bodyPr/>
          <a:lstStyle/>
          <a:p>
            <a:fld id="{246E97CF-0504-4E3F-9290-CC6BBD911ACE}" type="slidenum">
              <a:rPr kumimoji="1" lang="ja-JP" altLang="en-US" smtClean="0"/>
              <a:pPr/>
              <a:t>19</a:t>
            </a:fld>
            <a:endParaRPr kumimoji="1" lang="ja-JP" altLang="en-US" dirty="0"/>
          </a:p>
        </p:txBody>
      </p:sp>
      <p:pic>
        <p:nvPicPr>
          <p:cNvPr id="5" name="Picture 2">
            <a:extLst>
              <a:ext uri="{FF2B5EF4-FFF2-40B4-BE49-F238E27FC236}">
                <a16:creationId xmlns:a16="http://schemas.microsoft.com/office/drawing/2014/main" id="{4CC2E982-39A9-4418-A675-4C89C991A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835055"/>
            <a:ext cx="4816345" cy="34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FDCAA34F-5418-4D04-A475-E54E8393A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47" y="836712"/>
            <a:ext cx="4844438" cy="34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25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992ED60-D83A-4054-B97C-B1F22B04EB81}"/>
              </a:ext>
            </a:extLst>
          </p:cNvPr>
          <p:cNvSpPr>
            <a:spLocks noGrp="1" noChangeArrowheads="1"/>
          </p:cNvSpPr>
          <p:nvPr>
            <p:ph type="title"/>
          </p:nvPr>
        </p:nvSpPr>
        <p:spPr/>
        <p:txBody>
          <a:bodyPr/>
          <a:lstStyle/>
          <a:p>
            <a:r>
              <a:rPr lang="ja-JP" altLang="en-US" dirty="0"/>
              <a:t>目次</a:t>
            </a:r>
            <a:endParaRPr lang="en-US" altLang="ja-JP" dirty="0"/>
          </a:p>
        </p:txBody>
      </p:sp>
      <p:sp>
        <p:nvSpPr>
          <p:cNvPr id="3075" name="Rectangle 3">
            <a:extLst>
              <a:ext uri="{FF2B5EF4-FFF2-40B4-BE49-F238E27FC236}">
                <a16:creationId xmlns:a16="http://schemas.microsoft.com/office/drawing/2014/main" id="{16D2720D-D200-493F-99B8-B9E3E09BDC2B}"/>
              </a:ext>
            </a:extLst>
          </p:cNvPr>
          <p:cNvSpPr>
            <a:spLocks noGrp="1" noChangeArrowheads="1"/>
          </p:cNvSpPr>
          <p:nvPr>
            <p:ph type="body" idx="1"/>
          </p:nvPr>
        </p:nvSpPr>
        <p:spPr/>
        <p:txBody>
          <a:bodyPr/>
          <a:lstStyle/>
          <a:p>
            <a:r>
              <a:rPr lang="ja-JP" altLang="en-US" sz="2800" dirty="0"/>
              <a:t>研究背景</a:t>
            </a:r>
            <a:endParaRPr lang="en-US" altLang="ja-JP" sz="2800" dirty="0"/>
          </a:p>
          <a:p>
            <a:r>
              <a:rPr lang="ja-JP" altLang="en-US" sz="2800" dirty="0"/>
              <a:t>研究目的</a:t>
            </a:r>
            <a:endParaRPr lang="en-US" altLang="ja-JP" sz="2800" dirty="0"/>
          </a:p>
          <a:p>
            <a:r>
              <a:rPr lang="ja-JP" altLang="en-US" sz="2800" dirty="0"/>
              <a:t>実験</a:t>
            </a:r>
            <a:r>
              <a:rPr lang="en-US" altLang="ja-JP" sz="2800" dirty="0"/>
              <a:t>1</a:t>
            </a:r>
          </a:p>
          <a:p>
            <a:r>
              <a:rPr lang="ja-JP" altLang="en-US" sz="2800" dirty="0"/>
              <a:t>実験</a:t>
            </a:r>
            <a:r>
              <a:rPr lang="en-US" altLang="ja-JP" sz="2800" dirty="0"/>
              <a:t>2</a:t>
            </a:r>
          </a:p>
          <a:p>
            <a:r>
              <a:rPr lang="ja-JP" altLang="en-US" sz="2800" dirty="0"/>
              <a:t>考察・まとめ</a:t>
            </a:r>
            <a:endParaRPr lang="en-US" altLang="ja-JP" sz="2800" dirty="0"/>
          </a:p>
        </p:txBody>
      </p:sp>
      <p:sp>
        <p:nvSpPr>
          <p:cNvPr id="4" name="スライド番号プレースホルダー 3">
            <a:extLst>
              <a:ext uri="{FF2B5EF4-FFF2-40B4-BE49-F238E27FC236}">
                <a16:creationId xmlns:a16="http://schemas.microsoft.com/office/drawing/2014/main" id="{822CB995-8F1E-43C9-9CBE-F86CB44EE9E3}"/>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2</a:t>
            </a:fld>
            <a:endParaRPr kumimoji="1" lang="ja-JP" altLang="en-US" dirty="0"/>
          </a:p>
        </p:txBody>
      </p:sp>
    </p:spTree>
    <p:custDataLst>
      <p:tags r:id="rId1"/>
    </p:custDataLst>
    <p:extLst>
      <p:ext uri="{BB962C8B-B14F-4D97-AF65-F5344CB8AC3E}">
        <p14:creationId xmlns:p14="http://schemas.microsoft.com/office/powerpoint/2010/main" val="418120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2" name="タイトル 1">
            <a:extLst>
              <a:ext uri="{FF2B5EF4-FFF2-40B4-BE49-F238E27FC236}">
                <a16:creationId xmlns:a16="http://schemas.microsoft.com/office/drawing/2014/main" id="{18916F12-1D0E-4CBB-9F28-162953F78512}"/>
              </a:ext>
            </a:extLst>
          </p:cNvPr>
          <p:cNvSpPr>
            <a:spLocks noGrp="1"/>
          </p:cNvSpPr>
          <p:nvPr>
            <p:ph type="title"/>
          </p:nvPr>
        </p:nvSpPr>
        <p:spPr/>
        <p:txBody>
          <a:bodyPr>
            <a:normAutofit/>
          </a:bodyPr>
          <a:lstStyle/>
          <a:p>
            <a:r>
              <a:rPr kumimoji="1" lang="ja-JP" altLang="en-US" dirty="0"/>
              <a:t>まとめ</a:t>
            </a:r>
            <a:r>
              <a:rPr lang="ja-JP" altLang="en-US" dirty="0"/>
              <a:t>・今後の課題</a:t>
            </a:r>
            <a:endParaRPr kumimoji="1" lang="ja-JP" altLang="en-US" dirty="0"/>
          </a:p>
        </p:txBody>
      </p:sp>
      <p:sp>
        <p:nvSpPr>
          <p:cNvPr id="3" name="コンテンツ プレースホルダー 2">
            <a:extLst>
              <a:ext uri="{FF2B5EF4-FFF2-40B4-BE49-F238E27FC236}">
                <a16:creationId xmlns:a16="http://schemas.microsoft.com/office/drawing/2014/main" id="{CA35BD55-3C89-4FF4-B12B-703079A83347}"/>
              </a:ext>
            </a:extLst>
          </p:cNvPr>
          <p:cNvSpPr>
            <a:spLocks noGrp="1"/>
          </p:cNvSpPr>
          <p:nvPr>
            <p:ph idx="1"/>
          </p:nvPr>
        </p:nvSpPr>
        <p:spPr/>
        <p:txBody>
          <a:bodyPr>
            <a:normAutofit/>
          </a:bodyPr>
          <a:lstStyle/>
          <a:p>
            <a:pPr>
              <a:lnSpc>
                <a:spcPct val="90000"/>
              </a:lnSpc>
            </a:pPr>
            <a:r>
              <a:rPr lang="ja-JP" altLang="en-US" sz="2800" dirty="0"/>
              <a:t>まとめ</a:t>
            </a:r>
            <a:endParaRPr lang="en-US" altLang="ja-JP" sz="2800" dirty="0"/>
          </a:p>
          <a:p>
            <a:pPr lvl="1">
              <a:lnSpc>
                <a:spcPct val="90000"/>
              </a:lnSpc>
            </a:pPr>
            <a:r>
              <a:rPr lang="ja-JP" altLang="en-US" sz="2500" dirty="0"/>
              <a:t>本実験で利用したデータは全体の</a:t>
            </a:r>
            <a:r>
              <a:rPr lang="en-US" altLang="ja-JP" sz="2500" dirty="0"/>
              <a:t>1/1</a:t>
            </a:r>
            <a:r>
              <a:rPr lang="ja-JP" altLang="en-US" sz="2500" dirty="0"/>
              <a:t>２に満たない．更に多くのデータを学習させる必要がある</a:t>
            </a:r>
            <a:endParaRPr lang="en-US" altLang="ja-JP" sz="2500" dirty="0"/>
          </a:p>
          <a:p>
            <a:pPr lvl="1">
              <a:lnSpc>
                <a:spcPct val="90000"/>
              </a:lnSpc>
            </a:pPr>
            <a:r>
              <a:rPr lang="ja-JP" altLang="en-US" sz="2500" dirty="0"/>
              <a:t>項目名のクラスタを使用した場合の精度はラベルを用いた場合の精度より高い</a:t>
            </a:r>
          </a:p>
          <a:p>
            <a:pPr>
              <a:lnSpc>
                <a:spcPct val="90000"/>
              </a:lnSpc>
            </a:pPr>
            <a:endParaRPr lang="en-US" altLang="ja-JP" sz="2800" dirty="0"/>
          </a:p>
          <a:p>
            <a:pPr>
              <a:lnSpc>
                <a:spcPct val="90000"/>
              </a:lnSpc>
            </a:pPr>
            <a:endParaRPr lang="en-US" altLang="ja-JP" sz="2800" dirty="0"/>
          </a:p>
          <a:p>
            <a:pPr>
              <a:lnSpc>
                <a:spcPct val="90000"/>
              </a:lnSpc>
            </a:pPr>
            <a:r>
              <a:rPr lang="ja-JP" altLang="en-US" sz="2800" dirty="0"/>
              <a:t>今後の課題</a:t>
            </a:r>
            <a:endParaRPr lang="en-US" altLang="ja-JP" sz="2800" dirty="0"/>
          </a:p>
          <a:p>
            <a:pPr lvl="1">
              <a:lnSpc>
                <a:spcPct val="90000"/>
              </a:lnSpc>
            </a:pPr>
            <a:r>
              <a:rPr lang="ja-JP" altLang="en-US" sz="2500" dirty="0"/>
              <a:t>精度</a:t>
            </a:r>
            <a:r>
              <a:rPr lang="en-US" altLang="ja-JP" sz="2500" dirty="0"/>
              <a:t>(accuracy)</a:t>
            </a:r>
            <a:r>
              <a:rPr lang="ja-JP" altLang="en-US" sz="2500" dirty="0"/>
              <a:t>の向上を目指すため、モデルの改善・学習のノイズデータを除外</a:t>
            </a:r>
          </a:p>
          <a:p>
            <a:pPr lvl="1">
              <a:lnSpc>
                <a:spcPct val="90000"/>
              </a:lnSpc>
            </a:pPr>
            <a:r>
              <a:rPr lang="ja-JP" altLang="ja-JP" sz="2500" dirty="0"/>
              <a:t>単一の列に対するサジェストについての実験を行う</a:t>
            </a:r>
            <a:endParaRPr lang="en-US" altLang="ja-JP" sz="2500" dirty="0"/>
          </a:p>
        </p:txBody>
      </p:sp>
      <p:sp>
        <p:nvSpPr>
          <p:cNvPr id="5" name="スライド番号プレースホルダー 3">
            <a:extLst>
              <a:ext uri="{FF2B5EF4-FFF2-40B4-BE49-F238E27FC236}">
                <a16:creationId xmlns:a16="http://schemas.microsoft.com/office/drawing/2014/main" id="{82FBF67A-7006-4008-96FC-91DA2D8685B6}"/>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20</a:t>
            </a:fld>
            <a:endParaRPr kumimoji="1" lang="ja-JP" altLang="en-US" dirty="0"/>
          </a:p>
        </p:txBody>
      </p:sp>
    </p:spTree>
    <p:extLst>
      <p:ext uri="{BB962C8B-B14F-4D97-AF65-F5344CB8AC3E}">
        <p14:creationId xmlns:p14="http://schemas.microsoft.com/office/powerpoint/2010/main" val="8123974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D8AD1C7-F22E-4842-88FE-765DD7B45B0F}"/>
              </a:ext>
            </a:extLst>
          </p:cNvPr>
          <p:cNvSpPr>
            <a:spLocks noGrp="1"/>
          </p:cNvSpPr>
          <p:nvPr>
            <p:ph idx="1"/>
          </p:nvPr>
        </p:nvSpPr>
        <p:spPr>
          <a:xfrm>
            <a:off x="565012" y="1340768"/>
            <a:ext cx="6967686" cy="4351337"/>
          </a:xfrm>
        </p:spPr>
        <p:txBody>
          <a:bodyPr>
            <a:normAutofit/>
          </a:bodyPr>
          <a:lstStyle/>
          <a:p>
            <a:pPr lvl="1"/>
            <a:endParaRPr lang="en-US" altLang="ja-JP" sz="1600" dirty="0"/>
          </a:p>
          <a:p>
            <a:pPr lvl="1"/>
            <a:endParaRPr lang="en-US" altLang="ja-JP" sz="1600" dirty="0"/>
          </a:p>
        </p:txBody>
      </p:sp>
      <p:sp>
        <p:nvSpPr>
          <p:cNvPr id="4" name="スライド番号プレースホルダー 3">
            <a:extLst>
              <a:ext uri="{FF2B5EF4-FFF2-40B4-BE49-F238E27FC236}">
                <a16:creationId xmlns:a16="http://schemas.microsoft.com/office/drawing/2014/main" id="{6903E10B-F107-4CB3-962E-2C739D968B0D}"/>
              </a:ext>
            </a:extLst>
          </p:cNvPr>
          <p:cNvSpPr>
            <a:spLocks noGrp="1"/>
          </p:cNvSpPr>
          <p:nvPr>
            <p:ph type="sldNum" sz="quarter" idx="12"/>
          </p:nvPr>
        </p:nvSpPr>
        <p:spPr/>
        <p:txBody>
          <a:bodyPr/>
          <a:lstStyle/>
          <a:p>
            <a:fld id="{246E97CF-0504-4E3F-9290-CC6BBD911ACE}" type="slidenum">
              <a:rPr kumimoji="1" lang="ja-JP" altLang="en-US" smtClean="0"/>
              <a:pPr/>
              <a:t>21</a:t>
            </a:fld>
            <a:endParaRPr kumimoji="1" lang="ja-JP" altLang="en-US" dirty="0"/>
          </a:p>
        </p:txBody>
      </p:sp>
      <p:sp>
        <p:nvSpPr>
          <p:cNvPr id="7" name="コンテンツ プレースホルダ 2">
            <a:extLst>
              <a:ext uri="{FF2B5EF4-FFF2-40B4-BE49-F238E27FC236}">
                <a16:creationId xmlns:a16="http://schemas.microsoft.com/office/drawing/2014/main" id="{FED81BE9-F83A-405D-A9AC-B43EBB26102D}"/>
              </a:ext>
            </a:extLst>
          </p:cNvPr>
          <p:cNvSpPr txBox="1">
            <a:spLocks noChangeArrowheads="1"/>
          </p:cNvSpPr>
          <p:nvPr/>
        </p:nvSpPr>
        <p:spPr>
          <a:xfrm>
            <a:off x="1979712" y="3141663"/>
            <a:ext cx="7056784" cy="78263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0" indent="0">
              <a:buFont typeface="Arial" pitchFamily="34" charset="0"/>
              <a:buNone/>
            </a:pPr>
            <a:r>
              <a:rPr lang="ja-JP" altLang="en-US" sz="2800" dirty="0"/>
              <a:t>ご清聴、ありがとうございました</a:t>
            </a:r>
          </a:p>
        </p:txBody>
      </p:sp>
    </p:spTree>
    <p:extLst>
      <p:ext uri="{BB962C8B-B14F-4D97-AF65-F5344CB8AC3E}">
        <p14:creationId xmlns:p14="http://schemas.microsoft.com/office/powerpoint/2010/main" val="2319061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D8AD1C7-F22E-4842-88FE-765DD7B45B0F}"/>
              </a:ext>
            </a:extLst>
          </p:cNvPr>
          <p:cNvSpPr>
            <a:spLocks noGrp="1"/>
          </p:cNvSpPr>
          <p:nvPr>
            <p:ph idx="1"/>
          </p:nvPr>
        </p:nvSpPr>
        <p:spPr>
          <a:xfrm>
            <a:off x="565012" y="1340768"/>
            <a:ext cx="6967686" cy="4351337"/>
          </a:xfrm>
        </p:spPr>
        <p:txBody>
          <a:bodyPr>
            <a:normAutofit/>
          </a:bodyPr>
          <a:lstStyle/>
          <a:p>
            <a:pPr lvl="1"/>
            <a:endParaRPr lang="en-US" altLang="ja-JP" sz="1600" dirty="0"/>
          </a:p>
          <a:p>
            <a:pPr lvl="1"/>
            <a:endParaRPr lang="en-US" altLang="ja-JP" sz="1600" dirty="0"/>
          </a:p>
        </p:txBody>
      </p:sp>
      <p:sp>
        <p:nvSpPr>
          <p:cNvPr id="4" name="スライド番号プレースホルダー 3">
            <a:extLst>
              <a:ext uri="{FF2B5EF4-FFF2-40B4-BE49-F238E27FC236}">
                <a16:creationId xmlns:a16="http://schemas.microsoft.com/office/drawing/2014/main" id="{6903E10B-F107-4CB3-962E-2C739D968B0D}"/>
              </a:ext>
            </a:extLst>
          </p:cNvPr>
          <p:cNvSpPr>
            <a:spLocks noGrp="1"/>
          </p:cNvSpPr>
          <p:nvPr>
            <p:ph type="sldNum" sz="quarter" idx="12"/>
          </p:nvPr>
        </p:nvSpPr>
        <p:spPr/>
        <p:txBody>
          <a:bodyPr/>
          <a:lstStyle/>
          <a:p>
            <a:fld id="{246E97CF-0504-4E3F-9290-CC6BBD911ACE}" type="slidenum">
              <a:rPr kumimoji="1" lang="ja-JP" altLang="en-US" smtClean="0"/>
              <a:pPr/>
              <a:t>22</a:t>
            </a:fld>
            <a:endParaRPr kumimoji="1" lang="ja-JP" altLang="en-US" dirty="0"/>
          </a:p>
        </p:txBody>
      </p:sp>
      <p:sp>
        <p:nvSpPr>
          <p:cNvPr id="7" name="コンテンツ プレースホルダ 2">
            <a:extLst>
              <a:ext uri="{FF2B5EF4-FFF2-40B4-BE49-F238E27FC236}">
                <a16:creationId xmlns:a16="http://schemas.microsoft.com/office/drawing/2014/main" id="{FED81BE9-F83A-405D-A9AC-B43EBB26102D}"/>
              </a:ext>
            </a:extLst>
          </p:cNvPr>
          <p:cNvSpPr txBox="1">
            <a:spLocks noChangeArrowheads="1"/>
          </p:cNvSpPr>
          <p:nvPr/>
        </p:nvSpPr>
        <p:spPr>
          <a:xfrm>
            <a:off x="3563888" y="2852936"/>
            <a:ext cx="2880320" cy="782637"/>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0" indent="0">
              <a:buFont typeface="Arial" pitchFamily="34" charset="0"/>
              <a:buNone/>
            </a:pPr>
            <a:r>
              <a:rPr lang="ja-JP" altLang="en-US" sz="4800" dirty="0"/>
              <a:t>質問用</a:t>
            </a:r>
          </a:p>
        </p:txBody>
      </p:sp>
    </p:spTree>
    <p:extLst>
      <p:ext uri="{BB962C8B-B14F-4D97-AF65-F5344CB8AC3E}">
        <p14:creationId xmlns:p14="http://schemas.microsoft.com/office/powerpoint/2010/main" val="59140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6B86492-6E9B-4EB7-BC55-338C3E6E80C7}"/>
              </a:ext>
            </a:extLst>
          </p:cNvPr>
          <p:cNvSpPr>
            <a:spLocks noGrp="1"/>
          </p:cNvSpPr>
          <p:nvPr>
            <p:ph type="title"/>
          </p:nvPr>
        </p:nvSpPr>
        <p:spPr>
          <a:xfrm>
            <a:off x="0" y="0"/>
            <a:ext cx="9144000" cy="634082"/>
          </a:xfrm>
        </p:spPr>
        <p:txBody>
          <a:bodyPr>
            <a:normAutofit fontScale="90000"/>
          </a:bodyPr>
          <a:lstStyle/>
          <a:p>
            <a:r>
              <a:rPr lang="ja-JP" altLang="en-US" sz="3600" dirty="0"/>
              <a:t>実験</a:t>
            </a:r>
            <a:r>
              <a:rPr lang="en-US" altLang="ja-JP" sz="3600" dirty="0"/>
              <a:t>1</a:t>
            </a:r>
          </a:p>
        </p:txBody>
      </p:sp>
      <p:sp>
        <p:nvSpPr>
          <p:cNvPr id="7" name="フローチャート: 処理 40">
            <a:extLst>
              <a:ext uri="{FF2B5EF4-FFF2-40B4-BE49-F238E27FC236}">
                <a16:creationId xmlns:a16="http://schemas.microsoft.com/office/drawing/2014/main" id="{B472A3B8-44E4-4280-8F10-2519020F6E0D}"/>
              </a:ext>
            </a:extLst>
          </p:cNvPr>
          <p:cNvSpPr>
            <a:spLocks noChangeArrowheads="1"/>
          </p:cNvSpPr>
          <p:nvPr/>
        </p:nvSpPr>
        <p:spPr bwMode="auto">
          <a:xfrm>
            <a:off x="268319" y="1382427"/>
            <a:ext cx="2105025" cy="634082"/>
          </a:xfrm>
          <a:prstGeom prst="flowChartProcess">
            <a:avLst/>
          </a:prstGeom>
          <a:blipFill dpi="0" rotWithShape="1">
            <a:blip r:embed="rId3"/>
            <a:srcRect/>
            <a:tile tx="0" ty="0" sx="100000" sy="100000" flip="none" algn="tl"/>
          </a:blipFill>
          <a:ln w="12700">
            <a:solidFill>
              <a:srgbClr val="9A3410"/>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None/>
            </a:pPr>
            <a:r>
              <a:rPr lang="ja-JP" altLang="ja-JP" sz="1800" dirty="0">
                <a:latin typeface="+mj-ea"/>
              </a:rPr>
              <a:t>オープンデータ</a:t>
            </a:r>
            <a:r>
              <a:rPr lang="en-US" altLang="ja-JP" sz="1800" dirty="0">
                <a:latin typeface="+mj-ea"/>
              </a:rPr>
              <a:t>CSV</a:t>
            </a:r>
            <a:r>
              <a:rPr lang="ja-JP" altLang="ja-JP" sz="1800" dirty="0">
                <a:latin typeface="+mj-ea"/>
              </a:rPr>
              <a:t>から項目名を抽出</a:t>
            </a:r>
            <a:endParaRPr lang="ja-JP" altLang="en-US" sz="1400" dirty="0"/>
          </a:p>
        </p:txBody>
      </p:sp>
      <p:sp>
        <p:nvSpPr>
          <p:cNvPr id="9" name="フローチャート: 処理 40">
            <a:extLst>
              <a:ext uri="{FF2B5EF4-FFF2-40B4-BE49-F238E27FC236}">
                <a16:creationId xmlns:a16="http://schemas.microsoft.com/office/drawing/2014/main" id="{87FBD4B4-8A10-45C7-9034-0036F491DC06}"/>
              </a:ext>
            </a:extLst>
          </p:cNvPr>
          <p:cNvSpPr>
            <a:spLocks noChangeArrowheads="1"/>
          </p:cNvSpPr>
          <p:nvPr/>
        </p:nvSpPr>
        <p:spPr bwMode="auto">
          <a:xfrm>
            <a:off x="285781" y="4516821"/>
            <a:ext cx="2105025" cy="666750"/>
          </a:xfrm>
          <a:prstGeom prst="flowChartProcess">
            <a:avLst/>
          </a:prstGeom>
          <a:solidFill>
            <a:srgbClr val="FFFF00"/>
          </a:solidFill>
          <a:ln w="12700">
            <a:solidFill>
              <a:srgbClr val="9A3410"/>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None/>
            </a:pPr>
            <a:r>
              <a:rPr lang="ja-JP" altLang="ja-JP" sz="1800" dirty="0">
                <a:latin typeface="+mj-ea"/>
              </a:rPr>
              <a:t>単語ベクトルの</a:t>
            </a:r>
            <a:r>
              <a:rPr lang="ja-JP" altLang="ja-JP" sz="1800" dirty="0"/>
              <a:t>クラスタリング</a:t>
            </a:r>
            <a:r>
              <a:rPr lang="ja-JP" altLang="ja-JP" sz="1800" dirty="0">
                <a:latin typeface="+mj-ea"/>
              </a:rPr>
              <a:t>を行</a:t>
            </a:r>
            <a:r>
              <a:rPr lang="ja-JP" altLang="en-US" sz="1800" dirty="0">
                <a:latin typeface="+mj-ea"/>
              </a:rPr>
              <a:t>う</a:t>
            </a:r>
            <a:endParaRPr lang="ja-JP" altLang="en-US" sz="1800" dirty="0"/>
          </a:p>
        </p:txBody>
      </p:sp>
      <p:sp>
        <p:nvSpPr>
          <p:cNvPr id="10" name="フローチャート: 処理 40">
            <a:extLst>
              <a:ext uri="{FF2B5EF4-FFF2-40B4-BE49-F238E27FC236}">
                <a16:creationId xmlns:a16="http://schemas.microsoft.com/office/drawing/2014/main" id="{80402752-8A0B-4687-A704-842376F35365}"/>
              </a:ext>
            </a:extLst>
          </p:cNvPr>
          <p:cNvSpPr>
            <a:spLocks noChangeArrowheads="1"/>
          </p:cNvSpPr>
          <p:nvPr/>
        </p:nvSpPr>
        <p:spPr bwMode="auto">
          <a:xfrm>
            <a:off x="285781" y="3435734"/>
            <a:ext cx="2105025" cy="739775"/>
          </a:xfrm>
          <a:prstGeom prst="flowChartProcess">
            <a:avLst/>
          </a:prstGeom>
          <a:blipFill dpi="0" rotWithShape="1">
            <a:blip r:embed="rId3"/>
            <a:srcRect/>
            <a:tile tx="0" ty="0" sx="100000" sy="100000" flip="none" algn="tl"/>
          </a:blipFill>
          <a:ln w="12700">
            <a:solidFill>
              <a:srgbClr val="9A3410"/>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None/>
            </a:pPr>
            <a:r>
              <a:rPr lang="ja-JP" altLang="ja-JP" sz="1800" dirty="0">
                <a:latin typeface="+mj-ea"/>
              </a:rPr>
              <a:t>項目名のベクトルを</a:t>
            </a:r>
            <a:r>
              <a:rPr lang="ja-JP" altLang="en-US" sz="1800" dirty="0">
                <a:latin typeface="+mj-ea"/>
              </a:rPr>
              <a:t>合成</a:t>
            </a:r>
            <a:endParaRPr lang="ja-JP" altLang="en-US" sz="1800" dirty="0">
              <a:latin typeface="+mj-ea"/>
              <a:sym typeface="HG創英ﾌﾟﾚｾﾞﾝｽEB" panose="02020809000000000000" pitchFamily="17" charset="-128"/>
            </a:endParaRPr>
          </a:p>
        </p:txBody>
      </p:sp>
      <p:sp>
        <p:nvSpPr>
          <p:cNvPr id="13" name="フローチャート : 判断 32">
            <a:extLst>
              <a:ext uri="{FF2B5EF4-FFF2-40B4-BE49-F238E27FC236}">
                <a16:creationId xmlns:a16="http://schemas.microsoft.com/office/drawing/2014/main" id="{CADB1B43-5BD2-4394-B18D-33FAD6DF7755}"/>
              </a:ext>
            </a:extLst>
          </p:cNvPr>
          <p:cNvSpPr/>
          <p:nvPr/>
        </p:nvSpPr>
        <p:spPr>
          <a:xfrm>
            <a:off x="285691" y="5452404"/>
            <a:ext cx="2088000" cy="612648"/>
          </a:xfrm>
          <a:prstGeom prst="flowChartDecision">
            <a:avLst/>
          </a:prstGeom>
          <a:blipFill>
            <a:blip r:embed="rId3" cstate="print"/>
            <a:tile tx="0" ty="0" sx="100000" sy="100000" flip="none" algn="tl"/>
          </a:blipFill>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none" lIns="0" rIns="0" anchor="ctr"/>
          <a:lstStyle/>
          <a:p>
            <a:pPr algn="ctr" eaLnBrk="1" hangingPunct="1">
              <a:buFont typeface="Arial" panose="020B0604020202020204" pitchFamily="34" charset="0"/>
              <a:buNone/>
              <a:defRPr/>
            </a:pPr>
            <a:r>
              <a:rPr lang="ja-JP" altLang="en-US" noProof="1">
                <a:solidFill>
                  <a:srgbClr val="000000"/>
                </a:solidFill>
                <a:latin typeface="こぶりなゴシック Std W6"/>
                <a:ea typeface="こぶりなゴシック Std W6"/>
              </a:rPr>
              <a:t>終了判定</a:t>
            </a:r>
          </a:p>
        </p:txBody>
      </p:sp>
      <p:sp>
        <p:nvSpPr>
          <p:cNvPr id="15" name="テキスト ボックス 33">
            <a:extLst>
              <a:ext uri="{FF2B5EF4-FFF2-40B4-BE49-F238E27FC236}">
                <a16:creationId xmlns:a16="http://schemas.microsoft.com/office/drawing/2014/main" id="{1A794A86-881D-49C6-842B-45CC096A3AB1}"/>
              </a:ext>
            </a:extLst>
          </p:cNvPr>
          <p:cNvSpPr txBox="1">
            <a:spLocks noChangeArrowheads="1"/>
          </p:cNvSpPr>
          <p:nvPr/>
        </p:nvSpPr>
        <p:spPr bwMode="auto">
          <a:xfrm>
            <a:off x="357219" y="6028121"/>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 typeface="Arial" panose="020B0604020202020204" pitchFamily="34" charset="0"/>
              <a:buNone/>
            </a:pPr>
            <a:r>
              <a:rPr lang="en-US" altLang="ja-JP" sz="1800">
                <a:latin typeface="こぶりなゴシック Std W6"/>
                <a:ea typeface="こぶりなゴシック Std W6"/>
                <a:cs typeface="こぶりなゴシック Std W6"/>
              </a:rPr>
              <a:t>Yes</a:t>
            </a:r>
            <a:endParaRPr lang="ja-JP" altLang="en-US" sz="1800">
              <a:latin typeface="こぶりなゴシック Std W6"/>
              <a:ea typeface="こぶりなゴシック Std W6"/>
              <a:cs typeface="こぶりなゴシック Std W6"/>
            </a:endParaRPr>
          </a:p>
        </p:txBody>
      </p:sp>
      <p:cxnSp>
        <p:nvCxnSpPr>
          <p:cNvPr id="16" name="直線矢印コネクタ 49">
            <a:extLst>
              <a:ext uri="{FF2B5EF4-FFF2-40B4-BE49-F238E27FC236}">
                <a16:creationId xmlns:a16="http://schemas.microsoft.com/office/drawing/2014/main" id="{F7D59021-9090-4CFC-8B71-0B96A0F07A71}"/>
              </a:ext>
            </a:extLst>
          </p:cNvPr>
          <p:cNvCxnSpPr>
            <a:cxnSpLocks noChangeShapeType="1"/>
          </p:cNvCxnSpPr>
          <p:nvPr/>
        </p:nvCxnSpPr>
        <p:spPr bwMode="auto">
          <a:xfrm>
            <a:off x="1293844" y="3096009"/>
            <a:ext cx="0" cy="339725"/>
          </a:xfrm>
          <a:prstGeom prst="straightConnector1">
            <a:avLst/>
          </a:prstGeom>
          <a:noFill/>
          <a:ln w="25400">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17" name="直線矢印コネクタ 49">
            <a:extLst>
              <a:ext uri="{FF2B5EF4-FFF2-40B4-BE49-F238E27FC236}">
                <a16:creationId xmlns:a16="http://schemas.microsoft.com/office/drawing/2014/main" id="{DF87DBAB-6916-404C-AAF5-964C6BD00368}"/>
              </a:ext>
            </a:extLst>
          </p:cNvPr>
          <p:cNvCxnSpPr>
            <a:cxnSpLocks noChangeShapeType="1"/>
          </p:cNvCxnSpPr>
          <p:nvPr/>
        </p:nvCxnSpPr>
        <p:spPr bwMode="auto">
          <a:xfrm>
            <a:off x="1293844" y="4177096"/>
            <a:ext cx="0" cy="339725"/>
          </a:xfrm>
          <a:prstGeom prst="straightConnector1">
            <a:avLst/>
          </a:prstGeom>
          <a:noFill/>
          <a:ln w="25400">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18" name="直線矢印コネクタ 49">
            <a:extLst>
              <a:ext uri="{FF2B5EF4-FFF2-40B4-BE49-F238E27FC236}">
                <a16:creationId xmlns:a16="http://schemas.microsoft.com/office/drawing/2014/main" id="{E85B25EC-677D-43FC-B3FA-DFA901C20CF5}"/>
              </a:ext>
            </a:extLst>
          </p:cNvPr>
          <p:cNvCxnSpPr>
            <a:cxnSpLocks noChangeShapeType="1"/>
          </p:cNvCxnSpPr>
          <p:nvPr/>
        </p:nvCxnSpPr>
        <p:spPr bwMode="auto">
          <a:xfrm>
            <a:off x="1293844" y="5164521"/>
            <a:ext cx="0" cy="287338"/>
          </a:xfrm>
          <a:prstGeom prst="straightConnector1">
            <a:avLst/>
          </a:prstGeom>
          <a:noFill/>
          <a:ln w="25400">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19" name="カギ線コネクタ 40">
            <a:extLst>
              <a:ext uri="{FF2B5EF4-FFF2-40B4-BE49-F238E27FC236}">
                <a16:creationId xmlns:a16="http://schemas.microsoft.com/office/drawing/2014/main" id="{6FDCE440-1EF6-4F34-AABE-8361E1499969}"/>
              </a:ext>
            </a:extLst>
          </p:cNvPr>
          <p:cNvCxnSpPr>
            <a:cxnSpLocks/>
          </p:cNvCxnSpPr>
          <p:nvPr/>
        </p:nvCxnSpPr>
        <p:spPr>
          <a:xfrm rot="10800000">
            <a:off x="243998" y="2726603"/>
            <a:ext cx="17462" cy="3032125"/>
          </a:xfrm>
          <a:prstGeom prst="bentConnector3">
            <a:avLst>
              <a:gd name="adj1" fmla="val 1442731"/>
            </a:avLst>
          </a:prstGeom>
          <a:ln w="25400">
            <a:solidFill>
              <a:schemeClr val="accent1"/>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20" name="テキスト ボックス 41">
            <a:extLst>
              <a:ext uri="{FF2B5EF4-FFF2-40B4-BE49-F238E27FC236}">
                <a16:creationId xmlns:a16="http://schemas.microsoft.com/office/drawing/2014/main" id="{011F43C1-7CAC-4D05-9667-F7A57A50FFFA}"/>
              </a:ext>
            </a:extLst>
          </p:cNvPr>
          <p:cNvSpPr txBox="1">
            <a:spLocks noChangeArrowheads="1"/>
          </p:cNvSpPr>
          <p:nvPr/>
        </p:nvSpPr>
        <p:spPr bwMode="auto">
          <a:xfrm>
            <a:off x="69881" y="5308984"/>
            <a:ext cx="471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 typeface="Arial" panose="020B0604020202020204" pitchFamily="34" charset="0"/>
              <a:buNone/>
            </a:pPr>
            <a:r>
              <a:rPr lang="en-US" altLang="ja-JP" sz="1800">
                <a:latin typeface="こぶりなゴシック Std W6"/>
                <a:ea typeface="こぶりなゴシック Std W6"/>
                <a:cs typeface="こぶりなゴシック Std W6"/>
              </a:rPr>
              <a:t>No</a:t>
            </a:r>
            <a:endParaRPr lang="ja-JP" altLang="en-US" sz="1800">
              <a:latin typeface="こぶりなゴシック Std W6"/>
              <a:ea typeface="こぶりなゴシック Std W6"/>
              <a:cs typeface="こぶりなゴシック Std W6"/>
            </a:endParaRPr>
          </a:p>
        </p:txBody>
      </p:sp>
      <p:cxnSp>
        <p:nvCxnSpPr>
          <p:cNvPr id="22" name="直線矢印コネクタ 49">
            <a:extLst>
              <a:ext uri="{FF2B5EF4-FFF2-40B4-BE49-F238E27FC236}">
                <a16:creationId xmlns:a16="http://schemas.microsoft.com/office/drawing/2014/main" id="{4D5E6878-1DCB-4C20-BF0B-A352F7895180}"/>
              </a:ext>
            </a:extLst>
          </p:cNvPr>
          <p:cNvCxnSpPr>
            <a:cxnSpLocks noChangeShapeType="1"/>
          </p:cNvCxnSpPr>
          <p:nvPr/>
        </p:nvCxnSpPr>
        <p:spPr bwMode="auto">
          <a:xfrm>
            <a:off x="1299943" y="6065052"/>
            <a:ext cx="0" cy="288925"/>
          </a:xfrm>
          <a:prstGeom prst="straightConnector1">
            <a:avLst/>
          </a:prstGeom>
          <a:noFill/>
          <a:ln w="25400">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23" name="フローチャート: 処理 40">
            <a:extLst>
              <a:ext uri="{FF2B5EF4-FFF2-40B4-BE49-F238E27FC236}">
                <a16:creationId xmlns:a16="http://schemas.microsoft.com/office/drawing/2014/main" id="{CBCF7B2B-2F82-458E-9250-7DA366556CB3}"/>
              </a:ext>
            </a:extLst>
          </p:cNvPr>
          <p:cNvSpPr>
            <a:spLocks noChangeArrowheads="1"/>
          </p:cNvSpPr>
          <p:nvPr/>
        </p:nvSpPr>
        <p:spPr bwMode="auto">
          <a:xfrm>
            <a:off x="291156" y="2336663"/>
            <a:ext cx="2105025" cy="739775"/>
          </a:xfrm>
          <a:prstGeom prst="flowChartProcess">
            <a:avLst/>
          </a:prstGeom>
          <a:blipFill dpi="0" rotWithShape="1">
            <a:blip r:embed="rId3"/>
            <a:srcRect/>
            <a:tile tx="0" ty="0" sx="100000" sy="100000" flip="none" algn="tl"/>
          </a:blipFill>
          <a:ln w="12700">
            <a:solidFill>
              <a:srgbClr val="9A3410"/>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None/>
            </a:pPr>
            <a:r>
              <a:rPr lang="ja-JP" altLang="ja-JP" sz="1600" dirty="0">
                <a:latin typeface="+mj-ea"/>
              </a:rPr>
              <a:t>項目名が分かち書き</a:t>
            </a:r>
            <a:r>
              <a:rPr lang="ja-JP" altLang="en-US" sz="1600" dirty="0">
                <a:latin typeface="+mj-ea"/>
              </a:rPr>
              <a:t>され、</a:t>
            </a:r>
            <a:r>
              <a:rPr lang="en-US" altLang="ja-JP" sz="1600" dirty="0">
                <a:latin typeface="+mj-ea"/>
              </a:rPr>
              <a:t>Word2Vec</a:t>
            </a:r>
            <a:r>
              <a:rPr lang="ja-JP" altLang="ja-JP" sz="1600" dirty="0">
                <a:latin typeface="+mj-ea"/>
              </a:rPr>
              <a:t>で得られたベクトルを抽出</a:t>
            </a:r>
            <a:endParaRPr lang="ja-JP" altLang="en-US" sz="1800" dirty="0">
              <a:sym typeface="HG創英ﾌﾟﾚｾﾞﾝｽEB" panose="02020809000000000000" pitchFamily="17" charset="-128"/>
            </a:endParaRPr>
          </a:p>
        </p:txBody>
      </p:sp>
      <p:sp>
        <p:nvSpPr>
          <p:cNvPr id="26" name="四角形: 角を丸くする 25">
            <a:extLst>
              <a:ext uri="{FF2B5EF4-FFF2-40B4-BE49-F238E27FC236}">
                <a16:creationId xmlns:a16="http://schemas.microsoft.com/office/drawing/2014/main" id="{6CBE6FAD-E3C9-4EDF-92AD-5E2F36D6B88F}"/>
              </a:ext>
            </a:extLst>
          </p:cNvPr>
          <p:cNvSpPr/>
          <p:nvPr/>
        </p:nvSpPr>
        <p:spPr>
          <a:xfrm>
            <a:off x="581646" y="6338025"/>
            <a:ext cx="1424396" cy="4108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EEN</a:t>
            </a:r>
            <a:r>
              <a:rPr lang="en-US" altLang="ja-JP" noProof="1">
                <a:solidFill>
                  <a:srgbClr val="000000"/>
                </a:solidFill>
                <a:latin typeface="こぶりなゴシック Std W6"/>
                <a:ea typeface="こぶりなゴシック Std W6"/>
              </a:rPr>
              <a:t>END</a:t>
            </a:r>
            <a:r>
              <a:rPr lang="en-US" altLang="ja-JP" dirty="0"/>
              <a:t>N</a:t>
            </a:r>
            <a:r>
              <a:rPr kumimoji="1" lang="en-US" altLang="ja-JP" sz="1600" dirty="0"/>
              <a:t>D</a:t>
            </a:r>
            <a:endParaRPr kumimoji="1" lang="ja-JP" altLang="en-US" sz="1600" dirty="0"/>
          </a:p>
        </p:txBody>
      </p:sp>
      <p:sp>
        <p:nvSpPr>
          <p:cNvPr id="28" name="四角形: 角を丸くする 27">
            <a:extLst>
              <a:ext uri="{FF2B5EF4-FFF2-40B4-BE49-F238E27FC236}">
                <a16:creationId xmlns:a16="http://schemas.microsoft.com/office/drawing/2014/main" id="{0CC444C0-FFFA-47F1-8EBE-2C2DA09725E9}"/>
              </a:ext>
            </a:extLst>
          </p:cNvPr>
          <p:cNvSpPr/>
          <p:nvPr/>
        </p:nvSpPr>
        <p:spPr>
          <a:xfrm>
            <a:off x="581646" y="794366"/>
            <a:ext cx="1424396" cy="4108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EE</a:t>
            </a:r>
            <a:r>
              <a:rPr lang="en-US" altLang="ja-JP" noProof="1">
                <a:solidFill>
                  <a:srgbClr val="000000"/>
                </a:solidFill>
                <a:latin typeface="こぶりなゴシック Std W6"/>
                <a:ea typeface="こぶりなゴシック Std W6"/>
              </a:rPr>
              <a:t>START</a:t>
            </a:r>
            <a:r>
              <a:rPr kumimoji="1" lang="en-US" altLang="ja-JP" sz="1600" dirty="0"/>
              <a:t>D</a:t>
            </a:r>
            <a:endParaRPr kumimoji="1" lang="ja-JP" altLang="en-US" sz="1600" dirty="0"/>
          </a:p>
        </p:txBody>
      </p:sp>
      <p:cxnSp>
        <p:nvCxnSpPr>
          <p:cNvPr id="39" name="直線矢印コネクタ 49">
            <a:extLst>
              <a:ext uri="{FF2B5EF4-FFF2-40B4-BE49-F238E27FC236}">
                <a16:creationId xmlns:a16="http://schemas.microsoft.com/office/drawing/2014/main" id="{AC29D9E6-A729-4FCB-B1FE-445F6A6FACBB}"/>
              </a:ext>
            </a:extLst>
          </p:cNvPr>
          <p:cNvCxnSpPr>
            <a:cxnSpLocks noChangeShapeType="1"/>
          </p:cNvCxnSpPr>
          <p:nvPr/>
        </p:nvCxnSpPr>
        <p:spPr bwMode="auto">
          <a:xfrm>
            <a:off x="1285442" y="2016509"/>
            <a:ext cx="0" cy="339725"/>
          </a:xfrm>
          <a:prstGeom prst="straightConnector1">
            <a:avLst/>
          </a:prstGeom>
          <a:noFill/>
          <a:ln w="25400">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41" name="直線矢印コネクタ 49">
            <a:extLst>
              <a:ext uri="{FF2B5EF4-FFF2-40B4-BE49-F238E27FC236}">
                <a16:creationId xmlns:a16="http://schemas.microsoft.com/office/drawing/2014/main" id="{689FD1E3-27A7-42B5-A46B-A38AD4B617C3}"/>
              </a:ext>
            </a:extLst>
          </p:cNvPr>
          <p:cNvCxnSpPr>
            <a:cxnSpLocks noChangeShapeType="1"/>
          </p:cNvCxnSpPr>
          <p:nvPr/>
        </p:nvCxnSpPr>
        <p:spPr bwMode="auto">
          <a:xfrm>
            <a:off x="1285442" y="1205187"/>
            <a:ext cx="0" cy="180000"/>
          </a:xfrm>
          <a:prstGeom prst="straightConnector1">
            <a:avLst/>
          </a:prstGeom>
          <a:noFill/>
          <a:ln w="25400">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21" name="コンテンツ プレースホルダー 2">
            <a:extLst>
              <a:ext uri="{FF2B5EF4-FFF2-40B4-BE49-F238E27FC236}">
                <a16:creationId xmlns:a16="http://schemas.microsoft.com/office/drawing/2014/main" id="{5B26A1F1-0176-4EF8-BCAE-E7E17DEE30BA}"/>
              </a:ext>
            </a:extLst>
          </p:cNvPr>
          <p:cNvSpPr txBox="1">
            <a:spLocks/>
          </p:cNvSpPr>
          <p:nvPr/>
        </p:nvSpPr>
        <p:spPr>
          <a:xfrm>
            <a:off x="3419872" y="1484783"/>
            <a:ext cx="5095477" cy="46921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sz="2000" dirty="0"/>
          </a:p>
        </p:txBody>
      </p:sp>
      <p:sp>
        <p:nvSpPr>
          <p:cNvPr id="61" name="正方形/長方形 60">
            <a:extLst>
              <a:ext uri="{FF2B5EF4-FFF2-40B4-BE49-F238E27FC236}">
                <a16:creationId xmlns:a16="http://schemas.microsoft.com/office/drawing/2014/main" id="{D5351067-956E-41C6-A4F1-5C0237C7DEF3}"/>
              </a:ext>
            </a:extLst>
          </p:cNvPr>
          <p:cNvSpPr/>
          <p:nvPr/>
        </p:nvSpPr>
        <p:spPr>
          <a:xfrm>
            <a:off x="2488595" y="1135918"/>
            <a:ext cx="3384376" cy="307136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p>
        </p:txBody>
      </p:sp>
      <p:sp>
        <p:nvSpPr>
          <p:cNvPr id="62" name="楕円 61">
            <a:extLst>
              <a:ext uri="{FF2B5EF4-FFF2-40B4-BE49-F238E27FC236}">
                <a16:creationId xmlns:a16="http://schemas.microsoft.com/office/drawing/2014/main" id="{C5F4A1AF-8159-4665-9720-22C35E10ABD3}"/>
              </a:ext>
            </a:extLst>
          </p:cNvPr>
          <p:cNvSpPr/>
          <p:nvPr/>
        </p:nvSpPr>
        <p:spPr>
          <a:xfrm>
            <a:off x="3247800" y="1916273"/>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63" name="楕円 62">
            <a:extLst>
              <a:ext uri="{FF2B5EF4-FFF2-40B4-BE49-F238E27FC236}">
                <a16:creationId xmlns:a16="http://schemas.microsoft.com/office/drawing/2014/main" id="{D2A5BAD7-44D4-41C3-A410-073CA6F922B7}"/>
              </a:ext>
            </a:extLst>
          </p:cNvPr>
          <p:cNvSpPr/>
          <p:nvPr/>
        </p:nvSpPr>
        <p:spPr>
          <a:xfrm>
            <a:off x="4435932" y="1668657"/>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64" name="楕円 63">
            <a:extLst>
              <a:ext uri="{FF2B5EF4-FFF2-40B4-BE49-F238E27FC236}">
                <a16:creationId xmlns:a16="http://schemas.microsoft.com/office/drawing/2014/main" id="{0BF03F24-8CA4-4904-BF07-3272A9EA004B}"/>
              </a:ext>
            </a:extLst>
          </p:cNvPr>
          <p:cNvSpPr/>
          <p:nvPr/>
        </p:nvSpPr>
        <p:spPr>
          <a:xfrm>
            <a:off x="2712916" y="2979661"/>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65" name="楕円 64">
            <a:extLst>
              <a:ext uri="{FF2B5EF4-FFF2-40B4-BE49-F238E27FC236}">
                <a16:creationId xmlns:a16="http://schemas.microsoft.com/office/drawing/2014/main" id="{AB63DFB3-BC87-41A7-863B-0F5FCAD6F21E}"/>
              </a:ext>
            </a:extLst>
          </p:cNvPr>
          <p:cNvSpPr/>
          <p:nvPr/>
        </p:nvSpPr>
        <p:spPr>
          <a:xfrm>
            <a:off x="3989296" y="220341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66" name="楕円 65">
            <a:extLst>
              <a:ext uri="{FF2B5EF4-FFF2-40B4-BE49-F238E27FC236}">
                <a16:creationId xmlns:a16="http://schemas.microsoft.com/office/drawing/2014/main" id="{215C286B-F83E-49E7-88ED-5DBDEE56EA66}"/>
              </a:ext>
            </a:extLst>
          </p:cNvPr>
          <p:cNvSpPr/>
          <p:nvPr/>
        </p:nvSpPr>
        <p:spPr>
          <a:xfrm>
            <a:off x="3535832" y="4004505"/>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67" name="楕円 66">
            <a:extLst>
              <a:ext uri="{FF2B5EF4-FFF2-40B4-BE49-F238E27FC236}">
                <a16:creationId xmlns:a16="http://schemas.microsoft.com/office/drawing/2014/main" id="{B9E622D6-EA78-448E-BEA3-8C204B2683D1}"/>
              </a:ext>
            </a:extLst>
          </p:cNvPr>
          <p:cNvSpPr/>
          <p:nvPr/>
        </p:nvSpPr>
        <p:spPr>
          <a:xfrm>
            <a:off x="5306856" y="213140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68" name="楕円 67">
            <a:extLst>
              <a:ext uri="{FF2B5EF4-FFF2-40B4-BE49-F238E27FC236}">
                <a16:creationId xmlns:a16="http://schemas.microsoft.com/office/drawing/2014/main" id="{15D30491-18CC-4663-AA38-BBCC96EDEBC7}"/>
              </a:ext>
            </a:extLst>
          </p:cNvPr>
          <p:cNvSpPr/>
          <p:nvPr/>
        </p:nvSpPr>
        <p:spPr>
          <a:xfrm>
            <a:off x="4011505" y="309267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69" name="楕円 68">
            <a:extLst>
              <a:ext uri="{FF2B5EF4-FFF2-40B4-BE49-F238E27FC236}">
                <a16:creationId xmlns:a16="http://schemas.microsoft.com/office/drawing/2014/main" id="{8DE82B1B-C8DD-49D2-88B1-94B095ABF2CC}"/>
              </a:ext>
            </a:extLst>
          </p:cNvPr>
          <p:cNvSpPr/>
          <p:nvPr/>
        </p:nvSpPr>
        <p:spPr>
          <a:xfrm>
            <a:off x="5080839" y="2993826"/>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70" name="楕円 69">
            <a:extLst>
              <a:ext uri="{FF2B5EF4-FFF2-40B4-BE49-F238E27FC236}">
                <a16:creationId xmlns:a16="http://schemas.microsoft.com/office/drawing/2014/main" id="{14E86832-FE07-42B0-B91E-1D5F12E2338B}"/>
              </a:ext>
            </a:extLst>
          </p:cNvPr>
          <p:cNvSpPr/>
          <p:nvPr/>
        </p:nvSpPr>
        <p:spPr>
          <a:xfrm>
            <a:off x="4511286" y="3727936"/>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71" name="楕円 70">
            <a:extLst>
              <a:ext uri="{FF2B5EF4-FFF2-40B4-BE49-F238E27FC236}">
                <a16:creationId xmlns:a16="http://schemas.microsoft.com/office/drawing/2014/main" id="{AE38DD1D-A2E0-415A-B9D6-DFA605F9ABEE}"/>
              </a:ext>
            </a:extLst>
          </p:cNvPr>
          <p:cNvSpPr/>
          <p:nvPr/>
        </p:nvSpPr>
        <p:spPr>
          <a:xfrm>
            <a:off x="5506264" y="3584289"/>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72" name="楕円 71">
            <a:extLst>
              <a:ext uri="{FF2B5EF4-FFF2-40B4-BE49-F238E27FC236}">
                <a16:creationId xmlns:a16="http://schemas.microsoft.com/office/drawing/2014/main" id="{AE88EFA9-76C4-46F8-88C3-DCA6AF1730BE}"/>
              </a:ext>
            </a:extLst>
          </p:cNvPr>
          <p:cNvSpPr/>
          <p:nvPr/>
        </p:nvSpPr>
        <p:spPr>
          <a:xfrm>
            <a:off x="4862467" y="3236688"/>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73" name="楕円 72">
            <a:extLst>
              <a:ext uri="{FF2B5EF4-FFF2-40B4-BE49-F238E27FC236}">
                <a16:creationId xmlns:a16="http://schemas.microsoft.com/office/drawing/2014/main" id="{180C7836-79F5-4727-AA67-9ECC8217DF33}"/>
              </a:ext>
            </a:extLst>
          </p:cNvPr>
          <p:cNvSpPr/>
          <p:nvPr/>
        </p:nvSpPr>
        <p:spPr>
          <a:xfrm rot="19441852">
            <a:off x="4672979" y="2979272"/>
            <a:ext cx="726908" cy="432804"/>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sz="2800" dirty="0"/>
          </a:p>
        </p:txBody>
      </p:sp>
      <p:sp>
        <p:nvSpPr>
          <p:cNvPr id="74" name="正方形/長方形 73">
            <a:extLst>
              <a:ext uri="{FF2B5EF4-FFF2-40B4-BE49-F238E27FC236}">
                <a16:creationId xmlns:a16="http://schemas.microsoft.com/office/drawing/2014/main" id="{BA8DF2ED-8E66-47FC-82E0-C36ED9C6562D}"/>
              </a:ext>
            </a:extLst>
          </p:cNvPr>
          <p:cNvSpPr/>
          <p:nvPr/>
        </p:nvSpPr>
        <p:spPr>
          <a:xfrm>
            <a:off x="5940364" y="1148116"/>
            <a:ext cx="3137925" cy="307136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p>
        </p:txBody>
      </p:sp>
      <p:sp>
        <p:nvSpPr>
          <p:cNvPr id="75" name="楕円 74">
            <a:extLst>
              <a:ext uri="{FF2B5EF4-FFF2-40B4-BE49-F238E27FC236}">
                <a16:creationId xmlns:a16="http://schemas.microsoft.com/office/drawing/2014/main" id="{44556382-399B-4BFF-93E4-4C0C00F81698}"/>
              </a:ext>
            </a:extLst>
          </p:cNvPr>
          <p:cNvSpPr/>
          <p:nvPr/>
        </p:nvSpPr>
        <p:spPr>
          <a:xfrm>
            <a:off x="6444420" y="194020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76" name="楕円 75">
            <a:extLst>
              <a:ext uri="{FF2B5EF4-FFF2-40B4-BE49-F238E27FC236}">
                <a16:creationId xmlns:a16="http://schemas.microsoft.com/office/drawing/2014/main" id="{58F34469-EFD6-4F21-87CE-95E8C3E346A5}"/>
              </a:ext>
            </a:extLst>
          </p:cNvPr>
          <p:cNvSpPr/>
          <p:nvPr/>
        </p:nvSpPr>
        <p:spPr>
          <a:xfrm>
            <a:off x="7632552" y="1692588"/>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77" name="楕円 76">
            <a:extLst>
              <a:ext uri="{FF2B5EF4-FFF2-40B4-BE49-F238E27FC236}">
                <a16:creationId xmlns:a16="http://schemas.microsoft.com/office/drawing/2014/main" id="{E4845879-5569-48E2-8C15-3324D6EA4264}"/>
              </a:ext>
            </a:extLst>
          </p:cNvPr>
          <p:cNvSpPr/>
          <p:nvPr/>
        </p:nvSpPr>
        <p:spPr>
          <a:xfrm>
            <a:off x="6285155" y="299611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78" name="楕円 77">
            <a:extLst>
              <a:ext uri="{FF2B5EF4-FFF2-40B4-BE49-F238E27FC236}">
                <a16:creationId xmlns:a16="http://schemas.microsoft.com/office/drawing/2014/main" id="{F8EE8FCC-AC39-4DF1-90F7-EB18B50778E3}"/>
              </a:ext>
            </a:extLst>
          </p:cNvPr>
          <p:cNvSpPr/>
          <p:nvPr/>
        </p:nvSpPr>
        <p:spPr>
          <a:xfrm>
            <a:off x="7185916" y="2227343"/>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79" name="楕円 78">
            <a:extLst>
              <a:ext uri="{FF2B5EF4-FFF2-40B4-BE49-F238E27FC236}">
                <a16:creationId xmlns:a16="http://schemas.microsoft.com/office/drawing/2014/main" id="{29A52A62-BF98-4678-A0A9-B1CCE6560E0F}"/>
              </a:ext>
            </a:extLst>
          </p:cNvPr>
          <p:cNvSpPr/>
          <p:nvPr/>
        </p:nvSpPr>
        <p:spPr>
          <a:xfrm>
            <a:off x="6732452" y="4028436"/>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80" name="楕円 79">
            <a:extLst>
              <a:ext uri="{FF2B5EF4-FFF2-40B4-BE49-F238E27FC236}">
                <a16:creationId xmlns:a16="http://schemas.microsoft.com/office/drawing/2014/main" id="{B99417DF-A389-47CE-B018-B7E07A8280AA}"/>
              </a:ext>
            </a:extLst>
          </p:cNvPr>
          <p:cNvSpPr/>
          <p:nvPr/>
        </p:nvSpPr>
        <p:spPr>
          <a:xfrm>
            <a:off x="8503476" y="2155335"/>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81" name="楕円 80">
            <a:extLst>
              <a:ext uri="{FF2B5EF4-FFF2-40B4-BE49-F238E27FC236}">
                <a16:creationId xmlns:a16="http://schemas.microsoft.com/office/drawing/2014/main" id="{17D92E16-1D34-4398-A364-EEDDC62AC801}"/>
              </a:ext>
            </a:extLst>
          </p:cNvPr>
          <p:cNvSpPr/>
          <p:nvPr/>
        </p:nvSpPr>
        <p:spPr>
          <a:xfrm>
            <a:off x="7208125" y="3116603"/>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82" name="楕円 81">
            <a:extLst>
              <a:ext uri="{FF2B5EF4-FFF2-40B4-BE49-F238E27FC236}">
                <a16:creationId xmlns:a16="http://schemas.microsoft.com/office/drawing/2014/main" id="{57A62F4B-E8F9-415B-9ECA-2B3FE27FCDA6}"/>
              </a:ext>
            </a:extLst>
          </p:cNvPr>
          <p:cNvSpPr/>
          <p:nvPr/>
        </p:nvSpPr>
        <p:spPr>
          <a:xfrm>
            <a:off x="7707906" y="3751867"/>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83" name="楕円 82">
            <a:extLst>
              <a:ext uri="{FF2B5EF4-FFF2-40B4-BE49-F238E27FC236}">
                <a16:creationId xmlns:a16="http://schemas.microsoft.com/office/drawing/2014/main" id="{C69987BA-78BD-413B-B44C-FDE01DEF39C0}"/>
              </a:ext>
            </a:extLst>
          </p:cNvPr>
          <p:cNvSpPr/>
          <p:nvPr/>
        </p:nvSpPr>
        <p:spPr>
          <a:xfrm>
            <a:off x="8702884" y="360822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84" name="楕円 83">
            <a:extLst>
              <a:ext uri="{FF2B5EF4-FFF2-40B4-BE49-F238E27FC236}">
                <a16:creationId xmlns:a16="http://schemas.microsoft.com/office/drawing/2014/main" id="{3649176D-67F8-45E4-89A2-64FE89879179}"/>
              </a:ext>
            </a:extLst>
          </p:cNvPr>
          <p:cNvSpPr/>
          <p:nvPr/>
        </p:nvSpPr>
        <p:spPr>
          <a:xfrm>
            <a:off x="8161045" y="3146432"/>
            <a:ext cx="144016" cy="1440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800" dirty="0"/>
          </a:p>
        </p:txBody>
      </p:sp>
      <p:sp>
        <p:nvSpPr>
          <p:cNvPr id="85" name="楕円 84">
            <a:extLst>
              <a:ext uri="{FF2B5EF4-FFF2-40B4-BE49-F238E27FC236}">
                <a16:creationId xmlns:a16="http://schemas.microsoft.com/office/drawing/2014/main" id="{1B02BBC9-4CF7-4684-9CA6-46F6AA5FF96C}"/>
              </a:ext>
            </a:extLst>
          </p:cNvPr>
          <p:cNvSpPr/>
          <p:nvPr/>
        </p:nvSpPr>
        <p:spPr>
          <a:xfrm rot="19441852">
            <a:off x="7869599" y="3003203"/>
            <a:ext cx="726908" cy="432804"/>
          </a:xfrm>
          <a:prstGeom prst="ellipse">
            <a:avLst/>
          </a:prstGeom>
          <a:noFill/>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sz="2800" dirty="0"/>
          </a:p>
        </p:txBody>
      </p:sp>
      <p:sp>
        <p:nvSpPr>
          <p:cNvPr id="86" name="矢印: 右 85">
            <a:extLst>
              <a:ext uri="{FF2B5EF4-FFF2-40B4-BE49-F238E27FC236}">
                <a16:creationId xmlns:a16="http://schemas.microsoft.com/office/drawing/2014/main" id="{E199410E-94C7-4605-8013-D69955FB4938}"/>
              </a:ext>
            </a:extLst>
          </p:cNvPr>
          <p:cNvSpPr/>
          <p:nvPr/>
        </p:nvSpPr>
        <p:spPr>
          <a:xfrm>
            <a:off x="5827569" y="2349438"/>
            <a:ext cx="297400" cy="7687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87" name="楕円 86">
            <a:extLst>
              <a:ext uri="{FF2B5EF4-FFF2-40B4-BE49-F238E27FC236}">
                <a16:creationId xmlns:a16="http://schemas.microsoft.com/office/drawing/2014/main" id="{062CC1AA-B8CD-4CA5-B1A4-53EE45330FDD}"/>
              </a:ext>
            </a:extLst>
          </p:cNvPr>
          <p:cNvSpPr/>
          <p:nvPr/>
        </p:nvSpPr>
        <p:spPr>
          <a:xfrm rot="18842126">
            <a:off x="6911330" y="1788564"/>
            <a:ext cx="1156345" cy="570024"/>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sz="2800" dirty="0"/>
          </a:p>
        </p:txBody>
      </p:sp>
      <p:sp>
        <p:nvSpPr>
          <p:cNvPr id="88" name="コンテンツ プレースホルダー 2">
            <a:extLst>
              <a:ext uri="{FF2B5EF4-FFF2-40B4-BE49-F238E27FC236}">
                <a16:creationId xmlns:a16="http://schemas.microsoft.com/office/drawing/2014/main" id="{7C75F697-9B75-4B5C-89A9-DBDE3C9287F8}"/>
              </a:ext>
            </a:extLst>
          </p:cNvPr>
          <p:cNvSpPr>
            <a:spLocks noGrp="1"/>
          </p:cNvSpPr>
          <p:nvPr>
            <p:ph idx="1"/>
          </p:nvPr>
        </p:nvSpPr>
        <p:spPr>
          <a:xfrm>
            <a:off x="3134136" y="4410820"/>
            <a:ext cx="5542320" cy="2436694"/>
          </a:xfrm>
        </p:spPr>
        <p:txBody>
          <a:bodyPr>
            <a:normAutofit fontScale="85000" lnSpcReduction="20000"/>
          </a:bodyPr>
          <a:lstStyle/>
          <a:p>
            <a:r>
              <a:rPr lang="ja-JP" altLang="ja-JP" dirty="0"/>
              <a:t>階層的クラスタリングを用いて単語ベクトルをクラスタリング</a:t>
            </a:r>
            <a:endParaRPr lang="en-US" altLang="ja-JP" dirty="0"/>
          </a:p>
          <a:p>
            <a:pPr lvl="1"/>
            <a:r>
              <a:rPr lang="ja-JP" altLang="ja-JP" dirty="0"/>
              <a:t>階層的クラスタリング</a:t>
            </a:r>
            <a:endParaRPr lang="en-US" altLang="ja-JP" dirty="0"/>
          </a:p>
          <a:p>
            <a:pPr lvl="2"/>
            <a:r>
              <a:rPr lang="ja-JP" altLang="en-US" dirty="0"/>
              <a:t>初期段階：</a:t>
            </a:r>
            <a:r>
              <a:rPr lang="ja-JP" altLang="ja-JP" dirty="0"/>
              <a:t>各ベクトルを一つのクラスタ</a:t>
            </a:r>
            <a:endParaRPr lang="en-US" altLang="ja-JP" dirty="0"/>
          </a:p>
          <a:p>
            <a:pPr lvl="2"/>
            <a:r>
              <a:rPr lang="ja-JP" altLang="ja-JP" dirty="0"/>
              <a:t>クラスタ同士の距離が最も近いものを一つのクラスタに合体</a:t>
            </a:r>
            <a:endParaRPr lang="en-US" altLang="ja-JP" dirty="0"/>
          </a:p>
          <a:p>
            <a:pPr lvl="2"/>
            <a:r>
              <a:rPr lang="ja-JP" altLang="en-US" dirty="0"/>
              <a:t>これを全体が</a:t>
            </a:r>
            <a:r>
              <a:rPr lang="en-US" altLang="ja-JP" dirty="0"/>
              <a:t>1</a:t>
            </a:r>
            <a:r>
              <a:rPr lang="ja-JP" altLang="en-US" dirty="0" err="1"/>
              <a:t>つの</a:t>
            </a:r>
            <a:r>
              <a:rPr lang="ja-JP" altLang="en-US" dirty="0"/>
              <a:t>クラスタになるまで繰り返す</a:t>
            </a:r>
            <a:endParaRPr lang="en-US" altLang="ja-JP" dirty="0"/>
          </a:p>
          <a:p>
            <a:pPr lvl="1"/>
            <a:r>
              <a:rPr lang="ja-JP" altLang="ja-JP" dirty="0"/>
              <a:t>クラスタ間の距離の決定法にはウォード法を用いた．</a:t>
            </a:r>
            <a:endParaRPr lang="en-US" altLang="ja-JP" dirty="0"/>
          </a:p>
          <a:p>
            <a:pPr lvl="1"/>
            <a:endParaRPr kumimoji="1" lang="ja-JP" altLang="en-US" dirty="0"/>
          </a:p>
        </p:txBody>
      </p:sp>
    </p:spTree>
    <p:extLst>
      <p:ext uri="{BB962C8B-B14F-4D97-AF65-F5344CB8AC3E}">
        <p14:creationId xmlns:p14="http://schemas.microsoft.com/office/powerpoint/2010/main" val="5873076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992ED60-D83A-4054-B97C-B1F22B04EB81}"/>
              </a:ext>
            </a:extLst>
          </p:cNvPr>
          <p:cNvSpPr>
            <a:spLocks noGrp="1" noChangeArrowheads="1"/>
          </p:cNvSpPr>
          <p:nvPr>
            <p:ph type="title"/>
          </p:nvPr>
        </p:nvSpPr>
        <p:spPr/>
        <p:txBody>
          <a:bodyPr/>
          <a:lstStyle/>
          <a:p>
            <a:r>
              <a:rPr lang="ja-JP" altLang="en-US" dirty="0"/>
              <a:t>評価値</a:t>
            </a:r>
            <a:endParaRPr lang="en-US" altLang="ja-JP" dirty="0"/>
          </a:p>
        </p:txBody>
      </p:sp>
      <p:sp>
        <p:nvSpPr>
          <p:cNvPr id="7" name="Rectangle 3">
            <a:extLst>
              <a:ext uri="{FF2B5EF4-FFF2-40B4-BE49-F238E27FC236}">
                <a16:creationId xmlns:a16="http://schemas.microsoft.com/office/drawing/2014/main" id="{AB8F5439-439F-487E-B76A-DB921BF46FBC}"/>
              </a:ext>
            </a:extLst>
          </p:cNvPr>
          <p:cNvSpPr txBox="1">
            <a:spLocks noChangeArrowheads="1"/>
          </p:cNvSpPr>
          <p:nvPr/>
        </p:nvSpPr>
        <p:spPr>
          <a:xfrm>
            <a:off x="467544" y="692696"/>
            <a:ext cx="8208912" cy="602878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0" indent="0">
              <a:buNone/>
            </a:pPr>
            <a:r>
              <a:rPr lang="ja-JP" altLang="en-US" dirty="0">
                <a:solidFill>
                  <a:srgbClr val="FF0000"/>
                </a:solidFill>
              </a:rPr>
              <a:t>クラスタ内、クラスタ間</a:t>
            </a:r>
            <a:r>
              <a:rPr lang="ja-JP" altLang="ja-JP" dirty="0"/>
              <a:t>の類似度を使用し，評価する</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評価値</a:t>
            </a:r>
            <a:r>
              <a:rPr lang="en-US" altLang="ja-JP" dirty="0"/>
              <a:t>E</a:t>
            </a:r>
          </a:p>
          <a:p>
            <a:pPr marL="0" indent="0">
              <a:buNone/>
            </a:pPr>
            <a:endParaRPr lang="en-US" altLang="ja-JP" sz="2800" dirty="0"/>
          </a:p>
          <a:p>
            <a:pPr marL="0" indent="0">
              <a:buNone/>
            </a:pPr>
            <a:endParaRPr lang="en-US" altLang="ja-JP" sz="2800" dirty="0"/>
          </a:p>
          <a:p>
            <a:pPr marL="0" indent="0">
              <a:buNone/>
            </a:pPr>
            <a:r>
              <a:rPr lang="ja-JP" altLang="en-US" sz="2800" dirty="0"/>
              <a:t>　　　　　　　　　　　　　　　　　　　　　　　　　　　　　　　</a:t>
            </a:r>
            <a:r>
              <a:rPr lang="en-US" altLang="ja-JP" sz="2800" dirty="0"/>
              <a:t>(</a:t>
            </a:r>
            <a:r>
              <a:rPr lang="ja-JP" altLang="en-US" sz="2800" dirty="0"/>
              <a:t>２</a:t>
            </a:r>
            <a:r>
              <a:rPr lang="en-US" altLang="ja-JP" sz="2800" dirty="0"/>
              <a:t>)</a:t>
            </a:r>
          </a:p>
          <a:p>
            <a:pPr marL="342900" lvl="1" indent="0">
              <a:buFont typeface="Arial" pitchFamily="34" charset="0"/>
              <a:buNone/>
            </a:pPr>
            <a:endParaRPr lang="en-US" altLang="ja-JP" sz="2800" dirty="0"/>
          </a:p>
          <a:p>
            <a:pPr marL="342900" lvl="1" indent="0">
              <a:buNone/>
            </a:pPr>
            <a:r>
              <a:rPr lang="en-US" altLang="ja-JP" sz="2800" dirty="0"/>
              <a:t>α</a:t>
            </a:r>
            <a:r>
              <a:rPr lang="ja-JP" altLang="en-US" sz="2800" dirty="0"/>
              <a:t>：</a:t>
            </a:r>
            <a:r>
              <a:rPr lang="ja-JP" altLang="ja-JP" sz="2800" dirty="0"/>
              <a:t>重み</a:t>
            </a:r>
            <a:endParaRPr lang="en-US" altLang="ja-JP" sz="2800" dirty="0"/>
          </a:p>
          <a:p>
            <a:pPr marL="342900" lvl="1" indent="0">
              <a:buNone/>
            </a:pPr>
            <a:r>
              <a:rPr lang="en-US" altLang="ja-JP" sz="2800" dirty="0"/>
              <a:t>B:</a:t>
            </a:r>
            <a:r>
              <a:rPr lang="ja-JP" altLang="en-US" sz="2800" dirty="0"/>
              <a:t>クラスタ間の類似度</a:t>
            </a:r>
          </a:p>
          <a:p>
            <a:pPr marL="342900" lvl="1" indent="0">
              <a:buFont typeface="Arial" pitchFamily="34" charset="0"/>
              <a:buNone/>
            </a:pPr>
            <a:endParaRPr lang="en-US" altLang="ja-JP" sz="2800" dirty="0"/>
          </a:p>
          <a:p>
            <a:pPr marL="342900" lvl="1" indent="0">
              <a:buFont typeface="Arial" pitchFamily="34" charset="0"/>
              <a:buNone/>
            </a:pPr>
            <a:endParaRPr lang="en-US" altLang="ja-JP" sz="2800" dirty="0"/>
          </a:p>
          <a:p>
            <a:pPr marL="342900" lvl="1" indent="0">
              <a:buFont typeface="Arial" pitchFamily="34" charset="0"/>
              <a:buNone/>
            </a:pPr>
            <a:endParaRPr lang="en-US" altLang="ja-JP" sz="2500" dirty="0"/>
          </a:p>
          <a:p>
            <a:pPr marL="342900" lvl="1" indent="0">
              <a:buFont typeface="Arial" pitchFamily="34" charset="0"/>
              <a:buNone/>
            </a:pPr>
            <a:endParaRPr lang="en-US" altLang="ja-JP" sz="2500" dirty="0"/>
          </a:p>
          <a:p>
            <a:pPr marL="342900" lvl="1" indent="0">
              <a:buFont typeface="Arial" pitchFamily="34" charset="0"/>
              <a:buNone/>
            </a:pPr>
            <a:endParaRPr lang="en-US" altLang="ja-JP" sz="2500" dirty="0"/>
          </a:p>
          <a:p>
            <a:pPr marL="342900" lvl="1" indent="0">
              <a:buFont typeface="Arial" pitchFamily="34" charset="0"/>
              <a:buNone/>
            </a:pPr>
            <a:endParaRPr lang="en-US" altLang="ja-JP" sz="2500" dirty="0"/>
          </a:p>
        </p:txBody>
      </p:sp>
      <p:pic>
        <p:nvPicPr>
          <p:cNvPr id="5" name="Picture 4">
            <a:extLst>
              <a:ext uri="{FF2B5EF4-FFF2-40B4-BE49-F238E27FC236}">
                <a16:creationId xmlns:a16="http://schemas.microsoft.com/office/drawing/2014/main" id="{0A535B36-4F40-4033-82FF-A748AF647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152930"/>
            <a:ext cx="5239293" cy="11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3">
            <a:extLst>
              <a:ext uri="{FF2B5EF4-FFF2-40B4-BE49-F238E27FC236}">
                <a16:creationId xmlns:a16="http://schemas.microsoft.com/office/drawing/2014/main" id="{4E909569-3E4F-4093-9145-C4C8919818F2}"/>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24</a:t>
            </a:fld>
            <a:endParaRPr kumimoji="1" lang="ja-JP" altLang="en-US" dirty="0"/>
          </a:p>
        </p:txBody>
      </p:sp>
    </p:spTree>
    <p:custDataLst>
      <p:tags r:id="rId1"/>
    </p:custDataLst>
    <p:extLst>
      <p:ext uri="{BB962C8B-B14F-4D97-AF65-F5344CB8AC3E}">
        <p14:creationId xmlns:p14="http://schemas.microsoft.com/office/powerpoint/2010/main" val="808589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B8844-B574-4A08-8242-B0ABCED270BF}"/>
              </a:ext>
            </a:extLst>
          </p:cNvPr>
          <p:cNvSpPr>
            <a:spLocks noGrp="1"/>
          </p:cNvSpPr>
          <p:nvPr>
            <p:ph type="title"/>
          </p:nvPr>
        </p:nvSpPr>
        <p:spPr/>
        <p:txBody>
          <a:bodyPr/>
          <a:lstStyle/>
          <a:p>
            <a:r>
              <a:rPr kumimoji="1" lang="ja-JP" altLang="en-US" dirty="0"/>
              <a:t>実験結果</a:t>
            </a:r>
          </a:p>
        </p:txBody>
      </p:sp>
      <p:sp>
        <p:nvSpPr>
          <p:cNvPr id="4" name="スライド番号プレースホルダー 3">
            <a:extLst>
              <a:ext uri="{FF2B5EF4-FFF2-40B4-BE49-F238E27FC236}">
                <a16:creationId xmlns:a16="http://schemas.microsoft.com/office/drawing/2014/main" id="{4CC95A21-3B39-4858-A11B-9690B67F8120}"/>
              </a:ext>
            </a:extLst>
          </p:cNvPr>
          <p:cNvSpPr>
            <a:spLocks noGrp="1"/>
          </p:cNvSpPr>
          <p:nvPr>
            <p:ph type="sldNum" sz="quarter" idx="12"/>
          </p:nvPr>
        </p:nvSpPr>
        <p:spPr/>
        <p:txBody>
          <a:bodyPr/>
          <a:lstStyle/>
          <a:p>
            <a:fld id="{246E97CF-0504-4E3F-9290-CC6BBD911ACE}" type="slidenum">
              <a:rPr kumimoji="1" lang="ja-JP" altLang="en-US" smtClean="0"/>
              <a:pPr/>
              <a:t>25</a:t>
            </a:fld>
            <a:endParaRPr kumimoji="1" lang="ja-JP" altLang="en-US" dirty="0"/>
          </a:p>
        </p:txBody>
      </p:sp>
      <p:sp>
        <p:nvSpPr>
          <p:cNvPr id="7" name="正方形/長方形 6">
            <a:extLst>
              <a:ext uri="{FF2B5EF4-FFF2-40B4-BE49-F238E27FC236}">
                <a16:creationId xmlns:a16="http://schemas.microsoft.com/office/drawing/2014/main" id="{7872B88D-A37C-476A-A92D-A0B2B737D5F6}"/>
              </a:ext>
            </a:extLst>
          </p:cNvPr>
          <p:cNvSpPr/>
          <p:nvPr/>
        </p:nvSpPr>
        <p:spPr>
          <a:xfrm>
            <a:off x="2267744" y="6256505"/>
            <a:ext cx="2587568" cy="451406"/>
          </a:xfrm>
          <a:prstGeom prst="rect">
            <a:avLst/>
          </a:prstGeom>
        </p:spPr>
        <p:txBody>
          <a:bodyPr wrap="none">
            <a:spAutoFit/>
          </a:bodyPr>
          <a:lstStyle/>
          <a:p>
            <a:pPr algn="ctr">
              <a:lnSpc>
                <a:spcPts val="1400"/>
              </a:lnSpc>
            </a:pPr>
            <a:r>
              <a:rPr lang="ja-JP" altLang="en-US" kern="100" dirty="0">
                <a:solidFill>
                  <a:srgbClr val="000000"/>
                </a:solidFill>
                <a:latin typeface="ＭＳ Ｐ明朝" panose="02020600040205080304" pitchFamily="18" charset="-128"/>
                <a:ea typeface="ＭＳ Ｐ明朝" panose="02020600040205080304" pitchFamily="18" charset="-128"/>
                <a:cs typeface="ＭＳ 明朝" panose="02020609040205080304" pitchFamily="17" charset="-128"/>
              </a:rPr>
              <a:t>図</a:t>
            </a:r>
            <a:r>
              <a:rPr lang="en-US" altLang="ja-JP" kern="100" dirty="0">
                <a:solidFill>
                  <a:srgbClr val="000000"/>
                </a:solidFill>
                <a:latin typeface="ＭＳ Ｐ明朝" panose="02020600040205080304" pitchFamily="18" charset="-128"/>
                <a:ea typeface="ＭＳ Ｐ明朝" panose="02020600040205080304" pitchFamily="18" charset="-128"/>
                <a:cs typeface="ＭＳ 明朝" panose="02020609040205080304" pitchFamily="17" charset="-128"/>
              </a:rPr>
              <a:t>2.</a:t>
            </a:r>
            <a:r>
              <a:rPr lang="ja-JP" altLang="en-US" dirty="0"/>
              <a:t>評価式より</a:t>
            </a:r>
            <a:r>
              <a:rPr kumimoji="1" lang="ja-JP" altLang="en-US" dirty="0"/>
              <a:t>実験結果</a:t>
            </a:r>
            <a:endParaRPr kumimoji="1" lang="en-US" altLang="ja-JP" dirty="0"/>
          </a:p>
          <a:p>
            <a:pPr algn="ctr">
              <a:lnSpc>
                <a:spcPts val="1400"/>
              </a:lnSpc>
              <a:spcAft>
                <a:spcPts val="0"/>
              </a:spcAft>
            </a:pPr>
            <a:endParaRPr lang="ja-JP" altLang="ja-JP" kern="100" dirty="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endParaRPr>
          </a:p>
        </p:txBody>
      </p:sp>
      <p:graphicFrame>
        <p:nvGraphicFramePr>
          <p:cNvPr id="9" name="グラフ 8">
            <a:extLst>
              <a:ext uri="{FF2B5EF4-FFF2-40B4-BE49-F238E27FC236}">
                <a16:creationId xmlns:a16="http://schemas.microsoft.com/office/drawing/2014/main" id="{59ED0E66-8332-4D7B-B03B-691C357989AF}"/>
              </a:ext>
            </a:extLst>
          </p:cNvPr>
          <p:cNvGraphicFramePr>
            <a:graphicFrameLocks/>
          </p:cNvGraphicFramePr>
          <p:nvPr/>
        </p:nvGraphicFramePr>
        <p:xfrm>
          <a:off x="-540568" y="633649"/>
          <a:ext cx="10081120" cy="5419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7722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F4F64-02D6-43D9-AEA5-4DC33B7CF282}"/>
              </a:ext>
            </a:extLst>
          </p:cNvPr>
          <p:cNvSpPr>
            <a:spLocks noGrp="1"/>
          </p:cNvSpPr>
          <p:nvPr>
            <p:ph type="title"/>
          </p:nvPr>
        </p:nvSpPr>
        <p:spPr/>
        <p:txBody>
          <a:bodyPr/>
          <a:lstStyle/>
          <a:p>
            <a:r>
              <a:rPr lang="ja-JP" altLang="ja-JP" sz="3200" dirty="0"/>
              <a:t>ウォード法</a:t>
            </a:r>
            <a:endParaRPr lang="en-US" altLang="ja-JP" sz="3200" dirty="0"/>
          </a:p>
        </p:txBody>
      </p:sp>
      <p:sp>
        <p:nvSpPr>
          <p:cNvPr id="3" name="コンテンツ プレースホルダー 2">
            <a:extLst>
              <a:ext uri="{FF2B5EF4-FFF2-40B4-BE49-F238E27FC236}">
                <a16:creationId xmlns:a16="http://schemas.microsoft.com/office/drawing/2014/main" id="{D04BD39F-B7D7-4532-BD5B-D8F87621E479}"/>
              </a:ext>
            </a:extLst>
          </p:cNvPr>
          <p:cNvSpPr>
            <a:spLocks noGrp="1"/>
          </p:cNvSpPr>
          <p:nvPr>
            <p:ph idx="1"/>
          </p:nvPr>
        </p:nvSpPr>
        <p:spPr/>
        <p:txBody>
          <a:bodyPr/>
          <a:lstStyle/>
          <a:p>
            <a:r>
              <a:rPr lang="ja-JP" altLang="ja-JP" dirty="0"/>
              <a:t>ウォード法</a:t>
            </a:r>
            <a:endParaRPr lang="en-US" altLang="ja-JP" dirty="0"/>
          </a:p>
          <a:p>
            <a:pPr lvl="1"/>
            <a:r>
              <a:rPr lang="en-US" altLang="ja-JP" dirty="0"/>
              <a:t>L(P),L(Q)</a:t>
            </a:r>
            <a:r>
              <a:rPr lang="ja-JP" altLang="en-US" dirty="0"/>
              <a:t>の差が最小となるようなクラスター同士を結合する手法。</a:t>
            </a:r>
            <a:endParaRPr lang="en-US" altLang="ja-JP" dirty="0"/>
          </a:p>
          <a:p>
            <a:pPr lvl="1"/>
            <a:r>
              <a:rPr lang="en-US" altLang="ja-JP" dirty="0"/>
              <a:t>L(P),L(Q)</a:t>
            </a:r>
            <a:r>
              <a:rPr lang="ja-JP" altLang="en-US" dirty="0"/>
              <a:t>の差</a:t>
            </a:r>
            <a:endParaRPr lang="en-US" altLang="ja-JP" dirty="0"/>
          </a:p>
          <a:p>
            <a:pPr lvl="2"/>
            <a:r>
              <a:rPr lang="en-US" altLang="ja-JP" dirty="0"/>
              <a:t>Δ=L(P∪Q)</a:t>
            </a:r>
            <a:r>
              <a:rPr lang="ja-JP" altLang="en-US" dirty="0"/>
              <a:t>－</a:t>
            </a:r>
            <a:r>
              <a:rPr lang="en-US" altLang="ja-JP" dirty="0"/>
              <a:t>L(P)</a:t>
            </a:r>
            <a:r>
              <a:rPr lang="ja-JP" altLang="en-US" dirty="0"/>
              <a:t>－</a:t>
            </a:r>
            <a:r>
              <a:rPr lang="en-US" altLang="ja-JP" dirty="0"/>
              <a:t>L(Q)</a:t>
            </a:r>
            <a:br>
              <a:rPr lang="ja-JP" altLang="en-US" dirty="0"/>
            </a:br>
            <a:endParaRPr lang="en-US" altLang="ja-JP" dirty="0"/>
          </a:p>
        </p:txBody>
      </p:sp>
      <p:sp>
        <p:nvSpPr>
          <p:cNvPr id="4" name="スライド番号プレースホルダー 3">
            <a:extLst>
              <a:ext uri="{FF2B5EF4-FFF2-40B4-BE49-F238E27FC236}">
                <a16:creationId xmlns:a16="http://schemas.microsoft.com/office/drawing/2014/main" id="{391E8048-B613-49C6-895E-F05F78249141}"/>
              </a:ext>
            </a:extLst>
          </p:cNvPr>
          <p:cNvSpPr>
            <a:spLocks noGrp="1"/>
          </p:cNvSpPr>
          <p:nvPr>
            <p:ph type="sldNum" sz="quarter" idx="12"/>
          </p:nvPr>
        </p:nvSpPr>
        <p:spPr/>
        <p:txBody>
          <a:bodyPr/>
          <a:lstStyle/>
          <a:p>
            <a:fld id="{246E97CF-0504-4E3F-9290-CC6BBD911ACE}" type="slidenum">
              <a:rPr lang="ja-JP" altLang="en-US" smtClean="0"/>
              <a:pPr/>
              <a:t>26</a:t>
            </a:fld>
            <a:endParaRPr lang="ja-JP" altLang="en-US"/>
          </a:p>
        </p:txBody>
      </p:sp>
      <p:pic>
        <p:nvPicPr>
          <p:cNvPr id="5" name="図 4">
            <a:extLst>
              <a:ext uri="{FF2B5EF4-FFF2-40B4-BE49-F238E27FC236}">
                <a16:creationId xmlns:a16="http://schemas.microsoft.com/office/drawing/2014/main" id="{168D5772-0B2E-4449-BFF1-4C27B7234072}"/>
              </a:ext>
            </a:extLst>
          </p:cNvPr>
          <p:cNvPicPr>
            <a:picLocks noChangeAspect="1"/>
          </p:cNvPicPr>
          <p:nvPr/>
        </p:nvPicPr>
        <p:blipFill>
          <a:blip r:embed="rId3"/>
          <a:stretch>
            <a:fillRect/>
          </a:stretch>
        </p:blipFill>
        <p:spPr>
          <a:xfrm>
            <a:off x="1502633" y="2490959"/>
            <a:ext cx="4066377" cy="4026432"/>
          </a:xfrm>
          <a:prstGeom prst="rect">
            <a:avLst/>
          </a:prstGeom>
        </p:spPr>
      </p:pic>
      <p:sp>
        <p:nvSpPr>
          <p:cNvPr id="6" name="正方形/長方形 5">
            <a:extLst>
              <a:ext uri="{FF2B5EF4-FFF2-40B4-BE49-F238E27FC236}">
                <a16:creationId xmlns:a16="http://schemas.microsoft.com/office/drawing/2014/main" id="{AC280A8D-092E-4C9A-80F2-DF4BCD140E50}"/>
              </a:ext>
            </a:extLst>
          </p:cNvPr>
          <p:cNvSpPr/>
          <p:nvPr/>
        </p:nvSpPr>
        <p:spPr>
          <a:xfrm>
            <a:off x="5608179" y="5928405"/>
            <a:ext cx="2534668" cy="369332"/>
          </a:xfrm>
          <a:prstGeom prst="rect">
            <a:avLst/>
          </a:prstGeom>
        </p:spPr>
        <p:txBody>
          <a:bodyPr wrap="none">
            <a:spAutoFit/>
          </a:bodyPr>
          <a:lstStyle/>
          <a:p>
            <a:r>
              <a:rPr lang="ja-JP" altLang="en-US" dirty="0">
                <a:solidFill>
                  <a:srgbClr val="535353"/>
                </a:solidFill>
                <a:latin typeface="Verdana" panose="020B0604030504040204" pitchFamily="34" charset="0"/>
              </a:rPr>
              <a:t>図</a:t>
            </a:r>
            <a:r>
              <a:rPr lang="en-US" altLang="ja-JP" dirty="0">
                <a:solidFill>
                  <a:srgbClr val="535353"/>
                </a:solidFill>
                <a:latin typeface="Verdana" panose="020B0604030504040204" pitchFamily="34" charset="0"/>
              </a:rPr>
              <a:t>.</a:t>
            </a:r>
            <a:r>
              <a:rPr lang="ja-JP" altLang="en-US" dirty="0">
                <a:solidFill>
                  <a:srgbClr val="535353"/>
                </a:solidFill>
                <a:latin typeface="Verdana" panose="020B0604030504040204" pitchFamily="34" charset="0"/>
              </a:rPr>
              <a:t>ウォード法のイメージ</a:t>
            </a:r>
            <a:endParaRPr lang="ja-JP" altLang="en-US" dirty="0"/>
          </a:p>
        </p:txBody>
      </p:sp>
    </p:spTree>
    <p:extLst>
      <p:ext uri="{BB962C8B-B14F-4D97-AF65-F5344CB8AC3E}">
        <p14:creationId xmlns:p14="http://schemas.microsoft.com/office/powerpoint/2010/main" val="1997695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126DD9-C4B7-4C81-ADD2-ED244518CBCC}"/>
              </a:ext>
            </a:extLst>
          </p:cNvPr>
          <p:cNvSpPr>
            <a:spLocks noGrp="1"/>
          </p:cNvSpPr>
          <p:nvPr>
            <p:ph type="title"/>
          </p:nvPr>
        </p:nvSpPr>
        <p:spPr/>
        <p:txBody>
          <a:bodyPr/>
          <a:lstStyle/>
          <a:p>
            <a:r>
              <a:rPr lang="ja-JP" altLang="en-US" dirty="0"/>
              <a:t>実験</a:t>
            </a:r>
            <a:r>
              <a:rPr lang="en-US" altLang="ja-JP" dirty="0"/>
              <a:t>1</a:t>
            </a:r>
            <a:r>
              <a:rPr lang="ja-JP" altLang="en-US" dirty="0"/>
              <a:t>の結果</a:t>
            </a:r>
            <a:endParaRPr kumimoji="1" lang="ja-JP" altLang="en-US" dirty="0"/>
          </a:p>
        </p:txBody>
      </p:sp>
      <p:sp>
        <p:nvSpPr>
          <p:cNvPr id="4" name="スライド番号プレースホルダー 3">
            <a:extLst>
              <a:ext uri="{FF2B5EF4-FFF2-40B4-BE49-F238E27FC236}">
                <a16:creationId xmlns:a16="http://schemas.microsoft.com/office/drawing/2014/main" id="{6FB77327-B089-4776-AFF2-CFA55DCC07F1}"/>
              </a:ext>
            </a:extLst>
          </p:cNvPr>
          <p:cNvSpPr>
            <a:spLocks noGrp="1"/>
          </p:cNvSpPr>
          <p:nvPr>
            <p:ph type="sldNum" sz="quarter" idx="12"/>
          </p:nvPr>
        </p:nvSpPr>
        <p:spPr/>
        <p:txBody>
          <a:bodyPr/>
          <a:lstStyle/>
          <a:p>
            <a:fld id="{246E97CF-0504-4E3F-9290-CC6BBD911ACE}" type="slidenum">
              <a:rPr kumimoji="1" lang="ja-JP" altLang="en-US" smtClean="0"/>
              <a:pPr/>
              <a:t>27</a:t>
            </a:fld>
            <a:endParaRPr kumimoji="1" lang="ja-JP" altLang="en-US" dirty="0"/>
          </a:p>
        </p:txBody>
      </p:sp>
      <p:pic>
        <p:nvPicPr>
          <p:cNvPr id="2050" name="Picture 2">
            <a:extLst>
              <a:ext uri="{FF2B5EF4-FFF2-40B4-BE49-F238E27FC236}">
                <a16:creationId xmlns:a16="http://schemas.microsoft.com/office/drawing/2014/main" id="{6421DECA-DB78-444D-90DF-8860E25A8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33695"/>
            <a:ext cx="5287317" cy="543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8F25319C-5330-4D2D-9545-563CEF1182B7}"/>
              </a:ext>
            </a:extLst>
          </p:cNvPr>
          <p:cNvSpPr/>
          <p:nvPr/>
        </p:nvSpPr>
        <p:spPr>
          <a:xfrm>
            <a:off x="1259632" y="6288696"/>
            <a:ext cx="3143809" cy="271869"/>
          </a:xfrm>
          <a:prstGeom prst="rect">
            <a:avLst/>
          </a:prstGeom>
        </p:spPr>
        <p:txBody>
          <a:bodyPr wrap="none">
            <a:spAutoFit/>
          </a:bodyPr>
          <a:lstStyle/>
          <a:p>
            <a:pPr algn="ctr">
              <a:lnSpc>
                <a:spcPts val="1400"/>
              </a:lnSpc>
              <a:spcAft>
                <a:spcPts val="0"/>
              </a:spcAft>
            </a:pPr>
            <a:r>
              <a:rPr lang="ja-JP" altLang="ja-JP" kern="100" dirty="0">
                <a:solidFill>
                  <a:srgbClr val="000000"/>
                </a:solidFill>
                <a:latin typeface="ＭＳ Ｐ明朝" panose="02020600040205080304" pitchFamily="18" charset="-128"/>
                <a:ea typeface="ＭＳ Ｐ明朝" panose="02020600040205080304" pitchFamily="18" charset="-128"/>
                <a:cs typeface="ＭＳ 明朝" panose="02020609040205080304" pitchFamily="17" charset="-128"/>
              </a:rPr>
              <a:t>図</a:t>
            </a:r>
            <a:r>
              <a:rPr lang="en-US" altLang="ja-JP" kern="100" dirty="0">
                <a:solidFill>
                  <a:srgbClr val="000000"/>
                </a:solidFill>
                <a:latin typeface="ＭＳ Ｐ明朝" panose="02020600040205080304" pitchFamily="18" charset="-128"/>
                <a:ea typeface="ＭＳ Ｐ明朝" panose="02020600040205080304" pitchFamily="18" charset="-128"/>
                <a:cs typeface="ＭＳ 明朝" panose="02020609040205080304" pitchFamily="17" charset="-128"/>
              </a:rPr>
              <a:t>1.</a:t>
            </a:r>
            <a:r>
              <a:rPr lang="ja-JP" altLang="ja-JP" kern="100" dirty="0">
                <a:solidFill>
                  <a:srgbClr val="000000"/>
                </a:solidFill>
                <a:latin typeface="ＭＳ Ｐ明朝" panose="02020600040205080304" pitchFamily="18" charset="-128"/>
                <a:ea typeface="ＭＳ Ｐ明朝" panose="02020600040205080304" pitchFamily="18" charset="-128"/>
                <a:cs typeface="ＭＳ 明朝" panose="02020609040205080304" pitchFamily="17" charset="-128"/>
              </a:rPr>
              <a:t>項目名のクラスタの可視化</a:t>
            </a:r>
            <a:endParaRPr lang="ja-JP" altLang="ja-JP" kern="100" dirty="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10" name="コンテンツ プレースホルダー 2">
            <a:extLst>
              <a:ext uri="{FF2B5EF4-FFF2-40B4-BE49-F238E27FC236}">
                <a16:creationId xmlns:a16="http://schemas.microsoft.com/office/drawing/2014/main" id="{2BEDF50C-A947-490B-B32B-0CD30EE4E829}"/>
              </a:ext>
            </a:extLst>
          </p:cNvPr>
          <p:cNvSpPr>
            <a:spLocks noGrp="1"/>
          </p:cNvSpPr>
          <p:nvPr>
            <p:ph idx="1"/>
          </p:nvPr>
        </p:nvSpPr>
        <p:spPr>
          <a:xfrm>
            <a:off x="5748670" y="1052736"/>
            <a:ext cx="3143810" cy="5235960"/>
          </a:xfrm>
        </p:spPr>
        <p:txBody>
          <a:bodyPr>
            <a:normAutofit/>
          </a:bodyPr>
          <a:lstStyle/>
          <a:p>
            <a:pPr marL="0" indent="0">
              <a:buNone/>
            </a:pPr>
            <a:r>
              <a:rPr lang="ja-JP" altLang="ja-JP" dirty="0"/>
              <a:t>実験条件</a:t>
            </a:r>
            <a:endParaRPr lang="en-US" altLang="ja-JP" dirty="0"/>
          </a:p>
          <a:p>
            <a:pPr marL="0" indent="0">
              <a:buNone/>
            </a:pPr>
            <a:r>
              <a:rPr lang="en-US" altLang="ja-JP" sz="2000" dirty="0"/>
              <a:t>-</a:t>
            </a:r>
            <a:r>
              <a:rPr lang="ja-JP" altLang="en-US" sz="2000" dirty="0"/>
              <a:t>クラスタ</a:t>
            </a:r>
            <a:r>
              <a:rPr lang="ja-JP" altLang="ja-JP" sz="2000" dirty="0"/>
              <a:t>数</a:t>
            </a:r>
            <a:r>
              <a:rPr lang="en-US" altLang="ja-JP" sz="2000" dirty="0"/>
              <a:t>:40</a:t>
            </a:r>
          </a:p>
          <a:p>
            <a:pPr marL="0" indent="0">
              <a:buNone/>
            </a:pPr>
            <a:endParaRPr lang="en-US" altLang="ja-JP" dirty="0"/>
          </a:p>
          <a:p>
            <a:pPr marL="0" indent="0">
              <a:buNone/>
            </a:pPr>
            <a:endParaRPr lang="en-US" altLang="ja-JP" dirty="0"/>
          </a:p>
          <a:p>
            <a:pPr marL="0" indent="0">
              <a:buNone/>
            </a:pPr>
            <a:r>
              <a:rPr lang="ja-JP" altLang="en-US" dirty="0"/>
              <a:t>実験結果</a:t>
            </a:r>
            <a:endParaRPr lang="en-US" altLang="ja-JP" dirty="0"/>
          </a:p>
          <a:p>
            <a:pPr marL="0" indent="0">
              <a:buNone/>
            </a:pPr>
            <a:r>
              <a:rPr lang="en-US" altLang="ja-JP" sz="2000" dirty="0"/>
              <a:t>-</a:t>
            </a:r>
            <a:r>
              <a:rPr lang="ja-JP" altLang="ja-JP" sz="2000" dirty="0"/>
              <a:t>各クラスタの平均ベクトルを求め</a:t>
            </a:r>
            <a:r>
              <a:rPr lang="en-US" altLang="ja-JP" sz="2000" dirty="0"/>
              <a:t>,</a:t>
            </a:r>
            <a:r>
              <a:rPr lang="ja-JP" altLang="ja-JP" sz="2000" dirty="0"/>
              <a:t>そのベクトルを</a:t>
            </a:r>
            <a:r>
              <a:rPr lang="en-US" altLang="ja-JP" sz="2000" dirty="0">
                <a:highlight>
                  <a:srgbClr val="FFFF00"/>
                </a:highlight>
              </a:rPr>
              <a:t>MDS</a:t>
            </a:r>
            <a:r>
              <a:rPr lang="ja-JP" altLang="ja-JP" sz="2000" dirty="0">
                <a:highlight>
                  <a:srgbClr val="FFFF00"/>
                </a:highlight>
              </a:rPr>
              <a:t>法</a:t>
            </a:r>
            <a:r>
              <a:rPr lang="ja-JP" altLang="ja-JP" sz="2000" dirty="0"/>
              <a:t>で二次元化</a:t>
            </a:r>
            <a:endParaRPr lang="en-US" altLang="ja-JP" sz="2000" dirty="0"/>
          </a:p>
        </p:txBody>
      </p:sp>
    </p:spTree>
    <p:extLst>
      <p:ext uri="{BB962C8B-B14F-4D97-AF65-F5344CB8AC3E}">
        <p14:creationId xmlns:p14="http://schemas.microsoft.com/office/powerpoint/2010/main" val="342516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今後の予定</a:t>
            </a:r>
            <a:endParaRPr lang="ja-JP" altLang="en-US" dirty="0"/>
          </a:p>
        </p:txBody>
      </p:sp>
      <p:sp>
        <p:nvSpPr>
          <p:cNvPr id="3" name="コンテンツ プレースホルダー 2"/>
          <p:cNvSpPr>
            <a:spLocks noGrp="1"/>
          </p:cNvSpPr>
          <p:nvPr>
            <p:ph idx="1"/>
          </p:nvPr>
        </p:nvSpPr>
        <p:spPr/>
        <p:txBody>
          <a:bodyPr>
            <a:normAutofit/>
          </a:bodyPr>
          <a:lstStyle/>
          <a:p>
            <a:r>
              <a:rPr lang="ja-JP" altLang="en-US" dirty="0"/>
              <a:t>オープンデータを活用するアプリ開発</a:t>
            </a:r>
            <a:endParaRPr lang="en-US" altLang="ja-JP" dirty="0"/>
          </a:p>
          <a:p>
            <a:pPr lvl="1"/>
            <a:r>
              <a:rPr lang="en-US" altLang="ja-JP" dirty="0"/>
              <a:t>Python</a:t>
            </a:r>
            <a:r>
              <a:rPr lang="ja-JP" altLang="en-US" dirty="0"/>
              <a:t>による述語学習システムの作成</a:t>
            </a:r>
            <a:endParaRPr lang="en-US" altLang="ja-JP" dirty="0"/>
          </a:p>
          <a:p>
            <a:pPr lvl="2"/>
            <a:r>
              <a:rPr lang="en-US" altLang="ja-JP" dirty="0"/>
              <a:t>Deep</a:t>
            </a:r>
            <a:r>
              <a:rPr lang="ja-JP" altLang="en-US" dirty="0"/>
              <a:t> </a:t>
            </a:r>
            <a:r>
              <a:rPr lang="en-US" altLang="ja-JP" dirty="0"/>
              <a:t>Learning</a:t>
            </a:r>
            <a:r>
              <a:rPr lang="ja-JP" altLang="en-US" dirty="0"/>
              <a:t>を活用する</a:t>
            </a:r>
            <a:endParaRPr lang="en-US" altLang="ja-JP" dirty="0"/>
          </a:p>
          <a:p>
            <a:pPr lvl="2"/>
            <a:r>
              <a:rPr lang="en-US" altLang="ja-JP" dirty="0"/>
              <a:t>Word2Vec</a:t>
            </a:r>
            <a:r>
              <a:rPr lang="ja-JP" altLang="en-US" dirty="0"/>
              <a:t>と同様の単語表現を用いる。（</a:t>
            </a:r>
            <a:r>
              <a:rPr lang="en-US" altLang="ja-JP" dirty="0" err="1"/>
              <a:t>OneHot</a:t>
            </a:r>
            <a:r>
              <a:rPr lang="ja-JP" altLang="en-US" dirty="0"/>
              <a:t>ベクトル）</a:t>
            </a:r>
            <a:endParaRPr lang="en-US" altLang="ja-JP" dirty="0"/>
          </a:p>
          <a:p>
            <a:pPr lvl="1"/>
            <a:r>
              <a:rPr lang="ja-JP" altLang="en-US" dirty="0"/>
              <a:t>述語サジェストシステムの開発</a:t>
            </a:r>
            <a:endParaRPr lang="en-US" altLang="ja-JP" dirty="0"/>
          </a:p>
          <a:p>
            <a:pPr lvl="1"/>
            <a:r>
              <a:rPr lang="ja-JP" altLang="en-US" dirty="0"/>
              <a:t>実際の現場で使用してもらい、改良を行う。</a:t>
            </a:r>
            <a:endParaRPr lang="en-US" altLang="ja-JP" dirty="0"/>
          </a:p>
          <a:p>
            <a:r>
              <a:rPr lang="ja-JP" altLang="en-US" dirty="0"/>
              <a:t>学会、カンファレンス等への参加</a:t>
            </a:r>
            <a:endParaRPr lang="en-US" altLang="ja-JP" dirty="0"/>
          </a:p>
          <a:p>
            <a:r>
              <a:rPr lang="ja-JP" altLang="en-US" dirty="0"/>
              <a:t>論文の執筆</a:t>
            </a:r>
            <a:endParaRPr lang="en-US" altLang="ja-JP" dirty="0"/>
          </a:p>
          <a:p>
            <a:pPr lvl="1"/>
            <a:r>
              <a:rPr lang="ja-JP" altLang="en-US" dirty="0"/>
              <a:t>令和２年</a:t>
            </a:r>
            <a:r>
              <a:rPr lang="en-US" altLang="ja-JP" dirty="0"/>
              <a:t>4</a:t>
            </a:r>
            <a:r>
              <a:rPr lang="ja-JP" altLang="en-US" dirty="0"/>
              <a:t>月までにジャーナルへ１回目投稿</a:t>
            </a:r>
            <a:endParaRPr lang="en-US" altLang="ja-JP" dirty="0"/>
          </a:p>
          <a:p>
            <a:pPr marL="342900" lvl="1" indent="0">
              <a:buNone/>
            </a:pPr>
            <a:endParaRPr lang="en-US" altLang="ja-JP" dirty="0"/>
          </a:p>
          <a:p>
            <a:endParaRPr lang="en-US" altLang="ja-JP" dirty="0"/>
          </a:p>
        </p:txBody>
      </p:sp>
      <p:sp>
        <p:nvSpPr>
          <p:cNvPr id="6" name="スライド番号プレースホルダー 5"/>
          <p:cNvSpPr>
            <a:spLocks noGrp="1"/>
          </p:cNvSpPr>
          <p:nvPr>
            <p:ph type="sldNum" sz="quarter" idx="12"/>
          </p:nvPr>
        </p:nvSpPr>
        <p:spPr/>
        <p:txBody>
          <a:bodyPr/>
          <a:lstStyle/>
          <a:p>
            <a:fld id="{246E97CF-0504-4E3F-9290-CC6BBD911ACE}" type="slidenum">
              <a:rPr lang="ja-JP" altLang="en-US" smtClean="0"/>
              <a:pPr/>
              <a:t>28</a:t>
            </a:fld>
            <a:endParaRPr lang="ja-JP" altLang="en-US" dirty="0"/>
          </a:p>
        </p:txBody>
      </p:sp>
      <p:graphicFrame>
        <p:nvGraphicFramePr>
          <p:cNvPr id="7" name="表 6">
            <a:extLst>
              <a:ext uri="{FF2B5EF4-FFF2-40B4-BE49-F238E27FC236}">
                <a16:creationId xmlns:a16="http://schemas.microsoft.com/office/drawing/2014/main" id="{AE9448F0-BBDC-409A-9D26-29753FC55319}"/>
              </a:ext>
            </a:extLst>
          </p:cNvPr>
          <p:cNvGraphicFramePr>
            <a:graphicFrameLocks noGrp="1"/>
          </p:cNvGraphicFramePr>
          <p:nvPr/>
        </p:nvGraphicFramePr>
        <p:xfrm>
          <a:off x="611560" y="4365105"/>
          <a:ext cx="7903792" cy="1932630"/>
        </p:xfrm>
        <a:graphic>
          <a:graphicData uri="http://schemas.openxmlformats.org/drawingml/2006/table">
            <a:tbl>
              <a:tblPr firstRow="1" bandRow="1">
                <a:tableStyleId>{5C22544A-7EE6-4342-B048-85BDC9FD1C3A}</a:tableStyleId>
              </a:tblPr>
              <a:tblGrid>
                <a:gridCol w="987974">
                  <a:extLst>
                    <a:ext uri="{9D8B030D-6E8A-4147-A177-3AD203B41FA5}">
                      <a16:colId xmlns:a16="http://schemas.microsoft.com/office/drawing/2014/main" val="534806420"/>
                    </a:ext>
                  </a:extLst>
                </a:gridCol>
                <a:gridCol w="987974">
                  <a:extLst>
                    <a:ext uri="{9D8B030D-6E8A-4147-A177-3AD203B41FA5}">
                      <a16:colId xmlns:a16="http://schemas.microsoft.com/office/drawing/2014/main" val="3644749453"/>
                    </a:ext>
                  </a:extLst>
                </a:gridCol>
                <a:gridCol w="987974">
                  <a:extLst>
                    <a:ext uri="{9D8B030D-6E8A-4147-A177-3AD203B41FA5}">
                      <a16:colId xmlns:a16="http://schemas.microsoft.com/office/drawing/2014/main" val="964821539"/>
                    </a:ext>
                  </a:extLst>
                </a:gridCol>
                <a:gridCol w="987974">
                  <a:extLst>
                    <a:ext uri="{9D8B030D-6E8A-4147-A177-3AD203B41FA5}">
                      <a16:colId xmlns:a16="http://schemas.microsoft.com/office/drawing/2014/main" val="1500045986"/>
                    </a:ext>
                  </a:extLst>
                </a:gridCol>
                <a:gridCol w="987974">
                  <a:extLst>
                    <a:ext uri="{9D8B030D-6E8A-4147-A177-3AD203B41FA5}">
                      <a16:colId xmlns:a16="http://schemas.microsoft.com/office/drawing/2014/main" val="3019252141"/>
                    </a:ext>
                  </a:extLst>
                </a:gridCol>
                <a:gridCol w="987974">
                  <a:extLst>
                    <a:ext uri="{9D8B030D-6E8A-4147-A177-3AD203B41FA5}">
                      <a16:colId xmlns:a16="http://schemas.microsoft.com/office/drawing/2014/main" val="1124832632"/>
                    </a:ext>
                  </a:extLst>
                </a:gridCol>
                <a:gridCol w="987974">
                  <a:extLst>
                    <a:ext uri="{9D8B030D-6E8A-4147-A177-3AD203B41FA5}">
                      <a16:colId xmlns:a16="http://schemas.microsoft.com/office/drawing/2014/main" val="431491878"/>
                    </a:ext>
                  </a:extLst>
                </a:gridCol>
                <a:gridCol w="987974">
                  <a:extLst>
                    <a:ext uri="{9D8B030D-6E8A-4147-A177-3AD203B41FA5}">
                      <a16:colId xmlns:a16="http://schemas.microsoft.com/office/drawing/2014/main" val="231110246"/>
                    </a:ext>
                  </a:extLst>
                </a:gridCol>
              </a:tblGrid>
              <a:tr h="389124">
                <a:tc>
                  <a:txBody>
                    <a:bodyPr/>
                    <a:lstStyle/>
                    <a:p>
                      <a:pPr algn="ctr"/>
                      <a:r>
                        <a:rPr kumimoji="1" lang="ja-JP" altLang="en-US" dirty="0"/>
                        <a:t>９月</a:t>
                      </a:r>
                    </a:p>
                  </a:txBody>
                  <a:tcPr/>
                </a:tc>
                <a:tc>
                  <a:txBody>
                    <a:bodyPr/>
                    <a:lstStyle/>
                    <a:p>
                      <a:pPr algn="ctr"/>
                      <a:r>
                        <a:rPr kumimoji="1" lang="ja-JP" altLang="en-US" dirty="0"/>
                        <a:t>１０月</a:t>
                      </a:r>
                    </a:p>
                  </a:txBody>
                  <a:tcPr/>
                </a:tc>
                <a:tc>
                  <a:txBody>
                    <a:bodyPr/>
                    <a:lstStyle/>
                    <a:p>
                      <a:pPr algn="ctr"/>
                      <a:r>
                        <a:rPr kumimoji="1" lang="ja-JP" altLang="en-US" dirty="0"/>
                        <a:t>１１月</a:t>
                      </a:r>
                    </a:p>
                  </a:txBody>
                  <a:tcPr/>
                </a:tc>
                <a:tc>
                  <a:txBody>
                    <a:bodyPr/>
                    <a:lstStyle/>
                    <a:p>
                      <a:pPr algn="ctr"/>
                      <a:r>
                        <a:rPr kumimoji="1" lang="ja-JP" altLang="en-US" dirty="0"/>
                        <a:t>１２月</a:t>
                      </a:r>
                    </a:p>
                  </a:txBody>
                  <a:tcPr/>
                </a:tc>
                <a:tc>
                  <a:txBody>
                    <a:bodyPr/>
                    <a:lstStyle/>
                    <a:p>
                      <a:pPr algn="ctr"/>
                      <a:r>
                        <a:rPr kumimoji="1" lang="ja-JP" altLang="en-US" dirty="0"/>
                        <a:t>１月</a:t>
                      </a:r>
                    </a:p>
                  </a:txBody>
                  <a:tcPr/>
                </a:tc>
                <a:tc>
                  <a:txBody>
                    <a:bodyPr/>
                    <a:lstStyle/>
                    <a:p>
                      <a:pPr algn="ctr"/>
                      <a:r>
                        <a:rPr kumimoji="1" lang="ja-JP" altLang="en-US" dirty="0"/>
                        <a:t>２月</a:t>
                      </a:r>
                    </a:p>
                  </a:txBody>
                  <a:tcPr/>
                </a:tc>
                <a:tc>
                  <a:txBody>
                    <a:bodyPr/>
                    <a:lstStyle/>
                    <a:p>
                      <a:pPr algn="ctr"/>
                      <a:r>
                        <a:rPr kumimoji="1" lang="ja-JP" altLang="en-US" dirty="0"/>
                        <a:t>３月</a:t>
                      </a:r>
                    </a:p>
                  </a:txBody>
                  <a:tcPr/>
                </a:tc>
                <a:tc>
                  <a:txBody>
                    <a:bodyPr/>
                    <a:lstStyle/>
                    <a:p>
                      <a:pPr algn="ctr"/>
                      <a:r>
                        <a:rPr kumimoji="1" lang="ja-JP" altLang="en-US" dirty="0"/>
                        <a:t>４月</a:t>
                      </a:r>
                    </a:p>
                  </a:txBody>
                  <a:tcPr/>
                </a:tc>
                <a:extLst>
                  <a:ext uri="{0D108BD9-81ED-4DB2-BD59-A6C34878D82A}">
                    <a16:rowId xmlns:a16="http://schemas.microsoft.com/office/drawing/2014/main" val="1582950930"/>
                  </a:ext>
                </a:extLst>
              </a:tr>
              <a:tr h="771753">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extLst>
                  <a:ext uri="{0D108BD9-81ED-4DB2-BD59-A6C34878D82A}">
                    <a16:rowId xmlns:a16="http://schemas.microsoft.com/office/drawing/2014/main" val="3612209609"/>
                  </a:ext>
                </a:extLst>
              </a:tr>
              <a:tr h="771753">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dirty="0"/>
                    </a:p>
                  </a:txBody>
                  <a:tcPr/>
                </a:tc>
                <a:extLst>
                  <a:ext uri="{0D108BD9-81ED-4DB2-BD59-A6C34878D82A}">
                    <a16:rowId xmlns:a16="http://schemas.microsoft.com/office/drawing/2014/main" val="815919082"/>
                  </a:ext>
                </a:extLst>
              </a:tr>
            </a:tbl>
          </a:graphicData>
        </a:graphic>
      </p:graphicFrame>
      <p:sp>
        <p:nvSpPr>
          <p:cNvPr id="8" name="テキスト ボックス 7">
            <a:extLst>
              <a:ext uri="{FF2B5EF4-FFF2-40B4-BE49-F238E27FC236}">
                <a16:creationId xmlns:a16="http://schemas.microsoft.com/office/drawing/2014/main" id="{BA242F46-3BD0-4BDA-A641-39D9D6181D68}"/>
              </a:ext>
            </a:extLst>
          </p:cNvPr>
          <p:cNvSpPr txBox="1"/>
          <p:nvPr/>
        </p:nvSpPr>
        <p:spPr>
          <a:xfrm>
            <a:off x="7275291" y="6053865"/>
            <a:ext cx="1709122" cy="369332"/>
          </a:xfrm>
          <a:prstGeom prst="rect">
            <a:avLst/>
          </a:prstGeom>
          <a:noFill/>
        </p:spPr>
        <p:txBody>
          <a:bodyPr wrap="none" rtlCol="0">
            <a:spAutoFit/>
          </a:bodyPr>
          <a:lstStyle/>
          <a:p>
            <a:r>
              <a:rPr kumimoji="1" lang="ja-JP" altLang="en-US" dirty="0"/>
              <a:t>ジャーナル投稿</a:t>
            </a:r>
          </a:p>
        </p:txBody>
      </p:sp>
      <p:sp>
        <p:nvSpPr>
          <p:cNvPr id="9" name="矢印: 右 8">
            <a:extLst>
              <a:ext uri="{FF2B5EF4-FFF2-40B4-BE49-F238E27FC236}">
                <a16:creationId xmlns:a16="http://schemas.microsoft.com/office/drawing/2014/main" id="{CA3B3DA7-EECB-4D91-89CA-DD36C506397C}"/>
              </a:ext>
            </a:extLst>
          </p:cNvPr>
          <p:cNvSpPr/>
          <p:nvPr/>
        </p:nvSpPr>
        <p:spPr>
          <a:xfrm>
            <a:off x="1043607" y="4934472"/>
            <a:ext cx="1936869" cy="1792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10" name="テキスト ボックス 9">
            <a:extLst>
              <a:ext uri="{FF2B5EF4-FFF2-40B4-BE49-F238E27FC236}">
                <a16:creationId xmlns:a16="http://schemas.microsoft.com/office/drawing/2014/main" id="{F08585A6-BA75-43D4-877A-3220FB398232}"/>
              </a:ext>
            </a:extLst>
          </p:cNvPr>
          <p:cNvSpPr txBox="1"/>
          <p:nvPr/>
        </p:nvSpPr>
        <p:spPr>
          <a:xfrm>
            <a:off x="2417554" y="5712490"/>
            <a:ext cx="2459328" cy="369332"/>
          </a:xfrm>
          <a:prstGeom prst="rect">
            <a:avLst/>
          </a:prstGeom>
          <a:noFill/>
        </p:spPr>
        <p:txBody>
          <a:bodyPr wrap="none" rtlCol="0">
            <a:spAutoFit/>
          </a:bodyPr>
          <a:lstStyle/>
          <a:p>
            <a:r>
              <a:rPr kumimoji="1" lang="ja-JP" altLang="en-US" dirty="0"/>
              <a:t>述語サジェストシステム</a:t>
            </a:r>
          </a:p>
        </p:txBody>
      </p:sp>
      <p:sp>
        <p:nvSpPr>
          <p:cNvPr id="11" name="テキスト ボックス 10">
            <a:extLst>
              <a:ext uri="{FF2B5EF4-FFF2-40B4-BE49-F238E27FC236}">
                <a16:creationId xmlns:a16="http://schemas.microsoft.com/office/drawing/2014/main" id="{3A068A2E-DB7C-4C0C-A7BC-1F592AA31767}"/>
              </a:ext>
            </a:extLst>
          </p:cNvPr>
          <p:cNvSpPr txBox="1"/>
          <p:nvPr/>
        </p:nvSpPr>
        <p:spPr>
          <a:xfrm>
            <a:off x="998500" y="5084657"/>
            <a:ext cx="1939955" cy="369332"/>
          </a:xfrm>
          <a:prstGeom prst="rect">
            <a:avLst/>
          </a:prstGeom>
          <a:noFill/>
        </p:spPr>
        <p:txBody>
          <a:bodyPr wrap="none" rtlCol="0">
            <a:spAutoFit/>
          </a:bodyPr>
          <a:lstStyle/>
          <a:p>
            <a:r>
              <a:rPr kumimoji="1" lang="ja-JP" altLang="en-US" dirty="0"/>
              <a:t>述語学習システム</a:t>
            </a:r>
          </a:p>
        </p:txBody>
      </p:sp>
      <p:sp>
        <p:nvSpPr>
          <p:cNvPr id="12" name="矢印: 右 11">
            <a:extLst>
              <a:ext uri="{FF2B5EF4-FFF2-40B4-BE49-F238E27FC236}">
                <a16:creationId xmlns:a16="http://schemas.microsoft.com/office/drawing/2014/main" id="{8B066D57-FF55-45A3-9698-AEAE02DD376D}"/>
              </a:ext>
            </a:extLst>
          </p:cNvPr>
          <p:cNvSpPr/>
          <p:nvPr/>
        </p:nvSpPr>
        <p:spPr>
          <a:xfrm>
            <a:off x="2717872" y="5537442"/>
            <a:ext cx="2404610" cy="2160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13" name="テキスト ボックス 12">
            <a:extLst>
              <a:ext uri="{FF2B5EF4-FFF2-40B4-BE49-F238E27FC236}">
                <a16:creationId xmlns:a16="http://schemas.microsoft.com/office/drawing/2014/main" id="{0DC3757A-D104-4830-983D-F8BC3B6DB351}"/>
              </a:ext>
            </a:extLst>
          </p:cNvPr>
          <p:cNvSpPr txBox="1"/>
          <p:nvPr/>
        </p:nvSpPr>
        <p:spPr>
          <a:xfrm>
            <a:off x="5265351" y="5116778"/>
            <a:ext cx="1107996" cy="369332"/>
          </a:xfrm>
          <a:prstGeom prst="rect">
            <a:avLst/>
          </a:prstGeom>
          <a:noFill/>
        </p:spPr>
        <p:txBody>
          <a:bodyPr wrap="none" rtlCol="0">
            <a:spAutoFit/>
          </a:bodyPr>
          <a:lstStyle/>
          <a:p>
            <a:r>
              <a:rPr kumimoji="1" lang="ja-JP" altLang="en-US" dirty="0"/>
              <a:t>現場試用</a:t>
            </a:r>
          </a:p>
        </p:txBody>
      </p:sp>
      <p:sp>
        <p:nvSpPr>
          <p:cNvPr id="14" name="矢印: 右 13">
            <a:extLst>
              <a:ext uri="{FF2B5EF4-FFF2-40B4-BE49-F238E27FC236}">
                <a16:creationId xmlns:a16="http://schemas.microsoft.com/office/drawing/2014/main" id="{B19F9957-603A-4B14-8C49-3E08CBBD7096}"/>
              </a:ext>
            </a:extLst>
          </p:cNvPr>
          <p:cNvSpPr/>
          <p:nvPr/>
        </p:nvSpPr>
        <p:spPr>
          <a:xfrm>
            <a:off x="5122482" y="4968056"/>
            <a:ext cx="1393734" cy="2160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15" name="矢印: 右 14">
            <a:extLst>
              <a:ext uri="{FF2B5EF4-FFF2-40B4-BE49-F238E27FC236}">
                <a16:creationId xmlns:a16="http://schemas.microsoft.com/office/drawing/2014/main" id="{D274771B-966A-4AF2-BC98-628CA992EF42}"/>
              </a:ext>
            </a:extLst>
          </p:cNvPr>
          <p:cNvSpPr/>
          <p:nvPr/>
        </p:nvSpPr>
        <p:spPr>
          <a:xfrm>
            <a:off x="5508104" y="5544724"/>
            <a:ext cx="2160240" cy="2422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16" name="テキスト ボックス 15">
            <a:extLst>
              <a:ext uri="{FF2B5EF4-FFF2-40B4-BE49-F238E27FC236}">
                <a16:creationId xmlns:a16="http://schemas.microsoft.com/office/drawing/2014/main" id="{546B2A82-D69D-43AA-A899-170335882B87}"/>
              </a:ext>
            </a:extLst>
          </p:cNvPr>
          <p:cNvSpPr txBox="1"/>
          <p:nvPr/>
        </p:nvSpPr>
        <p:spPr>
          <a:xfrm>
            <a:off x="6017525" y="5712490"/>
            <a:ext cx="1107996" cy="369332"/>
          </a:xfrm>
          <a:prstGeom prst="rect">
            <a:avLst/>
          </a:prstGeom>
          <a:noFill/>
        </p:spPr>
        <p:txBody>
          <a:bodyPr wrap="none" rtlCol="0">
            <a:spAutoFit/>
          </a:bodyPr>
          <a:lstStyle/>
          <a:p>
            <a:r>
              <a:rPr kumimoji="1" lang="ja-JP" altLang="en-US" dirty="0"/>
              <a:t>論文執筆</a:t>
            </a:r>
          </a:p>
        </p:txBody>
      </p:sp>
      <p:sp>
        <p:nvSpPr>
          <p:cNvPr id="17" name="楕円 16">
            <a:extLst>
              <a:ext uri="{FF2B5EF4-FFF2-40B4-BE49-F238E27FC236}">
                <a16:creationId xmlns:a16="http://schemas.microsoft.com/office/drawing/2014/main" id="{934A3BE8-CE04-4251-BB0C-A91D8EFA4919}"/>
              </a:ext>
            </a:extLst>
          </p:cNvPr>
          <p:cNvSpPr/>
          <p:nvPr/>
        </p:nvSpPr>
        <p:spPr>
          <a:xfrm>
            <a:off x="1367303" y="5795972"/>
            <a:ext cx="255153" cy="2369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800" dirty="0"/>
          </a:p>
        </p:txBody>
      </p:sp>
      <p:sp>
        <p:nvSpPr>
          <p:cNvPr id="18" name="テキスト ボックス 17">
            <a:extLst>
              <a:ext uri="{FF2B5EF4-FFF2-40B4-BE49-F238E27FC236}">
                <a16:creationId xmlns:a16="http://schemas.microsoft.com/office/drawing/2014/main" id="{835879E6-A030-4CED-A494-990655EDB78C}"/>
              </a:ext>
            </a:extLst>
          </p:cNvPr>
          <p:cNvSpPr txBox="1"/>
          <p:nvPr/>
        </p:nvSpPr>
        <p:spPr>
          <a:xfrm>
            <a:off x="775501" y="6040901"/>
            <a:ext cx="1569660" cy="369332"/>
          </a:xfrm>
          <a:prstGeom prst="rect">
            <a:avLst/>
          </a:prstGeom>
          <a:noFill/>
        </p:spPr>
        <p:txBody>
          <a:bodyPr wrap="none" rtlCol="0">
            <a:spAutoFit/>
          </a:bodyPr>
          <a:lstStyle/>
          <a:p>
            <a:r>
              <a:rPr kumimoji="1" lang="ja-JP" altLang="en-US" dirty="0"/>
              <a:t>九州支部大会</a:t>
            </a:r>
          </a:p>
        </p:txBody>
      </p:sp>
      <p:sp>
        <p:nvSpPr>
          <p:cNvPr id="19" name="楕円 18">
            <a:extLst>
              <a:ext uri="{FF2B5EF4-FFF2-40B4-BE49-F238E27FC236}">
                <a16:creationId xmlns:a16="http://schemas.microsoft.com/office/drawing/2014/main" id="{11539471-9309-45B5-B3C0-5D6ADB477AD6}"/>
              </a:ext>
            </a:extLst>
          </p:cNvPr>
          <p:cNvSpPr/>
          <p:nvPr/>
        </p:nvSpPr>
        <p:spPr>
          <a:xfrm>
            <a:off x="5170173" y="5816965"/>
            <a:ext cx="255153" cy="2369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800" dirty="0"/>
          </a:p>
        </p:txBody>
      </p:sp>
      <p:sp>
        <p:nvSpPr>
          <p:cNvPr id="20" name="テキスト ボックス 19">
            <a:extLst>
              <a:ext uri="{FF2B5EF4-FFF2-40B4-BE49-F238E27FC236}">
                <a16:creationId xmlns:a16="http://schemas.microsoft.com/office/drawing/2014/main" id="{51E4681F-725A-4010-B606-A2422967DFEA}"/>
              </a:ext>
            </a:extLst>
          </p:cNvPr>
          <p:cNvSpPr txBox="1"/>
          <p:nvPr/>
        </p:nvSpPr>
        <p:spPr>
          <a:xfrm>
            <a:off x="4954155" y="6009051"/>
            <a:ext cx="717825" cy="369332"/>
          </a:xfrm>
          <a:prstGeom prst="rect">
            <a:avLst/>
          </a:prstGeom>
          <a:noFill/>
        </p:spPr>
        <p:txBody>
          <a:bodyPr wrap="none" rtlCol="0">
            <a:spAutoFit/>
          </a:bodyPr>
          <a:lstStyle/>
          <a:p>
            <a:r>
              <a:rPr kumimoji="1" lang="en-US" altLang="ja-JP" dirty="0"/>
              <a:t>AROB</a:t>
            </a:r>
            <a:endParaRPr kumimoji="1" lang="ja-JP" altLang="en-US" dirty="0"/>
          </a:p>
        </p:txBody>
      </p:sp>
      <p:sp>
        <p:nvSpPr>
          <p:cNvPr id="21" name="楕円 20">
            <a:extLst>
              <a:ext uri="{FF2B5EF4-FFF2-40B4-BE49-F238E27FC236}">
                <a16:creationId xmlns:a16="http://schemas.microsoft.com/office/drawing/2014/main" id="{421172AE-2911-4CEC-AB3B-53208A9B418B}"/>
              </a:ext>
            </a:extLst>
          </p:cNvPr>
          <p:cNvSpPr/>
          <p:nvPr/>
        </p:nvSpPr>
        <p:spPr>
          <a:xfrm>
            <a:off x="8025821" y="5816965"/>
            <a:ext cx="255153" cy="2369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800" dirty="0"/>
          </a:p>
        </p:txBody>
      </p:sp>
    </p:spTree>
    <p:extLst>
      <p:ext uri="{BB962C8B-B14F-4D97-AF65-F5344CB8AC3E}">
        <p14:creationId xmlns:p14="http://schemas.microsoft.com/office/powerpoint/2010/main" val="3750706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表 64">
            <a:extLst>
              <a:ext uri="{FF2B5EF4-FFF2-40B4-BE49-F238E27FC236}">
                <a16:creationId xmlns:a16="http://schemas.microsoft.com/office/drawing/2014/main" id="{C1851358-56E6-4DB3-8FD4-8C6C2980B54F}"/>
              </a:ext>
            </a:extLst>
          </p:cNvPr>
          <p:cNvGraphicFramePr>
            <a:graphicFrameLocks noGrp="1"/>
          </p:cNvGraphicFramePr>
          <p:nvPr/>
        </p:nvGraphicFramePr>
        <p:xfrm>
          <a:off x="1475655" y="5043394"/>
          <a:ext cx="3096345" cy="1536172"/>
        </p:xfrm>
        <a:graphic>
          <a:graphicData uri="http://schemas.openxmlformats.org/drawingml/2006/table">
            <a:tbl>
              <a:tblPr firstRow="1" bandRow="1">
                <a:tableStyleId>{5C22544A-7EE6-4342-B048-85BDC9FD1C3A}</a:tableStyleId>
              </a:tblPr>
              <a:tblGrid>
                <a:gridCol w="619269">
                  <a:extLst>
                    <a:ext uri="{9D8B030D-6E8A-4147-A177-3AD203B41FA5}">
                      <a16:colId xmlns:a16="http://schemas.microsoft.com/office/drawing/2014/main" val="1024637627"/>
                    </a:ext>
                  </a:extLst>
                </a:gridCol>
                <a:gridCol w="619269">
                  <a:extLst>
                    <a:ext uri="{9D8B030D-6E8A-4147-A177-3AD203B41FA5}">
                      <a16:colId xmlns:a16="http://schemas.microsoft.com/office/drawing/2014/main" val="1641706886"/>
                    </a:ext>
                  </a:extLst>
                </a:gridCol>
                <a:gridCol w="619269">
                  <a:extLst>
                    <a:ext uri="{9D8B030D-6E8A-4147-A177-3AD203B41FA5}">
                      <a16:colId xmlns:a16="http://schemas.microsoft.com/office/drawing/2014/main" val="2461206761"/>
                    </a:ext>
                  </a:extLst>
                </a:gridCol>
                <a:gridCol w="619269">
                  <a:extLst>
                    <a:ext uri="{9D8B030D-6E8A-4147-A177-3AD203B41FA5}">
                      <a16:colId xmlns:a16="http://schemas.microsoft.com/office/drawing/2014/main" val="2544936982"/>
                    </a:ext>
                  </a:extLst>
                </a:gridCol>
                <a:gridCol w="619269">
                  <a:extLst>
                    <a:ext uri="{9D8B030D-6E8A-4147-A177-3AD203B41FA5}">
                      <a16:colId xmlns:a16="http://schemas.microsoft.com/office/drawing/2014/main" val="3887793010"/>
                    </a:ext>
                  </a:extLst>
                </a:gridCol>
              </a:tblGrid>
              <a:tr h="384043">
                <a:tc>
                  <a:txBody>
                    <a:bodyPr/>
                    <a:lstStyle/>
                    <a:p>
                      <a:pPr algn="ctr"/>
                      <a:r>
                        <a:rPr kumimoji="1" lang="en-US" altLang="ja-JP" sz="1600" dirty="0"/>
                        <a:t>A</a:t>
                      </a:r>
                      <a:endParaRPr kumimoji="1" lang="ja-JP" altLang="en-US" sz="1600" dirty="0"/>
                    </a:p>
                  </a:txBody>
                  <a:tcPr/>
                </a:tc>
                <a:tc>
                  <a:txBody>
                    <a:bodyPr/>
                    <a:lstStyle/>
                    <a:p>
                      <a:pPr algn="ctr"/>
                      <a:r>
                        <a:rPr kumimoji="1" lang="en-US" altLang="ja-JP" sz="1600" dirty="0"/>
                        <a:t>B</a:t>
                      </a:r>
                      <a:endParaRPr kumimoji="1" lang="ja-JP" altLang="en-US" sz="1600" dirty="0"/>
                    </a:p>
                  </a:txBody>
                  <a:tcPr/>
                </a:tc>
                <a:tc>
                  <a:txBody>
                    <a:bodyPr/>
                    <a:lstStyle/>
                    <a:p>
                      <a:pPr algn="ctr"/>
                      <a:r>
                        <a:rPr kumimoji="1" lang="en-US" altLang="ja-JP" sz="1600" dirty="0"/>
                        <a:t>C</a:t>
                      </a:r>
                      <a:endParaRPr kumimoji="1" lang="ja-JP" altLang="en-US" sz="1600" dirty="0"/>
                    </a:p>
                  </a:txBody>
                  <a:tcPr/>
                </a:tc>
                <a:tc>
                  <a:txBody>
                    <a:bodyPr/>
                    <a:lstStyle/>
                    <a:p>
                      <a:pPr algn="ctr"/>
                      <a:r>
                        <a:rPr kumimoji="1" lang="en-US" altLang="ja-JP" sz="1600" dirty="0"/>
                        <a:t>D</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448853674"/>
                  </a:ext>
                </a:extLst>
              </a:tr>
              <a:tr h="384043">
                <a:tc>
                  <a:txBody>
                    <a:bodyPr/>
                    <a:lstStyle/>
                    <a:p>
                      <a:pPr algn="ctr"/>
                      <a:r>
                        <a:rPr kumimoji="1" lang="en-US" altLang="ja-JP" sz="1600" dirty="0"/>
                        <a:t>a1</a:t>
                      </a:r>
                      <a:endParaRPr kumimoji="1" lang="ja-JP" altLang="en-US" sz="1600" dirty="0"/>
                    </a:p>
                  </a:txBody>
                  <a:tcPr/>
                </a:tc>
                <a:tc>
                  <a:txBody>
                    <a:bodyPr/>
                    <a:lstStyle/>
                    <a:p>
                      <a:pPr algn="ctr"/>
                      <a:r>
                        <a:rPr kumimoji="1" lang="en-US" altLang="ja-JP" sz="1600" dirty="0"/>
                        <a:t>b1</a:t>
                      </a:r>
                      <a:endParaRPr kumimoji="1" lang="ja-JP" altLang="en-US" sz="1600" dirty="0"/>
                    </a:p>
                  </a:txBody>
                  <a:tcPr/>
                </a:tc>
                <a:tc>
                  <a:txBody>
                    <a:bodyPr/>
                    <a:lstStyle/>
                    <a:p>
                      <a:pPr algn="ctr"/>
                      <a:r>
                        <a:rPr kumimoji="1" lang="en-US" altLang="ja-JP" sz="1600" dirty="0"/>
                        <a:t>c1</a:t>
                      </a:r>
                      <a:endParaRPr kumimoji="1" lang="ja-JP" altLang="en-US" sz="1600" dirty="0"/>
                    </a:p>
                  </a:txBody>
                  <a:tcPr/>
                </a:tc>
                <a:tc>
                  <a:txBody>
                    <a:bodyPr/>
                    <a:lstStyle/>
                    <a:p>
                      <a:pPr algn="ctr"/>
                      <a:r>
                        <a:rPr kumimoji="1" lang="en-US" altLang="ja-JP" sz="1600" dirty="0"/>
                        <a:t>d1</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284396811"/>
                  </a:ext>
                </a:extLst>
              </a:tr>
              <a:tr h="384043">
                <a:tc>
                  <a:txBody>
                    <a:bodyPr/>
                    <a:lstStyle/>
                    <a:p>
                      <a:pPr algn="ctr"/>
                      <a:r>
                        <a:rPr kumimoji="1" lang="en-US" altLang="ja-JP" sz="1600" dirty="0"/>
                        <a:t>a2</a:t>
                      </a:r>
                      <a:endParaRPr kumimoji="1" lang="ja-JP" altLang="en-US" sz="1600" dirty="0"/>
                    </a:p>
                  </a:txBody>
                  <a:tcPr/>
                </a:tc>
                <a:tc>
                  <a:txBody>
                    <a:bodyPr/>
                    <a:lstStyle/>
                    <a:p>
                      <a:pPr algn="ctr"/>
                      <a:r>
                        <a:rPr kumimoji="1" lang="en-US" altLang="ja-JP" sz="1600" dirty="0"/>
                        <a:t>b2</a:t>
                      </a:r>
                      <a:endParaRPr kumimoji="1" lang="ja-JP" altLang="en-US" sz="1600" dirty="0"/>
                    </a:p>
                  </a:txBody>
                  <a:tcPr/>
                </a:tc>
                <a:tc>
                  <a:txBody>
                    <a:bodyPr/>
                    <a:lstStyle/>
                    <a:p>
                      <a:pPr algn="ctr"/>
                      <a:r>
                        <a:rPr kumimoji="1" lang="en-US" altLang="ja-JP" sz="1600" dirty="0"/>
                        <a:t>c2</a:t>
                      </a:r>
                      <a:endParaRPr kumimoji="1" lang="ja-JP" altLang="en-US" sz="1600" dirty="0"/>
                    </a:p>
                  </a:txBody>
                  <a:tcPr/>
                </a:tc>
                <a:tc>
                  <a:txBody>
                    <a:bodyPr/>
                    <a:lstStyle/>
                    <a:p>
                      <a:pPr algn="ctr"/>
                      <a:r>
                        <a:rPr kumimoji="1" lang="en-US" altLang="ja-JP" sz="1600" dirty="0"/>
                        <a:t>d2</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2145092279"/>
                  </a:ext>
                </a:extLst>
              </a:tr>
              <a:tr h="384043">
                <a:tc>
                  <a:txBody>
                    <a:bodyPr/>
                    <a:lstStyle/>
                    <a:p>
                      <a:pPr algn="ctr"/>
                      <a:r>
                        <a:rPr kumimoji="1" lang="en-US" altLang="ja-JP" sz="1600" dirty="0"/>
                        <a:t>:</a:t>
                      </a:r>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86359056"/>
                  </a:ext>
                </a:extLst>
              </a:tr>
            </a:tbl>
          </a:graphicData>
        </a:graphic>
      </p:graphicFrame>
      <p:graphicFrame>
        <p:nvGraphicFramePr>
          <p:cNvPr id="64" name="表 63">
            <a:extLst>
              <a:ext uri="{FF2B5EF4-FFF2-40B4-BE49-F238E27FC236}">
                <a16:creationId xmlns:a16="http://schemas.microsoft.com/office/drawing/2014/main" id="{CF2F365D-A1F8-4D2C-A8DF-62FDFAF78C1B}"/>
              </a:ext>
            </a:extLst>
          </p:cNvPr>
          <p:cNvGraphicFramePr>
            <a:graphicFrameLocks noGrp="1"/>
          </p:cNvGraphicFramePr>
          <p:nvPr/>
        </p:nvGraphicFramePr>
        <p:xfrm>
          <a:off x="1331639" y="4931533"/>
          <a:ext cx="3096345" cy="1536172"/>
        </p:xfrm>
        <a:graphic>
          <a:graphicData uri="http://schemas.openxmlformats.org/drawingml/2006/table">
            <a:tbl>
              <a:tblPr firstRow="1" bandRow="1">
                <a:tableStyleId>{5C22544A-7EE6-4342-B048-85BDC9FD1C3A}</a:tableStyleId>
              </a:tblPr>
              <a:tblGrid>
                <a:gridCol w="619269">
                  <a:extLst>
                    <a:ext uri="{9D8B030D-6E8A-4147-A177-3AD203B41FA5}">
                      <a16:colId xmlns:a16="http://schemas.microsoft.com/office/drawing/2014/main" val="1024637627"/>
                    </a:ext>
                  </a:extLst>
                </a:gridCol>
                <a:gridCol w="619269">
                  <a:extLst>
                    <a:ext uri="{9D8B030D-6E8A-4147-A177-3AD203B41FA5}">
                      <a16:colId xmlns:a16="http://schemas.microsoft.com/office/drawing/2014/main" val="1641706886"/>
                    </a:ext>
                  </a:extLst>
                </a:gridCol>
                <a:gridCol w="619269">
                  <a:extLst>
                    <a:ext uri="{9D8B030D-6E8A-4147-A177-3AD203B41FA5}">
                      <a16:colId xmlns:a16="http://schemas.microsoft.com/office/drawing/2014/main" val="2461206761"/>
                    </a:ext>
                  </a:extLst>
                </a:gridCol>
                <a:gridCol w="619269">
                  <a:extLst>
                    <a:ext uri="{9D8B030D-6E8A-4147-A177-3AD203B41FA5}">
                      <a16:colId xmlns:a16="http://schemas.microsoft.com/office/drawing/2014/main" val="2544936982"/>
                    </a:ext>
                  </a:extLst>
                </a:gridCol>
                <a:gridCol w="619269">
                  <a:extLst>
                    <a:ext uri="{9D8B030D-6E8A-4147-A177-3AD203B41FA5}">
                      <a16:colId xmlns:a16="http://schemas.microsoft.com/office/drawing/2014/main" val="3887793010"/>
                    </a:ext>
                  </a:extLst>
                </a:gridCol>
              </a:tblGrid>
              <a:tr h="384043">
                <a:tc>
                  <a:txBody>
                    <a:bodyPr/>
                    <a:lstStyle/>
                    <a:p>
                      <a:pPr algn="ctr"/>
                      <a:r>
                        <a:rPr kumimoji="1" lang="en-US" altLang="ja-JP" sz="1600" dirty="0"/>
                        <a:t>A</a:t>
                      </a:r>
                      <a:endParaRPr kumimoji="1" lang="ja-JP" altLang="en-US" sz="1600" dirty="0"/>
                    </a:p>
                  </a:txBody>
                  <a:tcPr/>
                </a:tc>
                <a:tc>
                  <a:txBody>
                    <a:bodyPr/>
                    <a:lstStyle/>
                    <a:p>
                      <a:pPr algn="ctr"/>
                      <a:r>
                        <a:rPr kumimoji="1" lang="en-US" altLang="ja-JP" sz="1600" dirty="0"/>
                        <a:t>B</a:t>
                      </a:r>
                      <a:endParaRPr kumimoji="1" lang="ja-JP" altLang="en-US" sz="1600" dirty="0"/>
                    </a:p>
                  </a:txBody>
                  <a:tcPr/>
                </a:tc>
                <a:tc>
                  <a:txBody>
                    <a:bodyPr/>
                    <a:lstStyle/>
                    <a:p>
                      <a:pPr algn="ctr"/>
                      <a:r>
                        <a:rPr kumimoji="1" lang="en-US" altLang="ja-JP" sz="1600" dirty="0"/>
                        <a:t>C</a:t>
                      </a:r>
                      <a:endParaRPr kumimoji="1" lang="ja-JP" altLang="en-US" sz="1600" dirty="0"/>
                    </a:p>
                  </a:txBody>
                  <a:tcPr/>
                </a:tc>
                <a:tc>
                  <a:txBody>
                    <a:bodyPr/>
                    <a:lstStyle/>
                    <a:p>
                      <a:pPr algn="ctr"/>
                      <a:r>
                        <a:rPr kumimoji="1" lang="en-US" altLang="ja-JP" sz="1600" dirty="0"/>
                        <a:t>D</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448853674"/>
                  </a:ext>
                </a:extLst>
              </a:tr>
              <a:tr h="384043">
                <a:tc>
                  <a:txBody>
                    <a:bodyPr/>
                    <a:lstStyle/>
                    <a:p>
                      <a:pPr algn="ctr"/>
                      <a:r>
                        <a:rPr kumimoji="1" lang="en-US" altLang="ja-JP" sz="1600" dirty="0"/>
                        <a:t>a1</a:t>
                      </a:r>
                      <a:endParaRPr kumimoji="1" lang="ja-JP" altLang="en-US" sz="1600" dirty="0"/>
                    </a:p>
                  </a:txBody>
                  <a:tcPr/>
                </a:tc>
                <a:tc>
                  <a:txBody>
                    <a:bodyPr/>
                    <a:lstStyle/>
                    <a:p>
                      <a:pPr algn="ctr"/>
                      <a:r>
                        <a:rPr kumimoji="1" lang="en-US" altLang="ja-JP" sz="1600" dirty="0"/>
                        <a:t>b1</a:t>
                      </a:r>
                      <a:endParaRPr kumimoji="1" lang="ja-JP" altLang="en-US" sz="1600" dirty="0"/>
                    </a:p>
                  </a:txBody>
                  <a:tcPr/>
                </a:tc>
                <a:tc>
                  <a:txBody>
                    <a:bodyPr/>
                    <a:lstStyle/>
                    <a:p>
                      <a:pPr algn="ctr"/>
                      <a:r>
                        <a:rPr kumimoji="1" lang="en-US" altLang="ja-JP" sz="1600" dirty="0"/>
                        <a:t>c1</a:t>
                      </a:r>
                      <a:endParaRPr kumimoji="1" lang="ja-JP" altLang="en-US" sz="1600" dirty="0"/>
                    </a:p>
                  </a:txBody>
                  <a:tcPr/>
                </a:tc>
                <a:tc>
                  <a:txBody>
                    <a:bodyPr/>
                    <a:lstStyle/>
                    <a:p>
                      <a:pPr algn="ctr"/>
                      <a:r>
                        <a:rPr kumimoji="1" lang="en-US" altLang="ja-JP" sz="1600" dirty="0"/>
                        <a:t>d1</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284396811"/>
                  </a:ext>
                </a:extLst>
              </a:tr>
              <a:tr h="384043">
                <a:tc>
                  <a:txBody>
                    <a:bodyPr/>
                    <a:lstStyle/>
                    <a:p>
                      <a:pPr algn="ctr"/>
                      <a:r>
                        <a:rPr kumimoji="1" lang="en-US" altLang="ja-JP" sz="1600" dirty="0"/>
                        <a:t>a2</a:t>
                      </a:r>
                      <a:endParaRPr kumimoji="1" lang="ja-JP" altLang="en-US" sz="1600" dirty="0"/>
                    </a:p>
                  </a:txBody>
                  <a:tcPr/>
                </a:tc>
                <a:tc>
                  <a:txBody>
                    <a:bodyPr/>
                    <a:lstStyle/>
                    <a:p>
                      <a:pPr algn="ctr"/>
                      <a:r>
                        <a:rPr kumimoji="1" lang="en-US" altLang="ja-JP" sz="1600" dirty="0"/>
                        <a:t>b2</a:t>
                      </a:r>
                      <a:endParaRPr kumimoji="1" lang="ja-JP" altLang="en-US" sz="1600" dirty="0"/>
                    </a:p>
                  </a:txBody>
                  <a:tcPr/>
                </a:tc>
                <a:tc>
                  <a:txBody>
                    <a:bodyPr/>
                    <a:lstStyle/>
                    <a:p>
                      <a:pPr algn="ctr"/>
                      <a:r>
                        <a:rPr kumimoji="1" lang="en-US" altLang="ja-JP" sz="1600" dirty="0"/>
                        <a:t>c2</a:t>
                      </a:r>
                      <a:endParaRPr kumimoji="1" lang="ja-JP" altLang="en-US" sz="1600" dirty="0"/>
                    </a:p>
                  </a:txBody>
                  <a:tcPr/>
                </a:tc>
                <a:tc>
                  <a:txBody>
                    <a:bodyPr/>
                    <a:lstStyle/>
                    <a:p>
                      <a:pPr algn="ctr"/>
                      <a:r>
                        <a:rPr kumimoji="1" lang="en-US" altLang="ja-JP" sz="1600" dirty="0"/>
                        <a:t>d2</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2145092279"/>
                  </a:ext>
                </a:extLst>
              </a:tr>
              <a:tr h="384043">
                <a:tc>
                  <a:txBody>
                    <a:bodyPr/>
                    <a:lstStyle/>
                    <a:p>
                      <a:pPr algn="ctr"/>
                      <a:r>
                        <a:rPr kumimoji="1" lang="en-US" altLang="ja-JP" sz="1600" dirty="0"/>
                        <a:t>:</a:t>
                      </a:r>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86359056"/>
                  </a:ext>
                </a:extLst>
              </a:tr>
            </a:tbl>
          </a:graphicData>
        </a:graphic>
      </p:graphicFrame>
      <p:sp>
        <p:nvSpPr>
          <p:cNvPr id="2" name="タイトル 1">
            <a:extLst>
              <a:ext uri="{FF2B5EF4-FFF2-40B4-BE49-F238E27FC236}">
                <a16:creationId xmlns:a16="http://schemas.microsoft.com/office/drawing/2014/main" id="{E3EA4939-1AFA-4B5B-8A05-33F2A54D8996}"/>
              </a:ext>
            </a:extLst>
          </p:cNvPr>
          <p:cNvSpPr>
            <a:spLocks noGrp="1"/>
          </p:cNvSpPr>
          <p:nvPr>
            <p:ph type="title"/>
          </p:nvPr>
        </p:nvSpPr>
        <p:spPr/>
        <p:txBody>
          <a:bodyPr/>
          <a:lstStyle/>
          <a:p>
            <a:r>
              <a:rPr kumimoji="1" lang="ja-JP" altLang="en-US" dirty="0"/>
              <a:t>実験結果</a:t>
            </a:r>
          </a:p>
        </p:txBody>
      </p:sp>
      <p:sp>
        <p:nvSpPr>
          <p:cNvPr id="3" name="コンテンツ プレースホルダー 2">
            <a:extLst>
              <a:ext uri="{FF2B5EF4-FFF2-40B4-BE49-F238E27FC236}">
                <a16:creationId xmlns:a16="http://schemas.microsoft.com/office/drawing/2014/main" id="{0441F16F-F9EE-4686-8DE2-24DF8B2B441D}"/>
              </a:ext>
            </a:extLst>
          </p:cNvPr>
          <p:cNvSpPr>
            <a:spLocks noGrp="1"/>
          </p:cNvSpPr>
          <p:nvPr>
            <p:ph idx="1"/>
          </p:nvPr>
        </p:nvSpPr>
        <p:spPr/>
        <p:txBody>
          <a:bodyPr/>
          <a:lstStyle/>
          <a:p>
            <a:r>
              <a:rPr kumimoji="1" lang="ja-JP" altLang="en-US" dirty="0"/>
              <a:t>考察</a:t>
            </a:r>
            <a:endParaRPr kumimoji="1" lang="en-US" altLang="ja-JP" dirty="0"/>
          </a:p>
          <a:p>
            <a:pPr lvl="1"/>
            <a:r>
              <a:rPr lang="en-US" altLang="ja-JP" dirty="0"/>
              <a:t>Wikipedia</a:t>
            </a:r>
            <a:r>
              <a:rPr lang="ja-JP" altLang="ja-JP" dirty="0"/>
              <a:t>辞書のほうが意味を限定できるクラスタが多く分類</a:t>
            </a:r>
            <a:r>
              <a:rPr lang="ja-JP" altLang="en-US" dirty="0"/>
              <a:t>された</a:t>
            </a:r>
            <a:endParaRPr lang="en-US" altLang="ja-JP" dirty="0"/>
          </a:p>
          <a:p>
            <a:pPr lvl="1"/>
            <a:r>
              <a:rPr lang="ja-JP" altLang="ja-JP" dirty="0"/>
              <a:t>コーパスを変えると，</a:t>
            </a:r>
            <a:r>
              <a:rPr lang="en-US" altLang="ja-JP" dirty="0"/>
              <a:t>word2vec</a:t>
            </a:r>
            <a:r>
              <a:rPr lang="ja-JP" altLang="ja-JP" dirty="0"/>
              <a:t>の学習の結果</a:t>
            </a:r>
            <a:r>
              <a:rPr lang="ja-JP" altLang="en-US" dirty="0"/>
              <a:t>の</a:t>
            </a:r>
            <a:r>
              <a:rPr lang="ja-JP" altLang="ja-JP" dirty="0"/>
              <a:t>辞書に大きな差異が見られる</a:t>
            </a:r>
            <a:endParaRPr lang="en-US" altLang="ja-JP" dirty="0"/>
          </a:p>
          <a:p>
            <a:pPr lvl="2"/>
            <a:r>
              <a:rPr lang="ja-JP" altLang="en-US" dirty="0"/>
              <a:t>特徴がつかみやすい単語（地名、数字など）は同じように学習できる</a:t>
            </a:r>
            <a:endParaRPr lang="en-US" altLang="ja-JP" dirty="0"/>
          </a:p>
          <a:p>
            <a:pPr lvl="2"/>
            <a:r>
              <a:rPr lang="ja-JP" altLang="en-US" dirty="0"/>
              <a:t>クラスタが近い（類似度が大きい）</a:t>
            </a:r>
            <a:endParaRPr lang="en-US" altLang="ja-JP" dirty="0"/>
          </a:p>
          <a:p>
            <a:r>
              <a:rPr lang="ja-JP" altLang="en-US" dirty="0"/>
              <a:t>今後の方針</a:t>
            </a:r>
            <a:endParaRPr lang="en-US" altLang="ja-JP" dirty="0"/>
          </a:p>
          <a:p>
            <a:pPr lvl="1"/>
            <a:r>
              <a:rPr lang="ja-JP" altLang="en-US" dirty="0"/>
              <a:t>実際のオープンデータと絡めた分析が必要</a:t>
            </a:r>
            <a:endParaRPr lang="en-US" altLang="ja-JP" dirty="0"/>
          </a:p>
          <a:p>
            <a:pPr lvl="1"/>
            <a:r>
              <a:rPr lang="ja-JP" altLang="en-US" dirty="0"/>
              <a:t>公開されているオープンデータの項目名と項目データを</a:t>
            </a:r>
            <a:r>
              <a:rPr lang="en-US" altLang="ja-JP" dirty="0"/>
              <a:t>Word2Vec</a:t>
            </a:r>
            <a:r>
              <a:rPr lang="ja-JP" altLang="en-US" dirty="0"/>
              <a:t>で学習する</a:t>
            </a:r>
            <a:endParaRPr lang="en-US" altLang="ja-JP" dirty="0"/>
          </a:p>
        </p:txBody>
      </p:sp>
      <p:sp>
        <p:nvSpPr>
          <p:cNvPr id="4" name="スライド番号プレースホルダー 3">
            <a:extLst>
              <a:ext uri="{FF2B5EF4-FFF2-40B4-BE49-F238E27FC236}">
                <a16:creationId xmlns:a16="http://schemas.microsoft.com/office/drawing/2014/main" id="{318953E0-E639-42CE-A9AF-CA6F41704315}"/>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29</a:t>
            </a:fld>
            <a:endParaRPr kumimoji="1" lang="ja-JP" altLang="en-US"/>
          </a:p>
        </p:txBody>
      </p:sp>
      <p:graphicFrame>
        <p:nvGraphicFramePr>
          <p:cNvPr id="7" name="表 6">
            <a:extLst>
              <a:ext uri="{FF2B5EF4-FFF2-40B4-BE49-F238E27FC236}">
                <a16:creationId xmlns:a16="http://schemas.microsoft.com/office/drawing/2014/main" id="{03DE693D-BFD8-4740-9A23-F81DC1769EA3}"/>
              </a:ext>
            </a:extLst>
          </p:cNvPr>
          <p:cNvGraphicFramePr>
            <a:graphicFrameLocks noGrp="1"/>
          </p:cNvGraphicFramePr>
          <p:nvPr/>
        </p:nvGraphicFramePr>
        <p:xfrm>
          <a:off x="1183129" y="4868626"/>
          <a:ext cx="3096345" cy="1536172"/>
        </p:xfrm>
        <a:graphic>
          <a:graphicData uri="http://schemas.openxmlformats.org/drawingml/2006/table">
            <a:tbl>
              <a:tblPr firstRow="1" bandRow="1">
                <a:tableStyleId>{5C22544A-7EE6-4342-B048-85BDC9FD1C3A}</a:tableStyleId>
              </a:tblPr>
              <a:tblGrid>
                <a:gridCol w="619269">
                  <a:extLst>
                    <a:ext uri="{9D8B030D-6E8A-4147-A177-3AD203B41FA5}">
                      <a16:colId xmlns:a16="http://schemas.microsoft.com/office/drawing/2014/main" val="1024637627"/>
                    </a:ext>
                  </a:extLst>
                </a:gridCol>
                <a:gridCol w="619269">
                  <a:extLst>
                    <a:ext uri="{9D8B030D-6E8A-4147-A177-3AD203B41FA5}">
                      <a16:colId xmlns:a16="http://schemas.microsoft.com/office/drawing/2014/main" val="1641706886"/>
                    </a:ext>
                  </a:extLst>
                </a:gridCol>
                <a:gridCol w="619269">
                  <a:extLst>
                    <a:ext uri="{9D8B030D-6E8A-4147-A177-3AD203B41FA5}">
                      <a16:colId xmlns:a16="http://schemas.microsoft.com/office/drawing/2014/main" val="2461206761"/>
                    </a:ext>
                  </a:extLst>
                </a:gridCol>
                <a:gridCol w="619269">
                  <a:extLst>
                    <a:ext uri="{9D8B030D-6E8A-4147-A177-3AD203B41FA5}">
                      <a16:colId xmlns:a16="http://schemas.microsoft.com/office/drawing/2014/main" val="2544936982"/>
                    </a:ext>
                  </a:extLst>
                </a:gridCol>
                <a:gridCol w="619269">
                  <a:extLst>
                    <a:ext uri="{9D8B030D-6E8A-4147-A177-3AD203B41FA5}">
                      <a16:colId xmlns:a16="http://schemas.microsoft.com/office/drawing/2014/main" val="3887793010"/>
                    </a:ext>
                  </a:extLst>
                </a:gridCol>
              </a:tblGrid>
              <a:tr h="384043">
                <a:tc>
                  <a:txBody>
                    <a:bodyPr/>
                    <a:lstStyle/>
                    <a:p>
                      <a:pPr algn="ctr"/>
                      <a:r>
                        <a:rPr kumimoji="1" lang="en-US" altLang="ja-JP" sz="1600" dirty="0"/>
                        <a:t>A</a:t>
                      </a:r>
                      <a:endParaRPr kumimoji="1" lang="ja-JP" altLang="en-US" sz="1600" dirty="0"/>
                    </a:p>
                  </a:txBody>
                  <a:tcPr/>
                </a:tc>
                <a:tc>
                  <a:txBody>
                    <a:bodyPr/>
                    <a:lstStyle/>
                    <a:p>
                      <a:pPr algn="ctr"/>
                      <a:r>
                        <a:rPr kumimoji="1" lang="en-US" altLang="ja-JP" sz="1600" dirty="0"/>
                        <a:t>B</a:t>
                      </a:r>
                      <a:endParaRPr kumimoji="1" lang="ja-JP" altLang="en-US" sz="1600" dirty="0"/>
                    </a:p>
                  </a:txBody>
                  <a:tcPr/>
                </a:tc>
                <a:tc>
                  <a:txBody>
                    <a:bodyPr/>
                    <a:lstStyle/>
                    <a:p>
                      <a:pPr algn="ctr"/>
                      <a:r>
                        <a:rPr kumimoji="1" lang="en-US" altLang="ja-JP" sz="1600" dirty="0"/>
                        <a:t>C</a:t>
                      </a:r>
                      <a:endParaRPr kumimoji="1" lang="ja-JP" altLang="en-US" sz="1600" dirty="0"/>
                    </a:p>
                  </a:txBody>
                  <a:tcPr/>
                </a:tc>
                <a:tc>
                  <a:txBody>
                    <a:bodyPr/>
                    <a:lstStyle/>
                    <a:p>
                      <a:pPr algn="ctr"/>
                      <a:r>
                        <a:rPr kumimoji="1" lang="en-US" altLang="ja-JP" sz="1600" dirty="0"/>
                        <a:t>D</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448853674"/>
                  </a:ext>
                </a:extLst>
              </a:tr>
              <a:tr h="384043">
                <a:tc>
                  <a:txBody>
                    <a:bodyPr/>
                    <a:lstStyle/>
                    <a:p>
                      <a:pPr algn="ctr"/>
                      <a:r>
                        <a:rPr kumimoji="1" lang="en-US" altLang="ja-JP" sz="1600" dirty="0"/>
                        <a:t>a1</a:t>
                      </a:r>
                      <a:endParaRPr kumimoji="1" lang="ja-JP" altLang="en-US" sz="1600" dirty="0"/>
                    </a:p>
                  </a:txBody>
                  <a:tcPr/>
                </a:tc>
                <a:tc>
                  <a:txBody>
                    <a:bodyPr/>
                    <a:lstStyle/>
                    <a:p>
                      <a:pPr algn="ctr"/>
                      <a:r>
                        <a:rPr kumimoji="1" lang="en-US" altLang="ja-JP" sz="1600" dirty="0"/>
                        <a:t>b1</a:t>
                      </a:r>
                      <a:endParaRPr kumimoji="1" lang="ja-JP" altLang="en-US" sz="1600" dirty="0"/>
                    </a:p>
                  </a:txBody>
                  <a:tcPr/>
                </a:tc>
                <a:tc>
                  <a:txBody>
                    <a:bodyPr/>
                    <a:lstStyle/>
                    <a:p>
                      <a:pPr algn="ctr"/>
                      <a:r>
                        <a:rPr kumimoji="1" lang="en-US" altLang="ja-JP" sz="1600" dirty="0"/>
                        <a:t>c1</a:t>
                      </a:r>
                      <a:endParaRPr kumimoji="1" lang="ja-JP" altLang="en-US" sz="1600" dirty="0"/>
                    </a:p>
                  </a:txBody>
                  <a:tcPr/>
                </a:tc>
                <a:tc>
                  <a:txBody>
                    <a:bodyPr/>
                    <a:lstStyle/>
                    <a:p>
                      <a:pPr algn="ctr"/>
                      <a:r>
                        <a:rPr kumimoji="1" lang="en-US" altLang="ja-JP" sz="1600" dirty="0"/>
                        <a:t>d1</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284396811"/>
                  </a:ext>
                </a:extLst>
              </a:tr>
              <a:tr h="384043">
                <a:tc>
                  <a:txBody>
                    <a:bodyPr/>
                    <a:lstStyle/>
                    <a:p>
                      <a:pPr algn="ctr"/>
                      <a:r>
                        <a:rPr kumimoji="1" lang="en-US" altLang="ja-JP" sz="1600" dirty="0"/>
                        <a:t>a2</a:t>
                      </a:r>
                      <a:endParaRPr kumimoji="1" lang="ja-JP" altLang="en-US" sz="1600" dirty="0"/>
                    </a:p>
                  </a:txBody>
                  <a:tcPr/>
                </a:tc>
                <a:tc>
                  <a:txBody>
                    <a:bodyPr/>
                    <a:lstStyle/>
                    <a:p>
                      <a:pPr algn="ctr"/>
                      <a:r>
                        <a:rPr kumimoji="1" lang="en-US" altLang="ja-JP" sz="1600" dirty="0"/>
                        <a:t>b2</a:t>
                      </a:r>
                      <a:endParaRPr kumimoji="1" lang="ja-JP" altLang="en-US" sz="1600" dirty="0"/>
                    </a:p>
                  </a:txBody>
                  <a:tcPr/>
                </a:tc>
                <a:tc>
                  <a:txBody>
                    <a:bodyPr/>
                    <a:lstStyle/>
                    <a:p>
                      <a:pPr algn="ctr"/>
                      <a:r>
                        <a:rPr kumimoji="1" lang="en-US" altLang="ja-JP" sz="1600" dirty="0"/>
                        <a:t>c2</a:t>
                      </a:r>
                      <a:endParaRPr kumimoji="1" lang="ja-JP" altLang="en-US" sz="1600" dirty="0"/>
                    </a:p>
                  </a:txBody>
                  <a:tcPr/>
                </a:tc>
                <a:tc>
                  <a:txBody>
                    <a:bodyPr/>
                    <a:lstStyle/>
                    <a:p>
                      <a:pPr algn="ctr"/>
                      <a:r>
                        <a:rPr kumimoji="1" lang="en-US" altLang="ja-JP" sz="1600" dirty="0"/>
                        <a:t>d2</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2145092279"/>
                  </a:ext>
                </a:extLst>
              </a:tr>
              <a:tr h="384043">
                <a:tc>
                  <a:txBody>
                    <a:bodyPr/>
                    <a:lstStyle/>
                    <a:p>
                      <a:pPr algn="ctr"/>
                      <a:r>
                        <a:rPr kumimoji="1" lang="en-US" altLang="ja-JP" sz="1600" dirty="0"/>
                        <a:t>:</a:t>
                      </a:r>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86359056"/>
                  </a:ext>
                </a:extLst>
              </a:tr>
            </a:tbl>
          </a:graphicData>
        </a:graphic>
      </p:graphicFrame>
      <p:sp>
        <p:nvSpPr>
          <p:cNvPr id="8" name="正方形/長方形 7">
            <a:extLst>
              <a:ext uri="{FF2B5EF4-FFF2-40B4-BE49-F238E27FC236}">
                <a16:creationId xmlns:a16="http://schemas.microsoft.com/office/drawing/2014/main" id="{846ECBF6-7FBC-48A9-9591-F4D887EB5E19}"/>
              </a:ext>
            </a:extLst>
          </p:cNvPr>
          <p:cNvSpPr/>
          <p:nvPr/>
        </p:nvSpPr>
        <p:spPr>
          <a:xfrm>
            <a:off x="5359593" y="4640162"/>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9" name="正方形/長方形 8">
            <a:extLst>
              <a:ext uri="{FF2B5EF4-FFF2-40B4-BE49-F238E27FC236}">
                <a16:creationId xmlns:a16="http://schemas.microsoft.com/office/drawing/2014/main" id="{4960F6D5-79DE-4C62-BA20-61D1F4EDCF15}"/>
              </a:ext>
            </a:extLst>
          </p:cNvPr>
          <p:cNvSpPr/>
          <p:nvPr/>
        </p:nvSpPr>
        <p:spPr>
          <a:xfrm>
            <a:off x="5359593" y="5290343"/>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10" name="正方形/長方形 9">
            <a:extLst>
              <a:ext uri="{FF2B5EF4-FFF2-40B4-BE49-F238E27FC236}">
                <a16:creationId xmlns:a16="http://schemas.microsoft.com/office/drawing/2014/main" id="{E12B5E0F-3E3E-49BA-8D64-6AC12FCA814E}"/>
              </a:ext>
            </a:extLst>
          </p:cNvPr>
          <p:cNvSpPr/>
          <p:nvPr/>
        </p:nvSpPr>
        <p:spPr>
          <a:xfrm>
            <a:off x="5359593" y="5940524"/>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12" name="正方形/長方形 11">
            <a:extLst>
              <a:ext uri="{FF2B5EF4-FFF2-40B4-BE49-F238E27FC236}">
                <a16:creationId xmlns:a16="http://schemas.microsoft.com/office/drawing/2014/main" id="{FDB851C8-286D-43B2-9FB7-33E292BCFD89}"/>
              </a:ext>
            </a:extLst>
          </p:cNvPr>
          <p:cNvSpPr/>
          <p:nvPr/>
        </p:nvSpPr>
        <p:spPr>
          <a:xfrm>
            <a:off x="6473706" y="5114283"/>
            <a:ext cx="216024" cy="82624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13" name="正方形/長方形 12">
            <a:extLst>
              <a:ext uri="{FF2B5EF4-FFF2-40B4-BE49-F238E27FC236}">
                <a16:creationId xmlns:a16="http://schemas.microsoft.com/office/drawing/2014/main" id="{0319C285-6B40-4147-8718-95D99674AF7E}"/>
              </a:ext>
            </a:extLst>
          </p:cNvPr>
          <p:cNvSpPr/>
          <p:nvPr/>
        </p:nvSpPr>
        <p:spPr>
          <a:xfrm>
            <a:off x="7587820" y="4831191"/>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14" name="正方形/長方形 13">
            <a:extLst>
              <a:ext uri="{FF2B5EF4-FFF2-40B4-BE49-F238E27FC236}">
                <a16:creationId xmlns:a16="http://schemas.microsoft.com/office/drawing/2014/main" id="{BB588A5A-6A6E-4443-A9DD-3C877D33143A}"/>
              </a:ext>
            </a:extLst>
          </p:cNvPr>
          <p:cNvSpPr/>
          <p:nvPr/>
        </p:nvSpPr>
        <p:spPr>
          <a:xfrm>
            <a:off x="7575757" y="5794399"/>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cxnSp>
        <p:nvCxnSpPr>
          <p:cNvPr id="18" name="直線矢印コネクタ 17">
            <a:extLst>
              <a:ext uri="{FF2B5EF4-FFF2-40B4-BE49-F238E27FC236}">
                <a16:creationId xmlns:a16="http://schemas.microsoft.com/office/drawing/2014/main" id="{CA5F8794-DECD-472D-B03E-5ADB146C92F5}"/>
              </a:ext>
            </a:extLst>
          </p:cNvPr>
          <p:cNvCxnSpPr>
            <a:cxnSpLocks/>
            <a:stCxn id="9" idx="3"/>
            <a:endCxn id="12" idx="1"/>
          </p:cNvCxnSpPr>
          <p:nvPr/>
        </p:nvCxnSpPr>
        <p:spPr>
          <a:xfrm flipV="1">
            <a:off x="5575617" y="5527404"/>
            <a:ext cx="898089" cy="14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A08A19E7-B220-4787-9802-90BECD5A54BE}"/>
              </a:ext>
            </a:extLst>
          </p:cNvPr>
          <p:cNvCxnSpPr>
            <a:stCxn id="10" idx="3"/>
            <a:endCxn id="12" idx="1"/>
          </p:cNvCxnSpPr>
          <p:nvPr/>
        </p:nvCxnSpPr>
        <p:spPr>
          <a:xfrm flipV="1">
            <a:off x="5575617" y="5527404"/>
            <a:ext cx="898089" cy="665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4F4B0595-95ED-4A22-B82C-F0085037502B}"/>
              </a:ext>
            </a:extLst>
          </p:cNvPr>
          <p:cNvCxnSpPr>
            <a:cxnSpLocks/>
            <a:stCxn id="8" idx="3"/>
            <a:endCxn id="12" idx="1"/>
          </p:cNvCxnSpPr>
          <p:nvPr/>
        </p:nvCxnSpPr>
        <p:spPr>
          <a:xfrm>
            <a:off x="5575617" y="4892190"/>
            <a:ext cx="898089" cy="635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92023EFB-2DAA-4D4A-A03B-F8C1B987508B}"/>
              </a:ext>
            </a:extLst>
          </p:cNvPr>
          <p:cNvCxnSpPr>
            <a:cxnSpLocks/>
            <a:stCxn id="12" idx="3"/>
            <a:endCxn id="13" idx="1"/>
          </p:cNvCxnSpPr>
          <p:nvPr/>
        </p:nvCxnSpPr>
        <p:spPr>
          <a:xfrm flipV="1">
            <a:off x="6689730" y="5083219"/>
            <a:ext cx="898090" cy="444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3DCFA8DB-8CAF-45D7-AD47-BE86CDBC477B}"/>
              </a:ext>
            </a:extLst>
          </p:cNvPr>
          <p:cNvCxnSpPr>
            <a:cxnSpLocks/>
            <a:stCxn id="12" idx="3"/>
            <a:endCxn id="14" idx="1"/>
          </p:cNvCxnSpPr>
          <p:nvPr/>
        </p:nvCxnSpPr>
        <p:spPr>
          <a:xfrm>
            <a:off x="6689730" y="5527404"/>
            <a:ext cx="886027" cy="519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楕円 30">
            <a:extLst>
              <a:ext uri="{FF2B5EF4-FFF2-40B4-BE49-F238E27FC236}">
                <a16:creationId xmlns:a16="http://schemas.microsoft.com/office/drawing/2014/main" id="{DAE1BA0F-1102-4679-BA36-39CB07F8CA7F}"/>
              </a:ext>
            </a:extLst>
          </p:cNvPr>
          <p:cNvSpPr/>
          <p:nvPr/>
        </p:nvSpPr>
        <p:spPr>
          <a:xfrm>
            <a:off x="1183129" y="5193358"/>
            <a:ext cx="592148" cy="14023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cxnSp>
        <p:nvCxnSpPr>
          <p:cNvPr id="33" name="直線矢印コネクタ 32">
            <a:extLst>
              <a:ext uri="{FF2B5EF4-FFF2-40B4-BE49-F238E27FC236}">
                <a16:creationId xmlns:a16="http://schemas.microsoft.com/office/drawing/2014/main" id="{04B94873-1E9D-42A4-AFDD-6A6247436267}"/>
              </a:ext>
            </a:extLst>
          </p:cNvPr>
          <p:cNvCxnSpPr>
            <a:cxnSpLocks/>
            <a:stCxn id="31" idx="6"/>
            <a:endCxn id="8" idx="1"/>
          </p:cNvCxnSpPr>
          <p:nvPr/>
        </p:nvCxnSpPr>
        <p:spPr>
          <a:xfrm flipV="1">
            <a:off x="1775277" y="4892190"/>
            <a:ext cx="3584316" cy="100232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DC722BA3-3B51-42B3-82E8-93ED0AD72C64}"/>
              </a:ext>
            </a:extLst>
          </p:cNvPr>
          <p:cNvCxnSpPr>
            <a:cxnSpLocks/>
            <a:stCxn id="31" idx="6"/>
            <a:endCxn id="9" idx="1"/>
          </p:cNvCxnSpPr>
          <p:nvPr/>
        </p:nvCxnSpPr>
        <p:spPr>
          <a:xfrm flipV="1">
            <a:off x="1775277" y="5542371"/>
            <a:ext cx="3584316" cy="3521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904757DC-47C2-459D-9D1C-05700BBD6EA6}"/>
              </a:ext>
            </a:extLst>
          </p:cNvPr>
          <p:cNvCxnSpPr>
            <a:cxnSpLocks/>
            <a:stCxn id="31" idx="6"/>
            <a:endCxn id="10" idx="1"/>
          </p:cNvCxnSpPr>
          <p:nvPr/>
        </p:nvCxnSpPr>
        <p:spPr>
          <a:xfrm>
            <a:off x="1775277" y="5894511"/>
            <a:ext cx="3584316" cy="29804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80BAAAC2-6CD9-4AF8-BA95-2432443E2DC3}"/>
              </a:ext>
            </a:extLst>
          </p:cNvPr>
          <p:cNvSpPr/>
          <p:nvPr/>
        </p:nvSpPr>
        <p:spPr>
          <a:xfrm>
            <a:off x="1171066" y="4768514"/>
            <a:ext cx="604211" cy="5700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cxnSp>
        <p:nvCxnSpPr>
          <p:cNvPr id="45" name="コネクタ: カギ線 44">
            <a:extLst>
              <a:ext uri="{FF2B5EF4-FFF2-40B4-BE49-F238E27FC236}">
                <a16:creationId xmlns:a16="http://schemas.microsoft.com/office/drawing/2014/main" id="{C4E7B692-3CE2-4056-BC57-0BF1724BDB06}"/>
              </a:ext>
            </a:extLst>
          </p:cNvPr>
          <p:cNvCxnSpPr>
            <a:cxnSpLocks/>
            <a:stCxn id="41" idx="0"/>
            <a:endCxn id="13" idx="3"/>
          </p:cNvCxnSpPr>
          <p:nvPr/>
        </p:nvCxnSpPr>
        <p:spPr>
          <a:xfrm rot="16200000" flipH="1">
            <a:off x="4481155" y="1760530"/>
            <a:ext cx="314705" cy="6330672"/>
          </a:xfrm>
          <a:prstGeom prst="bentConnector4">
            <a:avLst>
              <a:gd name="adj1" fmla="val -79318"/>
              <a:gd name="adj2" fmla="val 10361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コネクタ: カギ線 46">
            <a:extLst>
              <a:ext uri="{FF2B5EF4-FFF2-40B4-BE49-F238E27FC236}">
                <a16:creationId xmlns:a16="http://schemas.microsoft.com/office/drawing/2014/main" id="{3C797C4C-DDAF-4C22-826E-8FD29069014B}"/>
              </a:ext>
            </a:extLst>
          </p:cNvPr>
          <p:cNvCxnSpPr>
            <a:cxnSpLocks/>
            <a:stCxn id="41" idx="0"/>
            <a:endCxn id="14" idx="3"/>
          </p:cNvCxnSpPr>
          <p:nvPr/>
        </p:nvCxnSpPr>
        <p:spPr>
          <a:xfrm rot="16200000" flipH="1">
            <a:off x="3993519" y="2248166"/>
            <a:ext cx="1277913" cy="6318609"/>
          </a:xfrm>
          <a:prstGeom prst="bentConnector4">
            <a:avLst>
              <a:gd name="adj1" fmla="val -28581"/>
              <a:gd name="adj2" fmla="val 106446"/>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1C894BA6-7F13-4E81-93CF-036C747D5E91}"/>
              </a:ext>
            </a:extLst>
          </p:cNvPr>
          <p:cNvSpPr/>
          <p:nvPr/>
        </p:nvSpPr>
        <p:spPr>
          <a:xfrm>
            <a:off x="6057900" y="4768513"/>
            <a:ext cx="1034380" cy="1424039"/>
          </a:xfrm>
          <a:prstGeom prst="ellipse">
            <a:avLst/>
          </a:prstGeom>
          <a:noFill/>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60" name="テキスト ボックス 59">
            <a:extLst>
              <a:ext uri="{FF2B5EF4-FFF2-40B4-BE49-F238E27FC236}">
                <a16:creationId xmlns:a16="http://schemas.microsoft.com/office/drawing/2014/main" id="{FA0210DC-7630-4736-AA60-707172AEB2B7}"/>
              </a:ext>
            </a:extLst>
          </p:cNvPr>
          <p:cNvSpPr txBox="1"/>
          <p:nvPr/>
        </p:nvSpPr>
        <p:spPr>
          <a:xfrm>
            <a:off x="5671984" y="6167446"/>
            <a:ext cx="2222019" cy="646331"/>
          </a:xfrm>
          <a:prstGeom prst="rect">
            <a:avLst/>
          </a:prstGeom>
          <a:noFill/>
        </p:spPr>
        <p:txBody>
          <a:bodyPr wrap="none" rtlCol="0">
            <a:spAutoFit/>
          </a:bodyPr>
          <a:lstStyle/>
          <a:p>
            <a:pPr algn="ctr"/>
            <a:r>
              <a:rPr kumimoji="1" lang="en-US" altLang="ja-JP" dirty="0">
                <a:solidFill>
                  <a:srgbClr val="0070C0"/>
                </a:solidFill>
              </a:rPr>
              <a:t>Word2Vec?</a:t>
            </a:r>
          </a:p>
          <a:p>
            <a:pPr algn="ctr"/>
            <a:r>
              <a:rPr kumimoji="1" lang="en-US" altLang="ja-JP" dirty="0" err="1">
                <a:solidFill>
                  <a:srgbClr val="0070C0"/>
                </a:solidFill>
              </a:rPr>
              <a:t>DeepNeuralNetwork</a:t>
            </a:r>
            <a:r>
              <a:rPr kumimoji="1" lang="en-US" altLang="ja-JP" dirty="0">
                <a:solidFill>
                  <a:srgbClr val="0070C0"/>
                </a:solidFill>
              </a:rPr>
              <a:t>?</a:t>
            </a:r>
            <a:endParaRPr kumimoji="1" lang="ja-JP" altLang="en-US" dirty="0">
              <a:solidFill>
                <a:srgbClr val="0070C0"/>
              </a:solidFill>
            </a:endParaRPr>
          </a:p>
        </p:txBody>
      </p:sp>
      <p:sp>
        <p:nvSpPr>
          <p:cNvPr id="61" name="テキスト ボックス 60">
            <a:extLst>
              <a:ext uri="{FF2B5EF4-FFF2-40B4-BE49-F238E27FC236}">
                <a16:creationId xmlns:a16="http://schemas.microsoft.com/office/drawing/2014/main" id="{6E8B061F-943D-4FBC-9100-91EC097FAE03}"/>
              </a:ext>
            </a:extLst>
          </p:cNvPr>
          <p:cNvSpPr txBox="1"/>
          <p:nvPr/>
        </p:nvSpPr>
        <p:spPr>
          <a:xfrm>
            <a:off x="1777211" y="6330271"/>
            <a:ext cx="2396570" cy="369332"/>
          </a:xfrm>
          <a:prstGeom prst="rect">
            <a:avLst/>
          </a:prstGeom>
          <a:noFill/>
        </p:spPr>
        <p:txBody>
          <a:bodyPr wrap="square" rtlCol="0">
            <a:spAutoFit/>
          </a:bodyPr>
          <a:lstStyle/>
          <a:p>
            <a:r>
              <a:rPr kumimoji="1" lang="ja-JP" altLang="en-US" dirty="0"/>
              <a:t>オープンデータ（</a:t>
            </a:r>
            <a:r>
              <a:rPr kumimoji="1" lang="en-US" altLang="ja-JP" dirty="0"/>
              <a:t>CSV</a:t>
            </a:r>
            <a:r>
              <a:rPr kumimoji="1" lang="ja-JP" altLang="en-US" dirty="0"/>
              <a:t>）</a:t>
            </a:r>
          </a:p>
        </p:txBody>
      </p:sp>
    </p:spTree>
    <p:extLst>
      <p:ext uri="{BB962C8B-B14F-4D97-AF65-F5344CB8AC3E}">
        <p14:creationId xmlns:p14="http://schemas.microsoft.com/office/powerpoint/2010/main" val="269754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noChangeArrowheads="1"/>
          </p:cNvSpPr>
          <p:nvPr>
            <p:ph type="title"/>
          </p:nvPr>
        </p:nvSpPr>
        <p:spPr/>
        <p:txBody>
          <a:bodyPr/>
          <a:lstStyle/>
          <a:p>
            <a:pPr algn="l"/>
            <a:r>
              <a:rPr lang="ja-JP" altLang="en-US" dirty="0"/>
              <a:t>研究背景</a:t>
            </a:r>
            <a:endParaRPr lang="zh-CN" altLang="en-US" dirty="0"/>
          </a:p>
        </p:txBody>
      </p:sp>
      <p:sp>
        <p:nvSpPr>
          <p:cNvPr id="49155" name="コンテンツ プレースホルダ 2"/>
          <p:cNvSpPr>
            <a:spLocks noGrp="1" noChangeArrowheads="1"/>
          </p:cNvSpPr>
          <p:nvPr>
            <p:ph idx="1"/>
          </p:nvPr>
        </p:nvSpPr>
        <p:spPr/>
        <p:txBody>
          <a:bodyPr>
            <a:normAutofit/>
          </a:bodyPr>
          <a:lstStyle/>
          <a:p>
            <a:r>
              <a:rPr lang="ja-JP" altLang="en-US" dirty="0"/>
              <a:t>近年、「オープンデータ」への世界各国の関心が高まりつつある。地方自治体が積極的にオープンデータを公開（鹿児島</a:t>
            </a:r>
            <a:r>
              <a:rPr lang="en-US" altLang="zh-CN" dirty="0"/>
              <a:t>2016</a:t>
            </a:r>
            <a:r>
              <a:rPr lang="ja-JP" altLang="ja-JP" dirty="0"/>
              <a:t>年</a:t>
            </a:r>
            <a:r>
              <a:rPr lang="en-US" altLang="zh-CN" dirty="0"/>
              <a:t>7</a:t>
            </a:r>
            <a:r>
              <a:rPr lang="ja-JP" altLang="ja-JP" dirty="0"/>
              <a:t>月</a:t>
            </a:r>
            <a:r>
              <a:rPr lang="ja-JP" altLang="en-US" dirty="0"/>
              <a:t>より）。</a:t>
            </a:r>
            <a:endParaRPr lang="ja-JP" altLang="zh-CN" dirty="0"/>
          </a:p>
          <a:p>
            <a:r>
              <a:rPr lang="ja-JP" altLang="en-US" dirty="0"/>
              <a:t>オープンデータの公開が進んでいるが語彙の名前空間</a:t>
            </a:r>
            <a:r>
              <a:rPr lang="en-US" altLang="ja-JP" dirty="0"/>
              <a:t>(</a:t>
            </a:r>
            <a:r>
              <a:rPr lang="ja-JP" altLang="en-US" dirty="0">
                <a:solidFill>
                  <a:srgbClr val="FF0000"/>
                </a:solidFill>
              </a:rPr>
              <a:t>述語</a:t>
            </a:r>
            <a:r>
              <a:rPr lang="en-US" altLang="ja-JP" dirty="0"/>
              <a:t>)</a:t>
            </a:r>
            <a:r>
              <a:rPr lang="ja-JP" altLang="en-US" dirty="0"/>
              <a:t>がまとまっていない</a:t>
            </a:r>
            <a:endParaRPr lang="en-US" altLang="ja-JP" dirty="0"/>
          </a:p>
          <a:p>
            <a:pPr lvl="1"/>
            <a:r>
              <a:rPr lang="ja-JP" altLang="en-US" dirty="0"/>
              <a:t>データ作成者が独自で語彙の定義</a:t>
            </a:r>
            <a:endParaRPr lang="en-US" altLang="ja-JP" dirty="0"/>
          </a:p>
          <a:p>
            <a:pPr lvl="1"/>
            <a:r>
              <a:rPr lang="ja-JP" altLang="en-US" dirty="0"/>
              <a:t>データの比較・利用には人の手を介す必要</a:t>
            </a:r>
            <a:endParaRPr lang="en-US" altLang="ja-JP" dirty="0"/>
          </a:p>
          <a:p>
            <a:pPr lvl="1"/>
            <a:r>
              <a:rPr lang="ja-JP" altLang="en-US" dirty="0"/>
              <a:t> </a:t>
            </a:r>
            <a:r>
              <a:rPr lang="ja-JP" altLang="en-US" dirty="0">
                <a:solidFill>
                  <a:srgbClr val="FF0000"/>
                </a:solidFill>
              </a:rPr>
              <a:t>機械的</a:t>
            </a:r>
            <a:r>
              <a:rPr lang="ja-JP" altLang="en-US" dirty="0"/>
              <a:t>に比較・利用する</a:t>
            </a:r>
          </a:p>
          <a:p>
            <a:endParaRPr lang="en-US" altLang="ja-JP" dirty="0"/>
          </a:p>
          <a:p>
            <a:endParaRPr lang="ja-JP" altLang="en-US" b="1" dirty="0"/>
          </a:p>
        </p:txBody>
      </p:sp>
      <p:sp>
        <p:nvSpPr>
          <p:cNvPr id="4" name="コンテンツ プレースホルダー 2">
            <a:extLst>
              <a:ext uri="{FF2B5EF4-FFF2-40B4-BE49-F238E27FC236}">
                <a16:creationId xmlns:a16="http://schemas.microsoft.com/office/drawing/2014/main" id="{FCFC6476-1455-461F-A76B-1E29D9206D32}"/>
              </a:ext>
            </a:extLst>
          </p:cNvPr>
          <p:cNvSpPr txBox="1">
            <a:spLocks/>
          </p:cNvSpPr>
          <p:nvPr/>
        </p:nvSpPr>
        <p:spPr bwMode="auto">
          <a:xfrm>
            <a:off x="-108520" y="4533848"/>
            <a:ext cx="91440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lnSpc>
                <a:spcPct val="90000"/>
              </a:lnSpc>
            </a:pPr>
            <a:r>
              <a:rPr lang="en-US" altLang="ja-JP" sz="2600" dirty="0">
                <a:solidFill>
                  <a:srgbClr val="00B0F0"/>
                </a:solidFill>
              </a:rPr>
              <a:t>RDF</a:t>
            </a:r>
            <a:r>
              <a:rPr lang="ja-JP" altLang="en-US" sz="2600" dirty="0">
                <a:solidFill>
                  <a:srgbClr val="00B0F0"/>
                </a:solidFill>
              </a:rPr>
              <a:t>とは（具体例）</a:t>
            </a:r>
            <a:endParaRPr lang="en-US" altLang="ja-JP" sz="1300" dirty="0">
              <a:solidFill>
                <a:srgbClr val="00B0F0"/>
              </a:solidFill>
            </a:endParaRPr>
          </a:p>
          <a:p>
            <a:pPr>
              <a:lnSpc>
                <a:spcPct val="90000"/>
              </a:lnSpc>
              <a:buFont typeface="Wingdings" panose="05000000000000000000" pitchFamily="2" charset="2"/>
              <a:buNone/>
            </a:pPr>
            <a:r>
              <a:rPr lang="ja-JP" altLang="en-US" sz="3700" dirty="0"/>
              <a:t>　　　　　　　</a:t>
            </a:r>
            <a:r>
              <a:rPr lang="ja-JP" altLang="en-US" sz="2200" dirty="0"/>
              <a:t>　　の　　　　　　　　　　　　　は　　　　　　　　　　　　　　　です　　　　　</a:t>
            </a:r>
            <a:endParaRPr lang="en-US" altLang="ja-JP" sz="3700" dirty="0"/>
          </a:p>
          <a:p>
            <a:pPr>
              <a:lnSpc>
                <a:spcPct val="90000"/>
              </a:lnSpc>
              <a:buFont typeface="Wingdings" panose="05000000000000000000" pitchFamily="2" charset="2"/>
              <a:buNone/>
            </a:pPr>
            <a:endParaRPr kumimoji="1" lang="ja-JP" altLang="en-US" sz="3700" dirty="0"/>
          </a:p>
        </p:txBody>
      </p:sp>
      <p:sp>
        <p:nvSpPr>
          <p:cNvPr id="5" name="円/楕円 4">
            <a:extLst>
              <a:ext uri="{FF2B5EF4-FFF2-40B4-BE49-F238E27FC236}">
                <a16:creationId xmlns:a16="http://schemas.microsoft.com/office/drawing/2014/main" id="{42EB80C3-6E94-4CA0-9E03-165C4FB676A6}"/>
              </a:ext>
            </a:extLst>
          </p:cNvPr>
          <p:cNvSpPr/>
          <p:nvPr/>
        </p:nvSpPr>
        <p:spPr>
          <a:xfrm>
            <a:off x="82278" y="5105348"/>
            <a:ext cx="2284413" cy="666750"/>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t>日本</a:t>
            </a:r>
          </a:p>
        </p:txBody>
      </p:sp>
      <p:sp>
        <p:nvSpPr>
          <p:cNvPr id="6" name="円/楕円 5">
            <a:extLst>
              <a:ext uri="{FF2B5EF4-FFF2-40B4-BE49-F238E27FC236}">
                <a16:creationId xmlns:a16="http://schemas.microsoft.com/office/drawing/2014/main" id="{6D2B9C48-1EC3-4D0C-862F-780C053EE96E}"/>
              </a:ext>
            </a:extLst>
          </p:cNvPr>
          <p:cNvSpPr/>
          <p:nvPr/>
        </p:nvSpPr>
        <p:spPr>
          <a:xfrm>
            <a:off x="2891855" y="5105348"/>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t>人口</a:t>
            </a:r>
          </a:p>
        </p:txBody>
      </p:sp>
      <p:sp>
        <p:nvSpPr>
          <p:cNvPr id="7" name="円/楕円 6">
            <a:extLst>
              <a:ext uri="{FF2B5EF4-FFF2-40B4-BE49-F238E27FC236}">
                <a16:creationId xmlns:a16="http://schemas.microsoft.com/office/drawing/2014/main" id="{F8AA3A3F-5491-423A-98A4-CAE74742BDCE}"/>
              </a:ext>
            </a:extLst>
          </p:cNvPr>
          <p:cNvSpPr/>
          <p:nvPr/>
        </p:nvSpPr>
        <p:spPr>
          <a:xfrm>
            <a:off x="5535043" y="5105348"/>
            <a:ext cx="2570162"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t>１億３千万</a:t>
            </a:r>
          </a:p>
        </p:txBody>
      </p:sp>
      <p:cxnSp>
        <p:nvCxnSpPr>
          <p:cNvPr id="8" name="直線矢印コネクタ 7">
            <a:extLst>
              <a:ext uri="{FF2B5EF4-FFF2-40B4-BE49-F238E27FC236}">
                <a16:creationId xmlns:a16="http://schemas.microsoft.com/office/drawing/2014/main" id="{4FB50A2F-F0A9-4B03-8D72-665A14F15C80}"/>
              </a:ext>
            </a:extLst>
          </p:cNvPr>
          <p:cNvCxnSpPr>
            <a:cxnSpLocks/>
          </p:cNvCxnSpPr>
          <p:nvPr/>
        </p:nvCxnSpPr>
        <p:spPr>
          <a:xfrm>
            <a:off x="963043" y="5748286"/>
            <a:ext cx="0" cy="50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10">
            <a:extLst>
              <a:ext uri="{FF2B5EF4-FFF2-40B4-BE49-F238E27FC236}">
                <a16:creationId xmlns:a16="http://schemas.microsoft.com/office/drawing/2014/main" id="{8E5424F3-DA4D-4248-A4C4-79E1BB09CCE1}"/>
              </a:ext>
            </a:extLst>
          </p:cNvPr>
          <p:cNvSpPr txBox="1">
            <a:spLocks noChangeArrowheads="1"/>
          </p:cNvSpPr>
          <p:nvPr/>
        </p:nvSpPr>
        <p:spPr bwMode="auto">
          <a:xfrm>
            <a:off x="659162" y="6266058"/>
            <a:ext cx="966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1" lang="ja-JP" altLang="en-US" sz="2400" dirty="0">
                <a:solidFill>
                  <a:srgbClr val="FF0000"/>
                </a:solidFill>
              </a:rPr>
              <a:t>主語</a:t>
            </a:r>
          </a:p>
        </p:txBody>
      </p:sp>
      <p:sp>
        <p:nvSpPr>
          <p:cNvPr id="10" name="テキスト ボックス 11">
            <a:extLst>
              <a:ext uri="{FF2B5EF4-FFF2-40B4-BE49-F238E27FC236}">
                <a16:creationId xmlns:a16="http://schemas.microsoft.com/office/drawing/2014/main" id="{24DE049F-AEA4-44AA-93F8-EBA73A832506}"/>
              </a:ext>
            </a:extLst>
          </p:cNvPr>
          <p:cNvSpPr txBox="1">
            <a:spLocks noChangeArrowheads="1"/>
          </p:cNvSpPr>
          <p:nvPr/>
        </p:nvSpPr>
        <p:spPr bwMode="auto">
          <a:xfrm>
            <a:off x="3550667" y="6293299"/>
            <a:ext cx="96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1" lang="ja-JP" altLang="en-US" sz="2400" dirty="0">
                <a:solidFill>
                  <a:srgbClr val="FF0000"/>
                </a:solidFill>
              </a:rPr>
              <a:t>述語</a:t>
            </a:r>
          </a:p>
        </p:txBody>
      </p:sp>
      <p:sp>
        <p:nvSpPr>
          <p:cNvPr id="11" name="テキスト ボックス 12">
            <a:extLst>
              <a:ext uri="{FF2B5EF4-FFF2-40B4-BE49-F238E27FC236}">
                <a16:creationId xmlns:a16="http://schemas.microsoft.com/office/drawing/2014/main" id="{785D7ABC-5EDC-4920-8D27-9C1FBF5BA784}"/>
              </a:ext>
            </a:extLst>
          </p:cNvPr>
          <p:cNvSpPr txBox="1">
            <a:spLocks noChangeArrowheads="1"/>
          </p:cNvSpPr>
          <p:nvPr/>
        </p:nvSpPr>
        <p:spPr bwMode="auto">
          <a:xfrm>
            <a:off x="6442173" y="6316239"/>
            <a:ext cx="128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1" lang="ja-JP" altLang="en-US" sz="2400" dirty="0">
                <a:solidFill>
                  <a:srgbClr val="FF0000"/>
                </a:solidFill>
              </a:rPr>
              <a:t>目的語</a:t>
            </a:r>
          </a:p>
        </p:txBody>
      </p:sp>
      <p:cxnSp>
        <p:nvCxnSpPr>
          <p:cNvPr id="12" name="直線矢印コネクタ 11">
            <a:extLst>
              <a:ext uri="{FF2B5EF4-FFF2-40B4-BE49-F238E27FC236}">
                <a16:creationId xmlns:a16="http://schemas.microsoft.com/office/drawing/2014/main" id="{19A5E84D-0F77-4957-A25E-2DADF8448A9B}"/>
              </a:ext>
            </a:extLst>
          </p:cNvPr>
          <p:cNvCxnSpPr>
            <a:cxnSpLocks/>
          </p:cNvCxnSpPr>
          <p:nvPr/>
        </p:nvCxnSpPr>
        <p:spPr>
          <a:xfrm>
            <a:off x="4022875" y="5772098"/>
            <a:ext cx="0" cy="50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DF058FA8-9DD2-49D4-A36F-2FCB4D9FFBD6}"/>
              </a:ext>
            </a:extLst>
          </p:cNvPr>
          <p:cNvCxnSpPr>
            <a:cxnSpLocks/>
          </p:cNvCxnSpPr>
          <p:nvPr/>
        </p:nvCxnSpPr>
        <p:spPr>
          <a:xfrm>
            <a:off x="6921029" y="5772098"/>
            <a:ext cx="0" cy="50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3">
            <a:extLst>
              <a:ext uri="{FF2B5EF4-FFF2-40B4-BE49-F238E27FC236}">
                <a16:creationId xmlns:a16="http://schemas.microsoft.com/office/drawing/2014/main" id="{502D3AC8-B554-4AC9-A5E4-661E29E0A3C4}"/>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3</a:t>
            </a:fld>
            <a:endParaRPr kumimoji="1" lang="ja-JP" altLang="en-US" dirty="0"/>
          </a:p>
        </p:txBody>
      </p:sp>
    </p:spTree>
    <p:extLst>
      <p:ext uri="{BB962C8B-B14F-4D97-AF65-F5344CB8AC3E}">
        <p14:creationId xmlns:p14="http://schemas.microsoft.com/office/powerpoint/2010/main" val="100828349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a:extLst>
              <a:ext uri="{FF2B5EF4-FFF2-40B4-BE49-F238E27FC236}">
                <a16:creationId xmlns:a16="http://schemas.microsoft.com/office/drawing/2014/main" id="{BFC298B3-0225-4EA9-9BAB-3C0AAD1DDA68}"/>
              </a:ext>
            </a:extLst>
          </p:cNvPr>
          <p:cNvSpPr>
            <a:spLocks noGrp="1"/>
          </p:cNvSpPr>
          <p:nvPr>
            <p:ph type="title"/>
          </p:nvPr>
        </p:nvSpPr>
        <p:spPr/>
        <p:txBody>
          <a:bodyPr>
            <a:normAutofit fontScale="90000"/>
          </a:bodyPr>
          <a:lstStyle/>
          <a:p>
            <a:pPr algn="l"/>
            <a:r>
              <a:rPr lang="en-US" altLang="zh-CN" sz="6000"/>
              <a:t>RDF </a:t>
            </a:r>
            <a:r>
              <a:rPr lang="ja-JP" altLang="en-US" sz="6000"/>
              <a:t>とは</a:t>
            </a:r>
            <a:endParaRPr lang="zh-CN" altLang="en-US"/>
          </a:p>
        </p:txBody>
      </p:sp>
      <p:sp>
        <p:nvSpPr>
          <p:cNvPr id="77827" name="コンテンツ プレースホルダ 2">
            <a:extLst>
              <a:ext uri="{FF2B5EF4-FFF2-40B4-BE49-F238E27FC236}">
                <a16:creationId xmlns:a16="http://schemas.microsoft.com/office/drawing/2014/main" id="{4AEC5E60-4A71-4D43-BBCB-CDC16A013719}"/>
              </a:ext>
            </a:extLst>
          </p:cNvPr>
          <p:cNvSpPr>
            <a:spLocks noGrp="1"/>
          </p:cNvSpPr>
          <p:nvPr>
            <p:ph idx="1"/>
          </p:nvPr>
        </p:nvSpPr>
        <p:spPr/>
        <p:txBody>
          <a:bodyPr>
            <a:normAutofit/>
          </a:bodyPr>
          <a:lstStyle/>
          <a:p>
            <a:r>
              <a:rPr lang="en-US" altLang="zh-CN" sz="2400" dirty="0"/>
              <a:t>Resource Description Framework (RDF) </a:t>
            </a:r>
            <a:r>
              <a:rPr lang="ja-JP" altLang="en-US" sz="2400" dirty="0"/>
              <a:t>は主語，述語，目的語によってデータを表現する方法</a:t>
            </a:r>
          </a:p>
          <a:p>
            <a:pPr marL="0" indent="0">
              <a:buNone/>
            </a:pPr>
            <a:endParaRPr lang="zh-CN" altLang="en-US" dirty="0"/>
          </a:p>
        </p:txBody>
      </p:sp>
      <p:sp>
        <p:nvSpPr>
          <p:cNvPr id="14" name="スライド番号プレースホルダー 3">
            <a:extLst>
              <a:ext uri="{FF2B5EF4-FFF2-40B4-BE49-F238E27FC236}">
                <a16:creationId xmlns:a16="http://schemas.microsoft.com/office/drawing/2014/main" id="{9C3B96F4-E86B-4231-AE19-612118CCEA99}"/>
              </a:ext>
            </a:extLst>
          </p:cNvPr>
          <p:cNvSpPr>
            <a:spLocks noGrp="1"/>
          </p:cNvSpPr>
          <p:nvPr>
            <p:ph type="sldNum" sz="quarter" idx="12"/>
          </p:nvPr>
        </p:nvSpPr>
        <p:spPr/>
        <p:txBody>
          <a:bodyPr/>
          <a:lstStyle/>
          <a:p>
            <a:fld id="{246E97CF-0504-4E3F-9290-CC6BBD911ACE}" type="slidenum">
              <a:rPr kumimoji="1" lang="ja-JP" altLang="en-US" smtClean="0"/>
              <a:pPr/>
              <a:t>30</a:t>
            </a:fld>
            <a:endParaRPr kumimoji="1" lang="ja-JP" altLang="en-US" dirty="0"/>
          </a:p>
        </p:txBody>
      </p:sp>
      <p:sp>
        <p:nvSpPr>
          <p:cNvPr id="77828" name="コンテンツ プレースホルダー 2">
            <a:extLst>
              <a:ext uri="{FF2B5EF4-FFF2-40B4-BE49-F238E27FC236}">
                <a16:creationId xmlns:a16="http://schemas.microsoft.com/office/drawing/2014/main" id="{547CD1F5-B952-4121-9500-4F90F7DDE8D6}"/>
              </a:ext>
            </a:extLst>
          </p:cNvPr>
          <p:cNvSpPr txBox="1">
            <a:spLocks/>
          </p:cNvSpPr>
          <p:nvPr/>
        </p:nvSpPr>
        <p:spPr bwMode="auto">
          <a:xfrm>
            <a:off x="-207467" y="2857500"/>
            <a:ext cx="91440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lnSpc>
                <a:spcPct val="90000"/>
              </a:lnSpc>
            </a:pPr>
            <a:r>
              <a:rPr lang="en-US" altLang="ja-JP" sz="2600" dirty="0">
                <a:solidFill>
                  <a:srgbClr val="00B0F0"/>
                </a:solidFill>
              </a:rPr>
              <a:t>RDF</a:t>
            </a:r>
            <a:r>
              <a:rPr lang="ja-JP" altLang="en-US" sz="2600" dirty="0">
                <a:solidFill>
                  <a:srgbClr val="00B0F0"/>
                </a:solidFill>
              </a:rPr>
              <a:t>（例）</a:t>
            </a:r>
            <a:endParaRPr lang="en-US" altLang="ja-JP" sz="1300" dirty="0">
              <a:solidFill>
                <a:srgbClr val="00B0F0"/>
              </a:solidFill>
            </a:endParaRPr>
          </a:p>
          <a:p>
            <a:pPr>
              <a:lnSpc>
                <a:spcPct val="90000"/>
              </a:lnSpc>
              <a:buFont typeface="Wingdings" panose="05000000000000000000" pitchFamily="2" charset="2"/>
              <a:buNone/>
            </a:pPr>
            <a:r>
              <a:rPr lang="ja-JP" altLang="en-US" sz="3700" dirty="0"/>
              <a:t>　　　　　　　</a:t>
            </a:r>
            <a:r>
              <a:rPr lang="ja-JP" altLang="en-US" sz="2200" dirty="0"/>
              <a:t>　　の　　　　　　　　　　　　　は　　　　　　　　　　　　　　　です　　　　　</a:t>
            </a:r>
            <a:endParaRPr lang="en-US" altLang="ja-JP" sz="3700" dirty="0"/>
          </a:p>
          <a:p>
            <a:pPr>
              <a:lnSpc>
                <a:spcPct val="90000"/>
              </a:lnSpc>
              <a:buFont typeface="Wingdings" panose="05000000000000000000" pitchFamily="2" charset="2"/>
              <a:buNone/>
            </a:pPr>
            <a:endParaRPr kumimoji="1" lang="ja-JP" altLang="en-US" sz="3700" dirty="0"/>
          </a:p>
        </p:txBody>
      </p:sp>
      <p:sp>
        <p:nvSpPr>
          <p:cNvPr id="5" name="円/楕円 4">
            <a:extLst>
              <a:ext uri="{FF2B5EF4-FFF2-40B4-BE49-F238E27FC236}">
                <a16:creationId xmlns:a16="http://schemas.microsoft.com/office/drawing/2014/main" id="{CFA22548-665E-4E0D-9852-B5075CA3E6DD}"/>
              </a:ext>
            </a:extLst>
          </p:cNvPr>
          <p:cNvSpPr/>
          <p:nvPr/>
        </p:nvSpPr>
        <p:spPr>
          <a:xfrm>
            <a:off x="-16669" y="3429000"/>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t>日本</a:t>
            </a:r>
          </a:p>
        </p:txBody>
      </p:sp>
      <p:sp>
        <p:nvSpPr>
          <p:cNvPr id="6" name="円/楕円 5">
            <a:extLst>
              <a:ext uri="{FF2B5EF4-FFF2-40B4-BE49-F238E27FC236}">
                <a16:creationId xmlns:a16="http://schemas.microsoft.com/office/drawing/2014/main" id="{37F6CFA0-2063-459C-9CDE-B31C3E1C99E1}"/>
              </a:ext>
            </a:extLst>
          </p:cNvPr>
          <p:cNvSpPr/>
          <p:nvPr/>
        </p:nvSpPr>
        <p:spPr>
          <a:xfrm>
            <a:off x="2792908" y="3429000"/>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t>人口</a:t>
            </a:r>
          </a:p>
        </p:txBody>
      </p:sp>
      <p:sp>
        <p:nvSpPr>
          <p:cNvPr id="7" name="円/楕円 6">
            <a:extLst>
              <a:ext uri="{FF2B5EF4-FFF2-40B4-BE49-F238E27FC236}">
                <a16:creationId xmlns:a16="http://schemas.microsoft.com/office/drawing/2014/main" id="{A7D297D9-AE24-4041-8119-764D97F629A3}"/>
              </a:ext>
            </a:extLst>
          </p:cNvPr>
          <p:cNvSpPr/>
          <p:nvPr/>
        </p:nvSpPr>
        <p:spPr>
          <a:xfrm>
            <a:off x="5436096" y="3429000"/>
            <a:ext cx="2570162"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t>１億３千万</a:t>
            </a:r>
          </a:p>
        </p:txBody>
      </p:sp>
      <p:cxnSp>
        <p:nvCxnSpPr>
          <p:cNvPr id="8" name="直線矢印コネクタ 7">
            <a:extLst>
              <a:ext uri="{FF2B5EF4-FFF2-40B4-BE49-F238E27FC236}">
                <a16:creationId xmlns:a16="http://schemas.microsoft.com/office/drawing/2014/main" id="{D92B3A7C-EEDF-4A1F-8BBA-D0EDFD9E4FB1}"/>
              </a:ext>
            </a:extLst>
          </p:cNvPr>
          <p:cNvCxnSpPr>
            <a:cxnSpLocks/>
          </p:cNvCxnSpPr>
          <p:nvPr/>
        </p:nvCxnSpPr>
        <p:spPr>
          <a:xfrm>
            <a:off x="864096" y="4071938"/>
            <a:ext cx="0" cy="50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835" name="テキスト ボックス 10">
            <a:extLst>
              <a:ext uri="{FF2B5EF4-FFF2-40B4-BE49-F238E27FC236}">
                <a16:creationId xmlns:a16="http://schemas.microsoft.com/office/drawing/2014/main" id="{27ABA526-69F1-4BCF-9DA0-8E23063B32B5}"/>
              </a:ext>
            </a:extLst>
          </p:cNvPr>
          <p:cNvSpPr txBox="1">
            <a:spLocks noChangeArrowheads="1"/>
          </p:cNvSpPr>
          <p:nvPr/>
        </p:nvSpPr>
        <p:spPr bwMode="auto">
          <a:xfrm>
            <a:off x="560215" y="4589710"/>
            <a:ext cx="966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1" lang="ja-JP" altLang="en-US" sz="2400"/>
              <a:t>主語</a:t>
            </a:r>
          </a:p>
        </p:txBody>
      </p:sp>
      <p:sp>
        <p:nvSpPr>
          <p:cNvPr id="77836" name="テキスト ボックス 11">
            <a:extLst>
              <a:ext uri="{FF2B5EF4-FFF2-40B4-BE49-F238E27FC236}">
                <a16:creationId xmlns:a16="http://schemas.microsoft.com/office/drawing/2014/main" id="{9476F890-3FDD-4A36-A558-55EB7FE32F23}"/>
              </a:ext>
            </a:extLst>
          </p:cNvPr>
          <p:cNvSpPr txBox="1">
            <a:spLocks noChangeArrowheads="1"/>
          </p:cNvSpPr>
          <p:nvPr/>
        </p:nvSpPr>
        <p:spPr bwMode="auto">
          <a:xfrm>
            <a:off x="3451720" y="4616951"/>
            <a:ext cx="96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1" lang="ja-JP" altLang="en-US" sz="2400" dirty="0"/>
              <a:t>述語</a:t>
            </a:r>
          </a:p>
        </p:txBody>
      </p:sp>
      <p:sp>
        <p:nvSpPr>
          <p:cNvPr id="77837" name="テキスト ボックス 12">
            <a:extLst>
              <a:ext uri="{FF2B5EF4-FFF2-40B4-BE49-F238E27FC236}">
                <a16:creationId xmlns:a16="http://schemas.microsoft.com/office/drawing/2014/main" id="{88A3E984-9D55-4E86-8921-168C3178E5AA}"/>
              </a:ext>
            </a:extLst>
          </p:cNvPr>
          <p:cNvSpPr txBox="1">
            <a:spLocks noChangeArrowheads="1"/>
          </p:cNvSpPr>
          <p:nvPr/>
        </p:nvSpPr>
        <p:spPr bwMode="auto">
          <a:xfrm>
            <a:off x="6343226" y="4639891"/>
            <a:ext cx="128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1" lang="ja-JP" altLang="en-US" sz="2400" dirty="0"/>
              <a:t>目的語</a:t>
            </a:r>
          </a:p>
        </p:txBody>
      </p:sp>
      <p:cxnSp>
        <p:nvCxnSpPr>
          <p:cNvPr id="16" name="直線矢印コネクタ 15">
            <a:extLst>
              <a:ext uri="{FF2B5EF4-FFF2-40B4-BE49-F238E27FC236}">
                <a16:creationId xmlns:a16="http://schemas.microsoft.com/office/drawing/2014/main" id="{14010F33-7A2E-48C6-BC2B-9B3209CF10D0}"/>
              </a:ext>
            </a:extLst>
          </p:cNvPr>
          <p:cNvCxnSpPr>
            <a:cxnSpLocks/>
          </p:cNvCxnSpPr>
          <p:nvPr/>
        </p:nvCxnSpPr>
        <p:spPr>
          <a:xfrm>
            <a:off x="3923928" y="4095750"/>
            <a:ext cx="0" cy="50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693455E1-B98D-44DB-8230-2264F4B9EE90}"/>
              </a:ext>
            </a:extLst>
          </p:cNvPr>
          <p:cNvCxnSpPr>
            <a:cxnSpLocks/>
          </p:cNvCxnSpPr>
          <p:nvPr/>
        </p:nvCxnSpPr>
        <p:spPr>
          <a:xfrm>
            <a:off x="6822082" y="4095750"/>
            <a:ext cx="0" cy="50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表 17">
            <a:extLst>
              <a:ext uri="{FF2B5EF4-FFF2-40B4-BE49-F238E27FC236}">
                <a16:creationId xmlns:a16="http://schemas.microsoft.com/office/drawing/2014/main" id="{A8AC4872-A0D8-4E5B-A995-5D6A358A776F}"/>
              </a:ext>
            </a:extLst>
          </p:cNvPr>
          <p:cNvGraphicFramePr>
            <a:graphicFrameLocks noGrp="1"/>
          </p:cNvGraphicFramePr>
          <p:nvPr/>
        </p:nvGraphicFramePr>
        <p:xfrm>
          <a:off x="864096" y="5271690"/>
          <a:ext cx="6912768" cy="1450606"/>
        </p:xfrm>
        <a:graphic>
          <a:graphicData uri="http://schemas.openxmlformats.org/drawingml/2006/table">
            <a:tbl>
              <a:tblPr firstRow="1" firstCol="1" bandRow="1">
                <a:tableStyleId>{5C22544A-7EE6-4342-B048-85BDC9FD1C3A}</a:tableStyleId>
              </a:tblPr>
              <a:tblGrid>
                <a:gridCol w="1557788">
                  <a:extLst>
                    <a:ext uri="{9D8B030D-6E8A-4147-A177-3AD203B41FA5}">
                      <a16:colId xmlns:a16="http://schemas.microsoft.com/office/drawing/2014/main" val="20000"/>
                    </a:ext>
                  </a:extLst>
                </a:gridCol>
                <a:gridCol w="1741202">
                  <a:extLst>
                    <a:ext uri="{9D8B030D-6E8A-4147-A177-3AD203B41FA5}">
                      <a16:colId xmlns:a16="http://schemas.microsoft.com/office/drawing/2014/main" val="20001"/>
                    </a:ext>
                  </a:extLst>
                </a:gridCol>
                <a:gridCol w="1975963">
                  <a:extLst>
                    <a:ext uri="{9D8B030D-6E8A-4147-A177-3AD203B41FA5}">
                      <a16:colId xmlns:a16="http://schemas.microsoft.com/office/drawing/2014/main" val="20002"/>
                    </a:ext>
                  </a:extLst>
                </a:gridCol>
                <a:gridCol w="1637815">
                  <a:extLst>
                    <a:ext uri="{9D8B030D-6E8A-4147-A177-3AD203B41FA5}">
                      <a16:colId xmlns:a16="http://schemas.microsoft.com/office/drawing/2014/main" val="20003"/>
                    </a:ext>
                  </a:extLst>
                </a:gridCol>
              </a:tblGrid>
              <a:tr h="362651">
                <a:tc>
                  <a:txBody>
                    <a:bodyPr/>
                    <a:lstStyle/>
                    <a:p>
                      <a:pPr algn="ctr">
                        <a:spcAft>
                          <a:spcPts val="0"/>
                        </a:spcAft>
                      </a:pPr>
                      <a:r>
                        <a:rPr lang="ja-JP" sz="1600" kern="100" dirty="0">
                          <a:effectLst/>
                        </a:rPr>
                        <a:t>トリプルの要素</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ctr">
                        <a:spcAft>
                          <a:spcPts val="0"/>
                        </a:spcAft>
                      </a:pPr>
                      <a:r>
                        <a:rPr lang="ja-JP" sz="1600" kern="100">
                          <a:effectLst/>
                        </a:rPr>
                        <a:t>主語</a:t>
                      </a:r>
                      <a:r>
                        <a:rPr lang="en-US" sz="1600" kern="100">
                          <a:effectLst/>
                        </a:rPr>
                        <a:t>(Subject)</a:t>
                      </a:r>
                      <a:endParaRPr lang="ja-JP" sz="16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ctr">
                        <a:spcAft>
                          <a:spcPts val="0"/>
                        </a:spcAft>
                      </a:pPr>
                      <a:r>
                        <a:rPr lang="ja-JP" sz="1600" kern="100">
                          <a:effectLst/>
                        </a:rPr>
                        <a:t>述語</a:t>
                      </a:r>
                      <a:r>
                        <a:rPr lang="en-US" sz="1600" kern="100">
                          <a:effectLst/>
                        </a:rPr>
                        <a:t>(Predicate)</a:t>
                      </a:r>
                      <a:endParaRPr lang="ja-JP" sz="16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ctr">
                        <a:spcAft>
                          <a:spcPts val="0"/>
                        </a:spcAft>
                      </a:pPr>
                      <a:r>
                        <a:rPr lang="ja-JP" sz="1600" kern="100">
                          <a:effectLst/>
                        </a:rPr>
                        <a:t>目的語</a:t>
                      </a:r>
                      <a:r>
                        <a:rPr lang="en-US" sz="1600" kern="100">
                          <a:effectLst/>
                        </a:rPr>
                        <a:t>(Object)</a:t>
                      </a:r>
                      <a:endParaRPr lang="ja-JP" sz="16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62651">
                <a:tc>
                  <a:txBody>
                    <a:bodyPr/>
                    <a:lstStyle/>
                    <a:p>
                      <a:pPr algn="just">
                        <a:spcAft>
                          <a:spcPts val="0"/>
                        </a:spcAft>
                      </a:pPr>
                      <a:r>
                        <a:rPr lang="ja-JP" sz="1600" kern="100" dirty="0">
                          <a:effectLst/>
                        </a:rPr>
                        <a:t>日本語で表現</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altLang="en-US" sz="1600" kern="100" dirty="0">
                          <a:effectLst/>
                        </a:rPr>
                        <a:t>日本</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600" kern="100">
                          <a:effectLst/>
                        </a:rPr>
                        <a:t>人口</a:t>
                      </a:r>
                      <a:endParaRPr lang="ja-JP" sz="16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130000000</a:t>
                      </a:r>
                      <a:endParaRPr lang="ja-JP"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25304">
                <a:tc>
                  <a:txBody>
                    <a:bodyPr/>
                    <a:lstStyle/>
                    <a:p>
                      <a:pPr algn="just">
                        <a:spcAft>
                          <a:spcPts val="0"/>
                        </a:spcAft>
                      </a:pPr>
                      <a:r>
                        <a:rPr lang="en-US" sz="1600" kern="100" dirty="0">
                          <a:effectLst/>
                        </a:rPr>
                        <a:t>RDF</a:t>
                      </a:r>
                      <a:r>
                        <a:rPr lang="ja-JP" sz="1600" kern="100" dirty="0">
                          <a:effectLst/>
                        </a:rPr>
                        <a:t>で表現</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600" kern="100" dirty="0">
                          <a:effectLst/>
                        </a:rPr>
                        <a:t>http://example/prefectures/japan</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600" kern="100" dirty="0">
                          <a:effectLst/>
                        </a:rPr>
                        <a:t>http://example/properties/population</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130000000</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769677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5DBFEC-E953-4AE9-818C-CD0497728232}"/>
              </a:ext>
            </a:extLst>
          </p:cNvPr>
          <p:cNvSpPr>
            <a:spLocks noGrp="1"/>
          </p:cNvSpPr>
          <p:nvPr>
            <p:ph type="title"/>
          </p:nvPr>
        </p:nvSpPr>
        <p:spPr/>
        <p:txBody>
          <a:bodyPr>
            <a:normAutofit/>
          </a:bodyPr>
          <a:lstStyle/>
          <a:p>
            <a:r>
              <a:rPr lang="en-US" altLang="ja-JP" dirty="0" err="1"/>
              <a:t>MeCab</a:t>
            </a:r>
            <a:r>
              <a:rPr lang="en-US" altLang="ja-JP" dirty="0"/>
              <a:t> (</a:t>
            </a:r>
            <a:r>
              <a:rPr lang="ja-JP" altLang="en-US" dirty="0" err="1"/>
              <a:t>めかぶ</a:t>
            </a:r>
            <a:r>
              <a:rPr lang="en-US" altLang="ja-JP" dirty="0"/>
              <a:t>)</a:t>
            </a:r>
            <a:r>
              <a:rPr lang="ja-JP" altLang="en-US" dirty="0"/>
              <a:t>とは</a:t>
            </a:r>
            <a:endParaRPr kumimoji="1" lang="ja-JP" altLang="en-US" dirty="0"/>
          </a:p>
        </p:txBody>
      </p:sp>
      <p:sp>
        <p:nvSpPr>
          <p:cNvPr id="3" name="コンテンツ プレースホルダー 2">
            <a:extLst>
              <a:ext uri="{FF2B5EF4-FFF2-40B4-BE49-F238E27FC236}">
                <a16:creationId xmlns:a16="http://schemas.microsoft.com/office/drawing/2014/main" id="{7849AD6B-2A8D-403E-8462-CF920479CF82}"/>
              </a:ext>
            </a:extLst>
          </p:cNvPr>
          <p:cNvSpPr>
            <a:spLocks noGrp="1"/>
          </p:cNvSpPr>
          <p:nvPr>
            <p:ph idx="1"/>
          </p:nvPr>
        </p:nvSpPr>
        <p:spPr/>
        <p:txBody>
          <a:bodyPr>
            <a:normAutofit/>
          </a:bodyPr>
          <a:lstStyle/>
          <a:p>
            <a:r>
              <a:rPr lang="en-US" altLang="ja-JP" dirty="0" err="1"/>
              <a:t>MeCab</a:t>
            </a:r>
            <a:r>
              <a:rPr lang="ja-JP" altLang="en-US" dirty="0"/>
              <a:t>はオープンソースの形態素解析エンジンである。</a:t>
            </a:r>
            <a:endParaRPr kumimoji="1" lang="ja-JP" altLang="en-US" dirty="0"/>
          </a:p>
        </p:txBody>
      </p:sp>
      <p:sp>
        <p:nvSpPr>
          <p:cNvPr id="4" name="スライド番号プレースホルダー 3">
            <a:extLst>
              <a:ext uri="{FF2B5EF4-FFF2-40B4-BE49-F238E27FC236}">
                <a16:creationId xmlns:a16="http://schemas.microsoft.com/office/drawing/2014/main" id="{2C26032E-B2DD-42D0-9FEA-74A6C9A81330}"/>
              </a:ext>
            </a:extLst>
          </p:cNvPr>
          <p:cNvSpPr>
            <a:spLocks noGrp="1"/>
          </p:cNvSpPr>
          <p:nvPr>
            <p:ph type="sldNum" sz="quarter" idx="12"/>
          </p:nvPr>
        </p:nvSpPr>
        <p:spPr/>
        <p:txBody>
          <a:bodyPr/>
          <a:lstStyle/>
          <a:p>
            <a:fld id="{246E97CF-0504-4E3F-9290-CC6BBD911ACE}" type="slidenum">
              <a:rPr kumimoji="1" lang="ja-JP" altLang="en-US" smtClean="0"/>
              <a:pPr/>
              <a:t>31</a:t>
            </a:fld>
            <a:endParaRPr kumimoji="1" lang="ja-JP" altLang="en-US"/>
          </a:p>
        </p:txBody>
      </p:sp>
      <p:pic>
        <p:nvPicPr>
          <p:cNvPr id="5" name="図 4">
            <a:extLst>
              <a:ext uri="{FF2B5EF4-FFF2-40B4-BE49-F238E27FC236}">
                <a16:creationId xmlns:a16="http://schemas.microsoft.com/office/drawing/2014/main" id="{E351B8AC-9C19-4620-AE7E-1F9A7C677E3F}"/>
              </a:ext>
            </a:extLst>
          </p:cNvPr>
          <p:cNvPicPr>
            <a:picLocks noChangeAspect="1"/>
          </p:cNvPicPr>
          <p:nvPr/>
        </p:nvPicPr>
        <p:blipFill>
          <a:blip r:embed="rId3"/>
          <a:stretch>
            <a:fillRect/>
          </a:stretch>
        </p:blipFill>
        <p:spPr>
          <a:xfrm>
            <a:off x="917333" y="2780928"/>
            <a:ext cx="7309334" cy="2448272"/>
          </a:xfrm>
          <a:prstGeom prst="rect">
            <a:avLst/>
          </a:prstGeom>
        </p:spPr>
      </p:pic>
    </p:spTree>
    <p:extLst>
      <p:ext uri="{BB962C8B-B14F-4D97-AF65-F5344CB8AC3E}">
        <p14:creationId xmlns:p14="http://schemas.microsoft.com/office/powerpoint/2010/main" val="3118587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5DBFEC-E953-4AE9-818C-CD0497728232}"/>
              </a:ext>
            </a:extLst>
          </p:cNvPr>
          <p:cNvSpPr>
            <a:spLocks noGrp="1"/>
          </p:cNvSpPr>
          <p:nvPr>
            <p:ph type="title"/>
          </p:nvPr>
        </p:nvSpPr>
        <p:spPr/>
        <p:txBody>
          <a:bodyPr>
            <a:normAutofit/>
          </a:bodyPr>
          <a:lstStyle/>
          <a:p>
            <a:r>
              <a:rPr lang="ja-JP" altLang="en-US" b="1" dirty="0"/>
              <a:t>わかち書きについて</a:t>
            </a:r>
          </a:p>
        </p:txBody>
      </p:sp>
      <p:sp>
        <p:nvSpPr>
          <p:cNvPr id="3" name="コンテンツ プレースホルダー 2">
            <a:extLst>
              <a:ext uri="{FF2B5EF4-FFF2-40B4-BE49-F238E27FC236}">
                <a16:creationId xmlns:a16="http://schemas.microsoft.com/office/drawing/2014/main" id="{7849AD6B-2A8D-403E-8462-CF920479CF82}"/>
              </a:ext>
            </a:extLst>
          </p:cNvPr>
          <p:cNvSpPr>
            <a:spLocks noGrp="1"/>
          </p:cNvSpPr>
          <p:nvPr>
            <p:ph idx="1"/>
          </p:nvPr>
        </p:nvSpPr>
        <p:spPr/>
        <p:txBody>
          <a:bodyPr>
            <a:normAutofit/>
          </a:bodyPr>
          <a:lstStyle/>
          <a:p>
            <a:pPr marL="0" indent="0">
              <a:buNone/>
            </a:pPr>
            <a:r>
              <a:rPr kumimoji="1" lang="ja-JP" altLang="en-US" dirty="0"/>
              <a:t>例として</a:t>
            </a:r>
            <a:endParaRPr kumimoji="1" lang="en-US" altLang="ja-JP" dirty="0"/>
          </a:p>
          <a:p>
            <a:pPr marL="0" indent="0">
              <a:buNone/>
            </a:pPr>
            <a:endParaRPr lang="en-US" altLang="ja-JP" dirty="0"/>
          </a:p>
          <a:p>
            <a:pPr marL="0" indent="0">
              <a:buNone/>
            </a:pPr>
            <a:endParaRPr kumimoji="1" lang="en-US" altLang="ja-JP" dirty="0"/>
          </a:p>
          <a:p>
            <a:pPr marL="0" indent="0">
              <a:buNone/>
            </a:pPr>
            <a:r>
              <a:rPr lang="ja-JP" altLang="en-US" dirty="0"/>
              <a:t>明日私は大学へ行きます。</a:t>
            </a:r>
            <a:endParaRPr lang="en-US" altLang="ja-JP" dirty="0"/>
          </a:p>
          <a:p>
            <a:pPr marL="0" indent="0">
              <a:buNone/>
            </a:pPr>
            <a:endParaRPr kumimoji="1" lang="en-US" altLang="ja-JP" dirty="0"/>
          </a:p>
          <a:p>
            <a:pPr marL="0" indent="0">
              <a:buNone/>
            </a:pPr>
            <a:r>
              <a:rPr lang="ja-JP" altLang="en-US" dirty="0"/>
              <a:t>➡明日　私　</a:t>
            </a:r>
            <a:r>
              <a:rPr lang="ja-JP" altLang="en-US" dirty="0">
                <a:solidFill>
                  <a:srgbClr val="FF0000"/>
                </a:solidFill>
              </a:rPr>
              <a:t>は</a:t>
            </a:r>
            <a:r>
              <a:rPr lang="ja-JP" altLang="en-US" dirty="0"/>
              <a:t>　大学　</a:t>
            </a:r>
            <a:r>
              <a:rPr lang="ja-JP" altLang="en-US" dirty="0">
                <a:solidFill>
                  <a:srgbClr val="FF0000"/>
                </a:solidFill>
              </a:rPr>
              <a:t>へ</a:t>
            </a:r>
            <a:r>
              <a:rPr lang="ja-JP" altLang="en-US" dirty="0"/>
              <a:t>　</a:t>
            </a:r>
            <a:r>
              <a:rPr lang="ja-JP" altLang="en-US" dirty="0">
                <a:solidFill>
                  <a:srgbClr val="7030A0"/>
                </a:solidFill>
              </a:rPr>
              <a:t>行きます</a:t>
            </a:r>
            <a:r>
              <a:rPr lang="ja-JP" altLang="en-US" dirty="0"/>
              <a:t>。</a:t>
            </a:r>
            <a:endParaRPr kumimoji="1" lang="ja-JP" altLang="en-US" dirty="0"/>
          </a:p>
        </p:txBody>
      </p:sp>
      <p:sp>
        <p:nvSpPr>
          <p:cNvPr id="4" name="スライド番号プレースホルダー 3">
            <a:extLst>
              <a:ext uri="{FF2B5EF4-FFF2-40B4-BE49-F238E27FC236}">
                <a16:creationId xmlns:a16="http://schemas.microsoft.com/office/drawing/2014/main" id="{2C26032E-B2DD-42D0-9FEA-74A6C9A81330}"/>
              </a:ext>
            </a:extLst>
          </p:cNvPr>
          <p:cNvSpPr>
            <a:spLocks noGrp="1"/>
          </p:cNvSpPr>
          <p:nvPr>
            <p:ph type="sldNum" sz="quarter" idx="12"/>
          </p:nvPr>
        </p:nvSpPr>
        <p:spPr/>
        <p:txBody>
          <a:bodyPr/>
          <a:lstStyle/>
          <a:p>
            <a:fld id="{246E97CF-0504-4E3F-9290-CC6BBD911ACE}" type="slidenum">
              <a:rPr kumimoji="1" lang="ja-JP" altLang="en-US" smtClean="0"/>
              <a:pPr/>
              <a:t>32</a:t>
            </a:fld>
            <a:endParaRPr kumimoji="1" lang="ja-JP" altLang="en-US"/>
          </a:p>
        </p:txBody>
      </p:sp>
    </p:spTree>
    <p:extLst>
      <p:ext uri="{BB962C8B-B14F-4D97-AF65-F5344CB8AC3E}">
        <p14:creationId xmlns:p14="http://schemas.microsoft.com/office/powerpoint/2010/main" val="319678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dirty="0"/>
              <a:t>共通語彙基盤の全体的な位置</a:t>
            </a:r>
          </a:p>
        </p:txBody>
      </p:sp>
      <p:sp>
        <p:nvSpPr>
          <p:cNvPr id="4" name="スライド番号プレースホルダー 3"/>
          <p:cNvSpPr>
            <a:spLocks noGrp="1"/>
          </p:cNvSpPr>
          <p:nvPr>
            <p:ph type="sldNum" sz="quarter" idx="12"/>
          </p:nvPr>
        </p:nvSpPr>
        <p:spPr/>
        <p:txBody>
          <a:bodyPr/>
          <a:lstStyle/>
          <a:p>
            <a:fld id="{246E97CF-0504-4E3F-9290-CC6BBD911ACE}" type="slidenum">
              <a:rPr kumimoji="1" lang="ja-JP" altLang="en-US" smtClean="0"/>
              <a:pPr/>
              <a:t>33</a:t>
            </a:fld>
            <a:endParaRPr kumimoji="1" lang="ja-JP" altLang="en-US"/>
          </a:p>
        </p:txBody>
      </p:sp>
      <p:grpSp>
        <p:nvGrpSpPr>
          <p:cNvPr id="17" name="グループ化 16"/>
          <p:cNvGrpSpPr/>
          <p:nvPr/>
        </p:nvGrpSpPr>
        <p:grpSpPr>
          <a:xfrm>
            <a:off x="539552" y="1844824"/>
            <a:ext cx="8147248" cy="4464496"/>
            <a:chOff x="1053520" y="2420888"/>
            <a:chExt cx="6843695" cy="3446767"/>
          </a:xfrm>
        </p:grpSpPr>
        <p:sp>
          <p:nvSpPr>
            <p:cNvPr id="5" name="object 4"/>
            <p:cNvSpPr/>
            <p:nvPr/>
          </p:nvSpPr>
          <p:spPr>
            <a:xfrm>
              <a:off x="1636966" y="2430349"/>
              <a:ext cx="3416300" cy="3153410"/>
            </a:xfrm>
            <a:custGeom>
              <a:avLst/>
              <a:gdLst/>
              <a:ahLst/>
              <a:cxnLst/>
              <a:rect l="l" t="t" r="r" b="b"/>
              <a:pathLst>
                <a:path w="3416300" h="3153410">
                  <a:moveTo>
                    <a:pt x="1708010" y="0"/>
                  </a:moveTo>
                  <a:lnTo>
                    <a:pt x="0" y="3153168"/>
                  </a:lnTo>
                  <a:lnTo>
                    <a:pt x="3416020" y="3153168"/>
                  </a:lnTo>
                  <a:lnTo>
                    <a:pt x="1708010" y="0"/>
                  </a:lnTo>
                  <a:close/>
                </a:path>
              </a:pathLst>
            </a:custGeom>
            <a:solidFill>
              <a:srgbClr val="FFC000"/>
            </a:solidFill>
          </p:spPr>
          <p:txBody>
            <a:bodyPr wrap="square" lIns="0" tIns="0" rIns="0" bIns="0" rtlCol="0"/>
            <a:lstStyle/>
            <a:p>
              <a:endParaRPr/>
            </a:p>
          </p:txBody>
        </p:sp>
        <p:sp>
          <p:nvSpPr>
            <p:cNvPr id="6" name="object 5"/>
            <p:cNvSpPr/>
            <p:nvPr/>
          </p:nvSpPr>
          <p:spPr>
            <a:xfrm>
              <a:off x="1626984" y="2420888"/>
              <a:ext cx="3435985" cy="3172460"/>
            </a:xfrm>
            <a:custGeom>
              <a:avLst/>
              <a:gdLst/>
              <a:ahLst/>
              <a:cxnLst/>
              <a:rect l="l" t="t" r="r" b="b"/>
              <a:pathLst>
                <a:path w="3435985" h="3172460">
                  <a:moveTo>
                    <a:pt x="1721142" y="0"/>
                  </a:moveTo>
                  <a:lnTo>
                    <a:pt x="1714309" y="0"/>
                  </a:lnTo>
                  <a:lnTo>
                    <a:pt x="1711159" y="2108"/>
                  </a:lnTo>
                  <a:lnTo>
                    <a:pt x="1709585" y="4724"/>
                  </a:lnTo>
                  <a:lnTo>
                    <a:pt x="1574" y="3157893"/>
                  </a:lnTo>
                  <a:lnTo>
                    <a:pt x="0" y="3161055"/>
                  </a:lnTo>
                  <a:lnTo>
                    <a:pt x="0" y="3164725"/>
                  </a:lnTo>
                  <a:lnTo>
                    <a:pt x="1574" y="3167354"/>
                  </a:lnTo>
                  <a:lnTo>
                    <a:pt x="3670" y="3169983"/>
                  </a:lnTo>
                  <a:lnTo>
                    <a:pt x="6832" y="3172091"/>
                  </a:lnTo>
                  <a:lnTo>
                    <a:pt x="3429152" y="3172091"/>
                  </a:lnTo>
                  <a:lnTo>
                    <a:pt x="3432314" y="3169983"/>
                  </a:lnTo>
                  <a:lnTo>
                    <a:pt x="3434201" y="3166833"/>
                  </a:lnTo>
                  <a:lnTo>
                    <a:pt x="18389" y="3166833"/>
                  </a:lnTo>
                  <a:lnTo>
                    <a:pt x="9982" y="3153168"/>
                  </a:lnTo>
                  <a:lnTo>
                    <a:pt x="25791" y="3153168"/>
                  </a:lnTo>
                  <a:lnTo>
                    <a:pt x="1717992" y="29186"/>
                  </a:lnTo>
                  <a:lnTo>
                    <a:pt x="1709585" y="13665"/>
                  </a:lnTo>
                  <a:lnTo>
                    <a:pt x="1731241" y="13665"/>
                  </a:lnTo>
                  <a:lnTo>
                    <a:pt x="1726399" y="4724"/>
                  </a:lnTo>
                  <a:lnTo>
                    <a:pt x="1724304" y="2108"/>
                  </a:lnTo>
                  <a:lnTo>
                    <a:pt x="1721142" y="0"/>
                  </a:lnTo>
                  <a:close/>
                </a:path>
                <a:path w="3435985" h="3172460">
                  <a:moveTo>
                    <a:pt x="25791" y="3153168"/>
                  </a:moveTo>
                  <a:lnTo>
                    <a:pt x="9982" y="3153168"/>
                  </a:lnTo>
                  <a:lnTo>
                    <a:pt x="18389" y="3166833"/>
                  </a:lnTo>
                  <a:lnTo>
                    <a:pt x="25791" y="3153168"/>
                  </a:lnTo>
                  <a:close/>
                </a:path>
                <a:path w="3435985" h="3172460">
                  <a:moveTo>
                    <a:pt x="3410193" y="3153168"/>
                  </a:moveTo>
                  <a:lnTo>
                    <a:pt x="25791" y="3153168"/>
                  </a:lnTo>
                  <a:lnTo>
                    <a:pt x="18389" y="3166833"/>
                  </a:lnTo>
                  <a:lnTo>
                    <a:pt x="3417595" y="3166833"/>
                  </a:lnTo>
                  <a:lnTo>
                    <a:pt x="3410193" y="3153168"/>
                  </a:lnTo>
                  <a:close/>
                </a:path>
                <a:path w="3435985" h="3172460">
                  <a:moveTo>
                    <a:pt x="1731241" y="13665"/>
                  </a:moveTo>
                  <a:lnTo>
                    <a:pt x="1726399" y="13665"/>
                  </a:lnTo>
                  <a:lnTo>
                    <a:pt x="1717992" y="29186"/>
                  </a:lnTo>
                  <a:lnTo>
                    <a:pt x="3417595" y="3166833"/>
                  </a:lnTo>
                  <a:lnTo>
                    <a:pt x="3426002" y="3153168"/>
                  </a:lnTo>
                  <a:lnTo>
                    <a:pt x="3431331" y="3153168"/>
                  </a:lnTo>
                  <a:lnTo>
                    <a:pt x="1731241" y="13665"/>
                  </a:lnTo>
                  <a:close/>
                </a:path>
                <a:path w="3435985" h="3172460">
                  <a:moveTo>
                    <a:pt x="3431331" y="3153168"/>
                  </a:moveTo>
                  <a:lnTo>
                    <a:pt x="3426002" y="3153168"/>
                  </a:lnTo>
                  <a:lnTo>
                    <a:pt x="3417595" y="3166833"/>
                  </a:lnTo>
                  <a:lnTo>
                    <a:pt x="3434201" y="3166833"/>
                  </a:lnTo>
                  <a:lnTo>
                    <a:pt x="3435464" y="3164725"/>
                  </a:lnTo>
                  <a:lnTo>
                    <a:pt x="3435464" y="3161055"/>
                  </a:lnTo>
                  <a:lnTo>
                    <a:pt x="3433889" y="3157893"/>
                  </a:lnTo>
                  <a:lnTo>
                    <a:pt x="3431331" y="3153168"/>
                  </a:lnTo>
                  <a:close/>
                </a:path>
                <a:path w="3435985" h="3172460">
                  <a:moveTo>
                    <a:pt x="1726399" y="13665"/>
                  </a:moveTo>
                  <a:lnTo>
                    <a:pt x="1709585" y="13665"/>
                  </a:lnTo>
                  <a:lnTo>
                    <a:pt x="1717992" y="29186"/>
                  </a:lnTo>
                  <a:lnTo>
                    <a:pt x="1726399" y="13665"/>
                  </a:lnTo>
                  <a:close/>
                </a:path>
              </a:pathLst>
            </a:custGeom>
            <a:solidFill>
              <a:srgbClr val="000000"/>
            </a:solidFill>
          </p:spPr>
          <p:txBody>
            <a:bodyPr wrap="square" lIns="0" tIns="0" rIns="0" bIns="0" rtlCol="0"/>
            <a:lstStyle/>
            <a:p>
              <a:endParaRPr/>
            </a:p>
          </p:txBody>
        </p:sp>
        <p:sp>
          <p:nvSpPr>
            <p:cNvPr id="7" name="object 6"/>
            <p:cNvSpPr/>
            <p:nvPr/>
          </p:nvSpPr>
          <p:spPr>
            <a:xfrm>
              <a:off x="1845678" y="2430362"/>
              <a:ext cx="2998470" cy="2767965"/>
            </a:xfrm>
            <a:custGeom>
              <a:avLst/>
              <a:gdLst/>
              <a:ahLst/>
              <a:cxnLst/>
              <a:rect l="l" t="t" r="r" b="b"/>
              <a:pathLst>
                <a:path w="2998470" h="2767965">
                  <a:moveTo>
                    <a:pt x="1499311" y="0"/>
                  </a:moveTo>
                  <a:lnTo>
                    <a:pt x="0" y="2767825"/>
                  </a:lnTo>
                  <a:lnTo>
                    <a:pt x="2998089" y="2767825"/>
                  </a:lnTo>
                  <a:lnTo>
                    <a:pt x="1499311" y="0"/>
                  </a:lnTo>
                  <a:close/>
                </a:path>
              </a:pathLst>
            </a:custGeom>
            <a:solidFill>
              <a:srgbClr val="BADDE1"/>
            </a:solidFill>
          </p:spPr>
          <p:txBody>
            <a:bodyPr wrap="square" lIns="0" tIns="0" rIns="0" bIns="0" rtlCol="0"/>
            <a:lstStyle/>
            <a:p>
              <a:endParaRPr/>
            </a:p>
          </p:txBody>
        </p:sp>
        <p:sp>
          <p:nvSpPr>
            <p:cNvPr id="8" name="object 7"/>
            <p:cNvSpPr/>
            <p:nvPr/>
          </p:nvSpPr>
          <p:spPr>
            <a:xfrm>
              <a:off x="1835696" y="2420888"/>
              <a:ext cx="3693058" cy="3117951"/>
            </a:xfrm>
            <a:prstGeom prst="rect">
              <a:avLst/>
            </a:prstGeom>
            <a:blipFill>
              <a:blip r:embed="rId3" cstate="print"/>
              <a:stretch>
                <a:fillRect/>
              </a:stretch>
            </a:blipFill>
          </p:spPr>
          <p:txBody>
            <a:bodyPr wrap="square" lIns="0" tIns="0" rIns="0" bIns="0" rtlCol="0"/>
            <a:lstStyle/>
            <a:p>
              <a:endParaRPr/>
            </a:p>
          </p:txBody>
        </p:sp>
        <p:sp>
          <p:nvSpPr>
            <p:cNvPr id="9" name="object 8"/>
            <p:cNvSpPr txBox="1"/>
            <p:nvPr/>
          </p:nvSpPr>
          <p:spPr>
            <a:xfrm>
              <a:off x="2753380" y="3602277"/>
              <a:ext cx="1173868" cy="128708"/>
            </a:xfrm>
            <a:prstGeom prst="rect">
              <a:avLst/>
            </a:prstGeom>
          </p:spPr>
          <p:txBody>
            <a:bodyPr vert="horz" wrap="square" lIns="0" tIns="0" rIns="0" bIns="0" rtlCol="0">
              <a:spAutoFit/>
            </a:bodyPr>
            <a:lstStyle/>
            <a:p>
              <a:pPr marL="144780" marR="5080" indent="-132715">
                <a:lnSpc>
                  <a:spcPts val="1250"/>
                </a:lnSpc>
              </a:pPr>
              <a:r>
                <a:rPr sz="1400" b="1" spc="240" dirty="0" err="1">
                  <a:latin typeface="MS UI Gothic"/>
                  <a:cs typeface="MS UI Gothic"/>
                </a:rPr>
                <a:t>アプリケー</a:t>
              </a:r>
              <a:r>
                <a:rPr sz="1400" b="1" spc="320" dirty="0" err="1">
                  <a:latin typeface="MS UI Gothic"/>
                  <a:cs typeface="MS UI Gothic"/>
                </a:rPr>
                <a:t>ション</a:t>
              </a:r>
              <a:endParaRPr sz="1400" b="1" dirty="0">
                <a:latin typeface="MS UI Gothic"/>
                <a:cs typeface="MS UI Gothic"/>
              </a:endParaRPr>
            </a:p>
          </p:txBody>
        </p:sp>
        <p:sp>
          <p:nvSpPr>
            <p:cNvPr id="10" name="object 9"/>
            <p:cNvSpPr txBox="1"/>
            <p:nvPr/>
          </p:nvSpPr>
          <p:spPr>
            <a:xfrm>
              <a:off x="2686663" y="4627970"/>
              <a:ext cx="1059113" cy="380185"/>
            </a:xfrm>
            <a:prstGeom prst="rect">
              <a:avLst/>
            </a:prstGeom>
          </p:spPr>
          <p:txBody>
            <a:bodyPr vert="horz" wrap="square" lIns="0" tIns="0" rIns="0" bIns="0" rtlCol="0">
              <a:spAutoFit/>
            </a:bodyPr>
            <a:lstStyle/>
            <a:p>
              <a:pPr marL="12700">
                <a:lnSpc>
                  <a:spcPct val="100000"/>
                </a:lnSpc>
              </a:pPr>
              <a:r>
                <a:rPr sz="1600" spc="-10" dirty="0">
                  <a:latin typeface="MS UI Gothic"/>
                  <a:cs typeface="MS UI Gothic"/>
                </a:rPr>
                <a:t>共通語彙基盤.</a:t>
              </a:r>
              <a:endParaRPr sz="1600" dirty="0">
                <a:latin typeface="MS UI Gothic"/>
                <a:cs typeface="MS UI Gothic"/>
              </a:endParaRPr>
            </a:p>
          </p:txBody>
        </p:sp>
        <p:sp>
          <p:nvSpPr>
            <p:cNvPr id="11" name="object 11"/>
            <p:cNvSpPr txBox="1"/>
            <p:nvPr/>
          </p:nvSpPr>
          <p:spPr>
            <a:xfrm>
              <a:off x="2916453" y="5342929"/>
              <a:ext cx="847725" cy="124748"/>
            </a:xfrm>
            <a:prstGeom prst="rect">
              <a:avLst/>
            </a:prstGeom>
          </p:spPr>
          <p:txBody>
            <a:bodyPr vert="horz" wrap="square" lIns="0" tIns="0" rIns="0" bIns="0" rtlCol="0">
              <a:spAutoFit/>
            </a:bodyPr>
            <a:lstStyle/>
            <a:p>
              <a:pPr marL="12700">
                <a:lnSpc>
                  <a:spcPct val="100000"/>
                </a:lnSpc>
              </a:pPr>
              <a:r>
                <a:rPr sz="1050" b="1" spc="-10" dirty="0">
                  <a:latin typeface="MS UI Gothic"/>
                  <a:cs typeface="MS UI Gothic"/>
                </a:rPr>
                <a:t>文字情報基盤.</a:t>
              </a:r>
              <a:endParaRPr sz="1050" b="1" dirty="0">
                <a:latin typeface="MS UI Gothic"/>
                <a:cs typeface="MS UI Gothic"/>
              </a:endParaRPr>
            </a:p>
          </p:txBody>
        </p:sp>
        <p:sp>
          <p:nvSpPr>
            <p:cNvPr id="12" name="object 12"/>
            <p:cNvSpPr txBox="1"/>
            <p:nvPr/>
          </p:nvSpPr>
          <p:spPr>
            <a:xfrm>
              <a:off x="5444553" y="5038294"/>
              <a:ext cx="1729105" cy="160390"/>
            </a:xfrm>
            <a:prstGeom prst="rect">
              <a:avLst/>
            </a:prstGeom>
          </p:spPr>
          <p:txBody>
            <a:bodyPr vert="horz" wrap="square" lIns="0" tIns="0" rIns="0" bIns="0" rtlCol="0">
              <a:spAutoFit/>
            </a:bodyPr>
            <a:lstStyle/>
            <a:p>
              <a:pPr marL="12700">
                <a:lnSpc>
                  <a:spcPct val="100000"/>
                </a:lnSpc>
              </a:pPr>
              <a:r>
                <a:rPr sz="1350" spc="150" dirty="0">
                  <a:latin typeface="MS UI Gothic"/>
                  <a:cs typeface="MS UI Gothic"/>
                </a:rPr>
                <a:t>「</a:t>
              </a:r>
              <a:r>
                <a:rPr sz="1350" b="1" spc="150" dirty="0">
                  <a:latin typeface="MS UI Gothic"/>
                  <a:cs typeface="MS UI Gothic"/>
                </a:rPr>
                <a:t>文字</a:t>
              </a:r>
              <a:r>
                <a:rPr sz="1350" spc="150" dirty="0">
                  <a:latin typeface="MS UI Gothic"/>
                  <a:cs typeface="MS UI Gothic"/>
                </a:rPr>
                <a:t>」の相互運用性</a:t>
              </a:r>
              <a:endParaRPr sz="1350" dirty="0">
                <a:latin typeface="MS UI Gothic"/>
                <a:cs typeface="MS UI Gothic"/>
              </a:endParaRPr>
            </a:p>
          </p:txBody>
        </p:sp>
        <p:sp>
          <p:nvSpPr>
            <p:cNvPr id="13" name="object 13"/>
            <p:cNvSpPr txBox="1"/>
            <p:nvPr/>
          </p:nvSpPr>
          <p:spPr>
            <a:xfrm>
              <a:off x="5785205" y="5242180"/>
              <a:ext cx="2112010" cy="625475"/>
            </a:xfrm>
            <a:prstGeom prst="rect">
              <a:avLst/>
            </a:prstGeom>
          </p:spPr>
          <p:txBody>
            <a:bodyPr vert="horz" wrap="square" lIns="0" tIns="0" rIns="0" bIns="0" rtlCol="0">
              <a:spAutoFit/>
            </a:bodyPr>
            <a:lstStyle/>
            <a:p>
              <a:pPr marL="12700">
                <a:lnSpc>
                  <a:spcPts val="1614"/>
                </a:lnSpc>
                <a:tabLst>
                  <a:tab pos="224790" algn="l"/>
                </a:tabLst>
              </a:pPr>
              <a:r>
                <a:rPr sz="1350" spc="-5" dirty="0">
                  <a:latin typeface="Arial"/>
                  <a:cs typeface="Arial"/>
                </a:rPr>
                <a:t>•	</a:t>
              </a:r>
              <a:r>
                <a:rPr sz="1350" spc="220" dirty="0">
                  <a:latin typeface="MS UI Gothic"/>
                  <a:cs typeface="MS UI Gothic"/>
                </a:rPr>
                <a:t>フォント・一覧表の整備</a:t>
              </a:r>
              <a:endParaRPr sz="1350">
                <a:latin typeface="MS UI Gothic"/>
                <a:cs typeface="MS UI Gothic"/>
              </a:endParaRPr>
            </a:p>
            <a:p>
              <a:pPr marL="12700">
                <a:lnSpc>
                  <a:spcPts val="1610"/>
                </a:lnSpc>
                <a:tabLst>
                  <a:tab pos="224790" algn="l"/>
                </a:tabLst>
              </a:pPr>
              <a:r>
                <a:rPr sz="1350" spc="-5" dirty="0">
                  <a:latin typeface="Arial"/>
                  <a:cs typeface="Arial"/>
                </a:rPr>
                <a:t>•	</a:t>
              </a:r>
              <a:r>
                <a:rPr sz="1350" spc="190" dirty="0">
                  <a:latin typeface="MS UI Gothic"/>
                  <a:cs typeface="MS UI Gothic"/>
                </a:rPr>
                <a:t>導入ガイド</a:t>
              </a:r>
              <a:endParaRPr sz="1350">
                <a:latin typeface="MS UI Gothic"/>
                <a:cs typeface="MS UI Gothic"/>
              </a:endParaRPr>
            </a:p>
            <a:p>
              <a:pPr marL="12700">
                <a:lnSpc>
                  <a:spcPts val="1614"/>
                </a:lnSpc>
                <a:tabLst>
                  <a:tab pos="224790" algn="l"/>
                </a:tabLst>
              </a:pPr>
              <a:r>
                <a:rPr sz="1350" spc="-5" dirty="0">
                  <a:latin typeface="Arial"/>
                  <a:cs typeface="Arial"/>
                </a:rPr>
                <a:t>•	</a:t>
              </a:r>
              <a:r>
                <a:rPr sz="1350" spc="-10" dirty="0">
                  <a:latin typeface="MS UI Gothic"/>
                  <a:cs typeface="MS UI Gothic"/>
                </a:rPr>
                <a:t>国際標準化</a:t>
              </a:r>
              <a:endParaRPr sz="1350">
                <a:latin typeface="MS UI Gothic"/>
                <a:cs typeface="MS UI Gothic"/>
              </a:endParaRPr>
            </a:p>
          </p:txBody>
        </p:sp>
        <p:sp>
          <p:nvSpPr>
            <p:cNvPr id="14" name="object 14"/>
            <p:cNvSpPr txBox="1"/>
            <p:nvPr/>
          </p:nvSpPr>
          <p:spPr>
            <a:xfrm>
              <a:off x="5444553" y="3912604"/>
              <a:ext cx="1729105" cy="633642"/>
            </a:xfrm>
            <a:prstGeom prst="rect">
              <a:avLst/>
            </a:prstGeom>
          </p:spPr>
          <p:txBody>
            <a:bodyPr vert="horz" wrap="square" lIns="0" tIns="0" rIns="0" bIns="0" rtlCol="0">
              <a:spAutoFit/>
            </a:bodyPr>
            <a:lstStyle/>
            <a:p>
              <a:pPr marL="12700">
                <a:lnSpc>
                  <a:spcPts val="1614"/>
                </a:lnSpc>
              </a:pPr>
              <a:r>
                <a:rPr sz="1350" spc="150" dirty="0">
                  <a:latin typeface="MS UI Gothic"/>
                  <a:cs typeface="MS UI Gothic"/>
                </a:rPr>
                <a:t>「</a:t>
              </a:r>
              <a:r>
                <a:rPr sz="1350" b="1" spc="150" dirty="0">
                  <a:latin typeface="MS UI Gothic"/>
                  <a:cs typeface="MS UI Gothic"/>
                </a:rPr>
                <a:t>意味</a:t>
              </a:r>
              <a:r>
                <a:rPr sz="1350" spc="150" dirty="0">
                  <a:latin typeface="MS UI Gothic"/>
                  <a:cs typeface="MS UI Gothic"/>
                </a:rPr>
                <a:t>」の相互運用性</a:t>
              </a:r>
              <a:endParaRPr sz="1350" dirty="0">
                <a:latin typeface="MS UI Gothic"/>
                <a:cs typeface="MS UI Gothic"/>
              </a:endParaRPr>
            </a:p>
            <a:p>
              <a:pPr marL="353060">
                <a:lnSpc>
                  <a:spcPts val="1610"/>
                </a:lnSpc>
                <a:tabLst>
                  <a:tab pos="565150" algn="l"/>
                </a:tabLst>
              </a:pPr>
              <a:r>
                <a:rPr sz="1350" spc="-5" dirty="0">
                  <a:latin typeface="Arial"/>
                  <a:cs typeface="Arial"/>
                </a:rPr>
                <a:t>•	</a:t>
              </a:r>
              <a:r>
                <a:rPr sz="1350" spc="30" dirty="0">
                  <a:latin typeface="MS UI Gothic"/>
                  <a:cs typeface="MS UI Gothic"/>
                </a:rPr>
                <a:t>構造の共通化</a:t>
              </a:r>
              <a:endParaRPr sz="1350" dirty="0">
                <a:latin typeface="MS UI Gothic"/>
                <a:cs typeface="MS UI Gothic"/>
              </a:endParaRPr>
            </a:p>
            <a:p>
              <a:pPr marL="353060">
                <a:lnSpc>
                  <a:spcPts val="1610"/>
                </a:lnSpc>
                <a:tabLst>
                  <a:tab pos="565150" algn="l"/>
                </a:tabLst>
              </a:pPr>
              <a:r>
                <a:rPr sz="1350" spc="-5" dirty="0">
                  <a:latin typeface="Arial"/>
                  <a:cs typeface="Arial"/>
                </a:rPr>
                <a:t>•	</a:t>
              </a:r>
              <a:r>
                <a:rPr sz="1350" spc="30" dirty="0">
                  <a:latin typeface="MS UI Gothic"/>
                  <a:cs typeface="MS UI Gothic"/>
                </a:rPr>
                <a:t>意味の明確化</a:t>
              </a:r>
              <a:endParaRPr sz="1350" dirty="0">
                <a:latin typeface="MS UI Gothic"/>
                <a:cs typeface="MS UI Gothic"/>
              </a:endParaRPr>
            </a:p>
            <a:p>
              <a:pPr marL="353060">
                <a:lnSpc>
                  <a:spcPts val="1614"/>
                </a:lnSpc>
                <a:tabLst>
                  <a:tab pos="565150" algn="l"/>
                </a:tabLst>
              </a:pPr>
              <a:r>
                <a:rPr sz="1350" spc="-5" dirty="0">
                  <a:latin typeface="Arial"/>
                  <a:cs typeface="Arial"/>
                </a:rPr>
                <a:t>•	</a:t>
              </a:r>
              <a:r>
                <a:rPr sz="1350" spc="30" dirty="0">
                  <a:latin typeface="MS UI Gothic"/>
                  <a:cs typeface="MS UI Gothic"/>
                </a:rPr>
                <a:t>標記の共通化</a:t>
              </a:r>
              <a:endParaRPr sz="1350" dirty="0">
                <a:latin typeface="MS UI Gothic"/>
                <a:cs typeface="MS UI Gothic"/>
              </a:endParaRPr>
            </a:p>
          </p:txBody>
        </p:sp>
        <p:sp>
          <p:nvSpPr>
            <p:cNvPr id="15" name="object 15"/>
            <p:cNvSpPr txBox="1"/>
            <p:nvPr/>
          </p:nvSpPr>
          <p:spPr>
            <a:xfrm>
              <a:off x="4736503" y="2893061"/>
              <a:ext cx="1047750" cy="404495"/>
            </a:xfrm>
            <a:prstGeom prst="rect">
              <a:avLst/>
            </a:prstGeom>
          </p:spPr>
          <p:txBody>
            <a:bodyPr vert="horz" wrap="square" lIns="0" tIns="0" rIns="0" bIns="0" rtlCol="0">
              <a:spAutoFit/>
            </a:bodyPr>
            <a:lstStyle/>
            <a:p>
              <a:pPr marL="12700" marR="5080">
                <a:lnSpc>
                  <a:spcPts val="1610"/>
                </a:lnSpc>
              </a:pPr>
              <a:r>
                <a:rPr sz="1350" spc="165" dirty="0">
                  <a:latin typeface="MS UI Gothic"/>
                  <a:cs typeface="MS UI Gothic"/>
                </a:rPr>
                <a:t>公共データの </a:t>
              </a:r>
              <a:r>
                <a:rPr sz="1350" spc="125" dirty="0">
                  <a:latin typeface="MS UI Gothic"/>
                  <a:cs typeface="MS UI Gothic"/>
                </a:rPr>
                <a:t>整備・共有</a:t>
              </a:r>
              <a:endParaRPr sz="1350">
                <a:latin typeface="MS UI Gothic"/>
                <a:cs typeface="MS UI Gothic"/>
              </a:endParaRPr>
            </a:p>
          </p:txBody>
        </p:sp>
        <p:sp>
          <p:nvSpPr>
            <p:cNvPr id="16" name="object 16"/>
            <p:cNvSpPr txBox="1"/>
            <p:nvPr/>
          </p:nvSpPr>
          <p:spPr>
            <a:xfrm>
              <a:off x="1053520" y="2893061"/>
              <a:ext cx="1047750" cy="404495"/>
            </a:xfrm>
            <a:prstGeom prst="rect">
              <a:avLst/>
            </a:prstGeom>
          </p:spPr>
          <p:txBody>
            <a:bodyPr vert="horz" wrap="square" lIns="0" tIns="0" rIns="0" bIns="0" rtlCol="0">
              <a:spAutoFit/>
            </a:bodyPr>
            <a:lstStyle/>
            <a:p>
              <a:pPr marL="12700" marR="5080">
                <a:lnSpc>
                  <a:spcPts val="1610"/>
                </a:lnSpc>
              </a:pPr>
              <a:r>
                <a:rPr sz="1350" spc="165" dirty="0">
                  <a:latin typeface="MS UI Gothic"/>
                  <a:cs typeface="MS UI Gothic"/>
                </a:rPr>
                <a:t>公共データの </a:t>
              </a:r>
              <a:r>
                <a:rPr sz="1350" spc="-10" dirty="0">
                  <a:latin typeface="MS UI Gothic"/>
                  <a:cs typeface="MS UI Gothic"/>
                </a:rPr>
                <a:t>公開</a:t>
              </a:r>
              <a:endParaRPr sz="1350">
                <a:latin typeface="MS UI Gothic"/>
                <a:cs typeface="MS UI Gothic"/>
              </a:endParaRPr>
            </a:p>
          </p:txBody>
        </p:sp>
      </p:grpSp>
      <p:sp>
        <p:nvSpPr>
          <p:cNvPr id="18" name="テキスト ボックス 17"/>
          <p:cNvSpPr txBox="1"/>
          <p:nvPr/>
        </p:nvSpPr>
        <p:spPr>
          <a:xfrm>
            <a:off x="1826959" y="6264391"/>
            <a:ext cx="3853640" cy="276999"/>
          </a:xfrm>
          <a:prstGeom prst="rect">
            <a:avLst/>
          </a:prstGeom>
          <a:noFill/>
        </p:spPr>
        <p:txBody>
          <a:bodyPr wrap="square" rtlCol="0">
            <a:spAutoFit/>
          </a:bodyPr>
          <a:lstStyle/>
          <a:p>
            <a:r>
              <a:rPr kumimoji="1" lang="ja-JP" altLang="en-US" sz="1200" dirty="0"/>
              <a:t>経済産業省：文字情報基盤と共通語彙基盤</a:t>
            </a:r>
          </a:p>
        </p:txBody>
      </p:sp>
    </p:spTree>
    <p:extLst>
      <p:ext uri="{BB962C8B-B14F-4D97-AF65-F5344CB8AC3E}">
        <p14:creationId xmlns:p14="http://schemas.microsoft.com/office/powerpoint/2010/main" val="4153462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dirty="0"/>
              <a:t>共通語彙基盤がなければ</a:t>
            </a:r>
            <a:endParaRPr kumimoji="1" lang="ja-JP" altLang="en-US" dirty="0"/>
          </a:p>
        </p:txBody>
      </p:sp>
      <p:sp>
        <p:nvSpPr>
          <p:cNvPr id="4" name="スライド番号プレースホルダー 3"/>
          <p:cNvSpPr>
            <a:spLocks noGrp="1"/>
          </p:cNvSpPr>
          <p:nvPr>
            <p:ph type="sldNum" sz="quarter" idx="12"/>
          </p:nvPr>
        </p:nvSpPr>
        <p:spPr/>
        <p:txBody>
          <a:bodyPr/>
          <a:lstStyle/>
          <a:p>
            <a:fld id="{246E97CF-0504-4E3F-9290-CC6BBD911ACE}" type="slidenum">
              <a:rPr kumimoji="1" lang="ja-JP" altLang="en-US" smtClean="0"/>
              <a:pPr/>
              <a:t>34</a:t>
            </a:fld>
            <a:endParaRPr kumimoji="1" lang="ja-JP" altLang="en-US" dirty="0"/>
          </a:p>
        </p:txBody>
      </p:sp>
      <p:sp>
        <p:nvSpPr>
          <p:cNvPr id="19" name="正方形/長方形 18">
            <a:extLst>
              <a:ext uri="{FF2B5EF4-FFF2-40B4-BE49-F238E27FC236}">
                <a16:creationId xmlns:a16="http://schemas.microsoft.com/office/drawing/2014/main" id="{BF6A01C6-87E3-4CF3-8E8A-84EA3F297748}"/>
              </a:ext>
            </a:extLst>
          </p:cNvPr>
          <p:cNvSpPr/>
          <p:nvPr/>
        </p:nvSpPr>
        <p:spPr>
          <a:xfrm rot="16200000">
            <a:off x="4296569" y="-2480417"/>
            <a:ext cx="550862" cy="8108016"/>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solidFill>
                <a:schemeClr val="bg1"/>
              </a:solidFill>
            </a:endParaRPr>
          </a:p>
        </p:txBody>
      </p:sp>
      <p:sp>
        <p:nvSpPr>
          <p:cNvPr id="20" name="正方形/長方形 19">
            <a:extLst>
              <a:ext uri="{FF2B5EF4-FFF2-40B4-BE49-F238E27FC236}">
                <a16:creationId xmlns:a16="http://schemas.microsoft.com/office/drawing/2014/main" id="{E04A939D-2503-4650-92AF-14092A5CEC04}"/>
              </a:ext>
            </a:extLst>
          </p:cNvPr>
          <p:cNvSpPr/>
          <p:nvPr/>
        </p:nvSpPr>
        <p:spPr>
          <a:xfrm>
            <a:off x="611560" y="1250426"/>
            <a:ext cx="8044582" cy="615553"/>
          </a:xfrm>
          <a:prstGeom prst="rect">
            <a:avLst/>
          </a:prstGeom>
        </p:spPr>
        <p:txBody>
          <a:bodyPr wrap="square">
            <a:spAutoFit/>
          </a:bodyPr>
          <a:lstStyle/>
          <a:p>
            <a:r>
              <a:rPr lang="ja-JP" altLang="en-US" sz="1600" dirty="0"/>
              <a:t>様々な業界でＥＤＩやコードが整備されたが、データを交換するためには、ＥＡＩ（</a:t>
            </a:r>
            <a:r>
              <a:rPr lang="en-US" altLang="ja-JP" dirty="0"/>
              <a:t> </a:t>
            </a:r>
            <a:r>
              <a:rPr lang="en-US" altLang="ja-JP" sz="1400" dirty="0"/>
              <a:t>Electronic Data Interchange </a:t>
            </a:r>
            <a:r>
              <a:rPr lang="ja-JP" altLang="en-US" sz="1600" dirty="0"/>
              <a:t>）等のデータ変換ツールで接続。</a:t>
            </a:r>
          </a:p>
        </p:txBody>
      </p:sp>
      <p:sp>
        <p:nvSpPr>
          <p:cNvPr id="21" name="テキスト ボックス 20">
            <a:extLst>
              <a:ext uri="{FF2B5EF4-FFF2-40B4-BE49-F238E27FC236}">
                <a16:creationId xmlns:a16="http://schemas.microsoft.com/office/drawing/2014/main" id="{CFE76635-0C61-4E28-878F-35080B903103}"/>
              </a:ext>
            </a:extLst>
          </p:cNvPr>
          <p:cNvSpPr txBox="1"/>
          <p:nvPr/>
        </p:nvSpPr>
        <p:spPr>
          <a:xfrm>
            <a:off x="4550931" y="1849105"/>
            <a:ext cx="4229437" cy="369332"/>
          </a:xfrm>
          <a:prstGeom prst="rect">
            <a:avLst/>
          </a:prstGeom>
          <a:noFill/>
        </p:spPr>
        <p:txBody>
          <a:bodyPr wrap="square" rtlCol="0">
            <a:spAutoFit/>
          </a:bodyPr>
          <a:lstStyle/>
          <a:p>
            <a:r>
              <a:rPr kumimoji="1" lang="ja-JP" altLang="en-US" dirty="0"/>
              <a:t>下図：ＩＰＡ共通語彙基盤解説より</a:t>
            </a:r>
          </a:p>
        </p:txBody>
      </p:sp>
      <p:pic>
        <p:nvPicPr>
          <p:cNvPr id="3" name="図 2">
            <a:extLst>
              <a:ext uri="{FF2B5EF4-FFF2-40B4-BE49-F238E27FC236}">
                <a16:creationId xmlns:a16="http://schemas.microsoft.com/office/drawing/2014/main" id="{EF901E1B-9E34-4340-88E3-4BB590755A50}"/>
              </a:ext>
            </a:extLst>
          </p:cNvPr>
          <p:cNvPicPr>
            <a:picLocks noChangeAspect="1"/>
          </p:cNvPicPr>
          <p:nvPr/>
        </p:nvPicPr>
        <p:blipFill>
          <a:blip r:embed="rId3"/>
          <a:stretch>
            <a:fillRect/>
          </a:stretch>
        </p:blipFill>
        <p:spPr>
          <a:xfrm>
            <a:off x="515698" y="2185697"/>
            <a:ext cx="7718304" cy="4411655"/>
          </a:xfrm>
          <a:prstGeom prst="rect">
            <a:avLst/>
          </a:prstGeom>
        </p:spPr>
      </p:pic>
    </p:spTree>
    <p:extLst>
      <p:ext uri="{BB962C8B-B14F-4D97-AF65-F5344CB8AC3E}">
        <p14:creationId xmlns:p14="http://schemas.microsoft.com/office/powerpoint/2010/main" val="4223130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Ｗｏｒｄ２ｖｅｃ</a:t>
            </a:r>
            <a:endParaRPr lang="en-US" altLang="ja-JP" dirty="0"/>
          </a:p>
        </p:txBody>
      </p:sp>
      <p:sp>
        <p:nvSpPr>
          <p:cNvPr id="3" name="コンテンツ プレースホルダー 2"/>
          <p:cNvSpPr>
            <a:spLocks noGrp="1"/>
          </p:cNvSpPr>
          <p:nvPr>
            <p:ph idx="1"/>
          </p:nvPr>
        </p:nvSpPr>
        <p:spPr>
          <a:xfrm>
            <a:off x="251520" y="808112"/>
            <a:ext cx="8640960" cy="5069160"/>
          </a:xfrm>
        </p:spPr>
        <p:txBody>
          <a:bodyPr>
            <a:normAutofit/>
          </a:bodyPr>
          <a:lstStyle/>
          <a:p>
            <a:endParaRPr kumimoji="1" lang="en-US" altLang="ja-JP" dirty="0"/>
          </a:p>
          <a:p>
            <a:r>
              <a:rPr kumimoji="1" lang="ja-JP" altLang="en-US" sz="2000" dirty="0"/>
              <a:t>Ｗｏｒｄ２ｖｅｃ</a:t>
            </a:r>
            <a:endParaRPr kumimoji="1" lang="en-US" altLang="ja-JP" sz="2000" dirty="0"/>
          </a:p>
          <a:p>
            <a:pPr lvl="1"/>
            <a:r>
              <a:rPr lang="ja-JP" altLang="en-US" sz="2000" dirty="0"/>
              <a:t>グーグルが開発</a:t>
            </a:r>
            <a:endParaRPr kumimoji="1" lang="en-US" altLang="ja-JP" sz="2000" dirty="0"/>
          </a:p>
          <a:p>
            <a:pPr lvl="1"/>
            <a:r>
              <a:rPr lang="ja-JP" altLang="en-US" sz="2000" dirty="0"/>
              <a:t>単語をベクトル化して表現する定量化手法</a:t>
            </a:r>
            <a:endParaRPr lang="en-US" altLang="ja-JP" sz="2000" dirty="0"/>
          </a:p>
          <a:p>
            <a:pPr lvl="1"/>
            <a:r>
              <a:rPr kumimoji="1" lang="ja-JP" altLang="en-US" sz="2000" dirty="0"/>
              <a:t>単語同士の類似度や単語の相関関係を捉える</a:t>
            </a:r>
            <a:endParaRPr kumimoji="1" lang="en-US" altLang="ja-JP" sz="2000" dirty="0"/>
          </a:p>
          <a:p>
            <a:r>
              <a:rPr lang="ja-JP" altLang="en-US" sz="2000" dirty="0"/>
              <a:t>語彙をベクトル化する</a:t>
            </a:r>
            <a:endParaRPr lang="en-US" altLang="ja-JP" sz="2000" dirty="0"/>
          </a:p>
          <a:p>
            <a:pPr lvl="1"/>
            <a:r>
              <a:rPr lang="ja-JP" altLang="en-US" sz="2000" dirty="0"/>
              <a:t>投影するベクトルの次元は変更可能（</a:t>
            </a:r>
            <a:r>
              <a:rPr lang="en-US" altLang="ja-JP" sz="2000" dirty="0"/>
              <a:t>100,200,300</a:t>
            </a:r>
            <a:r>
              <a:rPr lang="ja-JP" altLang="en-US" sz="2000" dirty="0"/>
              <a:t>等）</a:t>
            </a:r>
            <a:endParaRPr lang="en-US" altLang="ja-JP" sz="2000" dirty="0"/>
          </a:p>
          <a:p>
            <a:pPr lvl="1"/>
            <a:r>
              <a:rPr lang="ja-JP" altLang="en-US" sz="2000" dirty="0"/>
              <a:t>入力した語彙と類似した単語を出力できる</a:t>
            </a:r>
            <a:endParaRPr lang="en-US" altLang="ja-JP" sz="2000" dirty="0"/>
          </a:p>
          <a:p>
            <a:pPr lvl="1"/>
            <a:r>
              <a:rPr lang="ja-JP" altLang="en-US" sz="2000" dirty="0"/>
              <a:t>学習方法：</a:t>
            </a:r>
            <a:r>
              <a:rPr lang="en-US" altLang="ja-JP" sz="2000" dirty="0" err="1"/>
              <a:t>Skipgram</a:t>
            </a:r>
            <a:r>
              <a:rPr lang="ja-JP" altLang="en-US" sz="2000" dirty="0"/>
              <a:t>と</a:t>
            </a:r>
            <a:r>
              <a:rPr lang="en-US" altLang="ja-JP" sz="2000" dirty="0" err="1"/>
              <a:t>cbow</a:t>
            </a:r>
            <a:endParaRPr lang="en-US" altLang="ja-JP" sz="2000" dirty="0"/>
          </a:p>
          <a:p>
            <a:pPr marL="457200" lvl="1" indent="0">
              <a:buNone/>
            </a:pPr>
            <a:endParaRPr lang="en-US" altLang="ja-JP" sz="2000" dirty="0"/>
          </a:p>
          <a:p>
            <a:pPr lvl="1"/>
            <a:endParaRPr lang="en-US" altLang="ja-JP" sz="2400" dirty="0"/>
          </a:p>
          <a:p>
            <a:pPr lvl="1"/>
            <a:endParaRPr kumimoji="1" lang="ja-JP" altLang="en-US" sz="2400" dirty="0"/>
          </a:p>
        </p:txBody>
      </p:sp>
      <p:sp>
        <p:nvSpPr>
          <p:cNvPr id="4" name="スライド番号プレースホルダー 3"/>
          <p:cNvSpPr>
            <a:spLocks noGrp="1"/>
          </p:cNvSpPr>
          <p:nvPr>
            <p:ph type="sldNum" sz="quarter" idx="12"/>
          </p:nvPr>
        </p:nvSpPr>
        <p:spPr/>
        <p:txBody>
          <a:bodyPr/>
          <a:lstStyle/>
          <a:p>
            <a:fld id="{246E97CF-0504-4E3F-9290-CC6BBD911ACE}" type="slidenum">
              <a:rPr kumimoji="1" lang="ja-JP" altLang="en-US" smtClean="0"/>
              <a:pPr/>
              <a:t>35</a:t>
            </a:fld>
            <a:endParaRPr kumimoji="1" lang="ja-JP" altLang="en-US"/>
          </a:p>
        </p:txBody>
      </p:sp>
      <p:pic>
        <p:nvPicPr>
          <p:cNvPr id="5" name="コンテンツ プレースホルダー 4">
            <a:extLst>
              <a:ext uri="{FF2B5EF4-FFF2-40B4-BE49-F238E27FC236}">
                <a16:creationId xmlns:a16="http://schemas.microsoft.com/office/drawing/2014/main" id="{7FA2204C-055C-4D8E-8221-73031DDCCA07}"/>
              </a:ext>
            </a:extLst>
          </p:cNvPr>
          <p:cNvPicPr>
            <a:picLocks noChangeAspect="1"/>
          </p:cNvPicPr>
          <p:nvPr/>
        </p:nvPicPr>
        <p:blipFill>
          <a:blip r:embed="rId3" cstate="print"/>
          <a:stretch>
            <a:fillRect/>
          </a:stretch>
        </p:blipFill>
        <p:spPr>
          <a:xfrm>
            <a:off x="3635896" y="4168953"/>
            <a:ext cx="3312203" cy="2187398"/>
          </a:xfrm>
          <a:prstGeom prst="rect">
            <a:avLst/>
          </a:prstGeom>
        </p:spPr>
      </p:pic>
    </p:spTree>
    <p:extLst>
      <p:ext uri="{BB962C8B-B14F-4D97-AF65-F5344CB8AC3E}">
        <p14:creationId xmlns:p14="http://schemas.microsoft.com/office/powerpoint/2010/main" val="4273448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Word2vec</a:t>
            </a:r>
            <a:r>
              <a:rPr kumimoji="1" lang="ja-JP" altLang="en-US" dirty="0"/>
              <a:t>について</a:t>
            </a:r>
          </a:p>
        </p:txBody>
      </p:sp>
      <p:sp>
        <p:nvSpPr>
          <p:cNvPr id="4" name="コンテンツ プレースホルダー 3"/>
          <p:cNvSpPr>
            <a:spLocks noGrp="1"/>
          </p:cNvSpPr>
          <p:nvPr>
            <p:ph idx="1"/>
          </p:nvPr>
        </p:nvSpPr>
        <p:spPr/>
        <p:txBody>
          <a:bodyPr/>
          <a:lstStyle/>
          <a:p>
            <a:r>
              <a:rPr kumimoji="1" lang="ja-JP" altLang="en-US" dirty="0"/>
              <a:t>語彙をベクトル化する</a:t>
            </a:r>
            <a:endParaRPr kumimoji="1" lang="en-US" altLang="ja-JP" dirty="0"/>
          </a:p>
          <a:p>
            <a:pPr lvl="1"/>
            <a:r>
              <a:rPr lang="ja-JP" altLang="en-US" dirty="0"/>
              <a:t>投影するベクトルの次元は任意に変更</a:t>
            </a:r>
            <a:endParaRPr lang="en-US" altLang="ja-JP" dirty="0"/>
          </a:p>
          <a:p>
            <a:pPr lvl="1"/>
            <a:r>
              <a:rPr lang="ja-JP" altLang="en-US" dirty="0"/>
              <a:t>ベクトル化によって語彙の演算が可能</a:t>
            </a:r>
            <a:endParaRPr lang="en-US" altLang="ja-JP" dirty="0"/>
          </a:p>
          <a:p>
            <a:pPr lvl="1"/>
            <a:r>
              <a:rPr lang="ja-JP" altLang="en-US" dirty="0"/>
              <a:t>入力した語彙と類似した単語を出力できる</a:t>
            </a:r>
            <a:endParaRPr lang="en-US" altLang="ja-JP" dirty="0"/>
          </a:p>
          <a:p>
            <a:r>
              <a:rPr kumimoji="1" lang="ja-JP" altLang="en-US" dirty="0"/>
              <a:t>学習方法は２種類ある</a:t>
            </a:r>
            <a:endParaRPr kumimoji="1" lang="en-US" altLang="ja-JP" dirty="0"/>
          </a:p>
          <a:p>
            <a:pPr lvl="1"/>
            <a:r>
              <a:rPr lang="en-US" altLang="ja-JP" dirty="0" err="1"/>
              <a:t>Skipgram</a:t>
            </a:r>
            <a:r>
              <a:rPr lang="ja-JP" altLang="en-US" dirty="0"/>
              <a:t>と</a:t>
            </a:r>
            <a:r>
              <a:rPr lang="en-US" altLang="ja-JP" dirty="0" err="1"/>
              <a:t>cbow</a:t>
            </a:r>
            <a:endParaRPr kumimoji="1" lang="en-US" altLang="ja-JP" dirty="0"/>
          </a:p>
          <a:p>
            <a:endParaRPr kumimoji="1" lang="ja-JP" altLang="en-US" dirty="0"/>
          </a:p>
        </p:txBody>
      </p:sp>
    </p:spTree>
    <p:extLst>
      <p:ext uri="{BB962C8B-B14F-4D97-AF65-F5344CB8AC3E}">
        <p14:creationId xmlns:p14="http://schemas.microsoft.com/office/powerpoint/2010/main" val="3372157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08ED7FD-1F88-47F4-8945-E5DBCD979788}"/>
              </a:ext>
            </a:extLst>
          </p:cNvPr>
          <p:cNvSpPr>
            <a:spLocks noGrp="1"/>
          </p:cNvSpPr>
          <p:nvPr>
            <p:ph type="sldNum" sz="quarter" idx="12"/>
          </p:nvPr>
        </p:nvSpPr>
        <p:spPr/>
        <p:txBody>
          <a:bodyPr/>
          <a:lstStyle/>
          <a:p>
            <a:fld id="{246E97CF-0504-4E3F-9290-CC6BBD911ACE}" type="slidenum">
              <a:rPr kumimoji="1" lang="ja-JP" altLang="en-US" smtClean="0"/>
              <a:pPr/>
              <a:t>37</a:t>
            </a:fld>
            <a:endParaRPr kumimoji="1" lang="ja-JP" altLang="en-US" dirty="0"/>
          </a:p>
        </p:txBody>
      </p:sp>
      <p:pic>
        <p:nvPicPr>
          <p:cNvPr id="5" name="図 4">
            <a:extLst>
              <a:ext uri="{FF2B5EF4-FFF2-40B4-BE49-F238E27FC236}">
                <a16:creationId xmlns:a16="http://schemas.microsoft.com/office/drawing/2014/main" id="{963FE54B-8CA0-4CC4-ADC4-43F94C080520}"/>
              </a:ext>
            </a:extLst>
          </p:cNvPr>
          <p:cNvPicPr>
            <a:picLocks noChangeAspect="1"/>
          </p:cNvPicPr>
          <p:nvPr/>
        </p:nvPicPr>
        <p:blipFill>
          <a:blip r:embed="rId3"/>
          <a:stretch>
            <a:fillRect/>
          </a:stretch>
        </p:blipFill>
        <p:spPr>
          <a:xfrm>
            <a:off x="457200" y="1700808"/>
            <a:ext cx="3457575" cy="3248025"/>
          </a:xfrm>
          <a:prstGeom prst="rect">
            <a:avLst/>
          </a:prstGeom>
        </p:spPr>
      </p:pic>
      <p:pic>
        <p:nvPicPr>
          <p:cNvPr id="6" name="図 5">
            <a:extLst>
              <a:ext uri="{FF2B5EF4-FFF2-40B4-BE49-F238E27FC236}">
                <a16:creationId xmlns:a16="http://schemas.microsoft.com/office/drawing/2014/main" id="{BBC431BF-C90D-4D2D-83AE-AD28C87F3FEC}"/>
              </a:ext>
            </a:extLst>
          </p:cNvPr>
          <p:cNvPicPr>
            <a:picLocks noChangeAspect="1"/>
          </p:cNvPicPr>
          <p:nvPr/>
        </p:nvPicPr>
        <p:blipFill>
          <a:blip r:embed="rId4"/>
          <a:stretch>
            <a:fillRect/>
          </a:stretch>
        </p:blipFill>
        <p:spPr>
          <a:xfrm>
            <a:off x="4814692" y="1690846"/>
            <a:ext cx="3477016" cy="3184654"/>
          </a:xfrm>
          <a:prstGeom prst="rect">
            <a:avLst/>
          </a:prstGeom>
        </p:spPr>
      </p:pic>
      <p:sp>
        <p:nvSpPr>
          <p:cNvPr id="7" name="テキスト ボックス 6">
            <a:extLst>
              <a:ext uri="{FF2B5EF4-FFF2-40B4-BE49-F238E27FC236}">
                <a16:creationId xmlns:a16="http://schemas.microsoft.com/office/drawing/2014/main" id="{62233DBF-7F55-466C-B058-1047485CF874}"/>
              </a:ext>
            </a:extLst>
          </p:cNvPr>
          <p:cNvSpPr txBox="1"/>
          <p:nvPr/>
        </p:nvSpPr>
        <p:spPr>
          <a:xfrm>
            <a:off x="683568" y="5263627"/>
            <a:ext cx="3600400" cy="923330"/>
          </a:xfrm>
          <a:prstGeom prst="rect">
            <a:avLst/>
          </a:prstGeom>
          <a:noFill/>
        </p:spPr>
        <p:txBody>
          <a:bodyPr wrap="square" rtlCol="0">
            <a:spAutoFit/>
          </a:bodyPr>
          <a:lstStyle/>
          <a:p>
            <a:r>
              <a:rPr kumimoji="1" lang="ja-JP" altLang="en-US" dirty="0"/>
              <a:t>周辺単語⇒該当単語を予測</a:t>
            </a:r>
            <a:endParaRPr kumimoji="1" lang="en-US" altLang="ja-JP" dirty="0"/>
          </a:p>
          <a:p>
            <a:r>
              <a:rPr lang="en-US" altLang="ja-JP" dirty="0"/>
              <a:t>(</a:t>
            </a:r>
            <a:r>
              <a:rPr lang="ja-JP" altLang="en-US" dirty="0"/>
              <a:t>単語周辺の文脈から単語を推定）</a:t>
            </a:r>
            <a:endParaRPr lang="en-US" altLang="ja-JP" dirty="0"/>
          </a:p>
          <a:p>
            <a:endParaRPr kumimoji="1" lang="ja-JP" altLang="en-US" dirty="0"/>
          </a:p>
        </p:txBody>
      </p:sp>
      <p:sp>
        <p:nvSpPr>
          <p:cNvPr id="8" name="テキスト ボックス 7">
            <a:extLst>
              <a:ext uri="{FF2B5EF4-FFF2-40B4-BE49-F238E27FC236}">
                <a16:creationId xmlns:a16="http://schemas.microsoft.com/office/drawing/2014/main" id="{D31E3732-90AE-4BEA-B638-089A70AEFD78}"/>
              </a:ext>
            </a:extLst>
          </p:cNvPr>
          <p:cNvSpPr txBox="1"/>
          <p:nvPr/>
        </p:nvSpPr>
        <p:spPr>
          <a:xfrm>
            <a:off x="4861012" y="5263627"/>
            <a:ext cx="4282988" cy="646331"/>
          </a:xfrm>
          <a:prstGeom prst="rect">
            <a:avLst/>
          </a:prstGeom>
          <a:noFill/>
        </p:spPr>
        <p:txBody>
          <a:bodyPr wrap="square" rtlCol="0">
            <a:spAutoFit/>
          </a:bodyPr>
          <a:lstStyle/>
          <a:p>
            <a:r>
              <a:rPr lang="ja-JP" altLang="en-US" dirty="0"/>
              <a:t>該当単語</a:t>
            </a:r>
            <a:r>
              <a:rPr kumimoji="1" lang="ja-JP" altLang="en-US" dirty="0"/>
              <a:t>⇒</a:t>
            </a:r>
            <a:r>
              <a:rPr lang="ja-JP" altLang="en-US" dirty="0"/>
              <a:t>周辺単語</a:t>
            </a:r>
            <a:r>
              <a:rPr kumimoji="1" lang="ja-JP" altLang="en-US" dirty="0"/>
              <a:t>を予測（</a:t>
            </a:r>
            <a:r>
              <a:rPr lang="en-US" altLang="ja-JP" dirty="0" err="1"/>
              <a:t>Cbow</a:t>
            </a:r>
            <a:r>
              <a:rPr lang="ja-JP" altLang="en-US" dirty="0"/>
              <a:t>と逆で</a:t>
            </a:r>
            <a:r>
              <a:rPr kumimoji="1" lang="ja-JP" altLang="en-US" dirty="0"/>
              <a:t>）</a:t>
            </a:r>
            <a:endParaRPr kumimoji="1" lang="en-US" altLang="ja-JP" dirty="0"/>
          </a:p>
          <a:p>
            <a:r>
              <a:rPr lang="ja-JP" altLang="en-US" dirty="0"/>
              <a:t>（単語から文脈の単語を推定</a:t>
            </a:r>
            <a:r>
              <a:rPr kumimoji="1" lang="ja-JP" altLang="en-US" dirty="0"/>
              <a:t>）</a:t>
            </a:r>
          </a:p>
        </p:txBody>
      </p:sp>
      <p:sp>
        <p:nvSpPr>
          <p:cNvPr id="3" name="正方形/長方形 2">
            <a:extLst>
              <a:ext uri="{FF2B5EF4-FFF2-40B4-BE49-F238E27FC236}">
                <a16:creationId xmlns:a16="http://schemas.microsoft.com/office/drawing/2014/main" id="{53CD7DDC-5B22-492F-A723-37009AE3CBEE}"/>
              </a:ext>
            </a:extLst>
          </p:cNvPr>
          <p:cNvSpPr/>
          <p:nvPr/>
        </p:nvSpPr>
        <p:spPr>
          <a:xfrm>
            <a:off x="1979712" y="2339588"/>
            <a:ext cx="1800200" cy="369332"/>
          </a:xfrm>
          <a:prstGeom prst="rect">
            <a:avLst/>
          </a:prstGeom>
        </p:spPr>
        <p:txBody>
          <a:bodyPr wrap="square">
            <a:spAutoFit/>
          </a:bodyPr>
          <a:lstStyle/>
          <a:p>
            <a:r>
              <a:rPr lang="ja-JP" altLang="en-US" dirty="0">
                <a:solidFill>
                  <a:srgbClr val="000000"/>
                </a:solidFill>
                <a:latin typeface="verdana" panose="020B0604030504040204" pitchFamily="34" charset="0"/>
              </a:rPr>
              <a:t>単語ベクトル</a:t>
            </a:r>
            <a:endParaRPr lang="ja-JP" altLang="en-US" dirty="0"/>
          </a:p>
        </p:txBody>
      </p:sp>
      <p:sp>
        <p:nvSpPr>
          <p:cNvPr id="9" name="正方形/長方形 8">
            <a:extLst>
              <a:ext uri="{FF2B5EF4-FFF2-40B4-BE49-F238E27FC236}">
                <a16:creationId xmlns:a16="http://schemas.microsoft.com/office/drawing/2014/main" id="{18113967-C43F-4B2E-A903-1E8CC485E0A0}"/>
              </a:ext>
            </a:extLst>
          </p:cNvPr>
          <p:cNvSpPr/>
          <p:nvPr/>
        </p:nvSpPr>
        <p:spPr>
          <a:xfrm>
            <a:off x="5508104" y="2339588"/>
            <a:ext cx="1430200" cy="369332"/>
          </a:xfrm>
          <a:prstGeom prst="rect">
            <a:avLst/>
          </a:prstGeom>
        </p:spPr>
        <p:txBody>
          <a:bodyPr wrap="none">
            <a:spAutoFit/>
          </a:bodyPr>
          <a:lstStyle/>
          <a:p>
            <a:r>
              <a:rPr lang="ja-JP" altLang="en-US" dirty="0">
                <a:solidFill>
                  <a:srgbClr val="000000"/>
                </a:solidFill>
                <a:latin typeface="verdana" panose="020B0604030504040204" pitchFamily="34" charset="0"/>
              </a:rPr>
              <a:t>単語ベクトル</a:t>
            </a:r>
            <a:endParaRPr lang="ja-JP" altLang="en-US" dirty="0"/>
          </a:p>
        </p:txBody>
      </p:sp>
      <p:sp>
        <p:nvSpPr>
          <p:cNvPr id="10" name="タイトル 2">
            <a:extLst>
              <a:ext uri="{FF2B5EF4-FFF2-40B4-BE49-F238E27FC236}">
                <a16:creationId xmlns:a16="http://schemas.microsoft.com/office/drawing/2014/main" id="{BBBF14C7-D7FB-4105-9D2F-80F428FCC66F}"/>
              </a:ext>
            </a:extLst>
          </p:cNvPr>
          <p:cNvSpPr txBox="1">
            <a:spLocks/>
          </p:cNvSpPr>
          <p:nvPr/>
        </p:nvSpPr>
        <p:spPr>
          <a:xfrm>
            <a:off x="3787" y="-27384"/>
            <a:ext cx="9144000" cy="634082"/>
          </a:xfrm>
          <a:prstGeom prst="rect">
            <a:avLst/>
          </a:prstGeom>
          <a:solidFill>
            <a:srgbClr val="C00000"/>
          </a:solidFill>
        </p:spPr>
        <p:txBody>
          <a:bodyPr vert="horz" lIns="91440" tIns="45720" rIns="91440" bIns="45720" rtlCol="0" anchor="ctr">
            <a:normAutofit/>
          </a:bodyPr>
          <a:lstStyle>
            <a:lvl1pPr algn="l" defTabSz="685800" rtl="0" eaLnBrk="1" latinLnBrk="0" hangingPunct="1">
              <a:spcBef>
                <a:spcPct val="0"/>
              </a:spcBef>
              <a:buNone/>
              <a:defRPr kumimoji="1" sz="3300" kern="1200">
                <a:solidFill>
                  <a:schemeClr val="accent4">
                    <a:lumMod val="20000"/>
                    <a:lumOff val="80000"/>
                  </a:schemeClr>
                </a:solidFill>
                <a:latin typeface="HGP創英角ﾎﾟｯﾌﾟ体" panose="040B0A00000000000000" pitchFamily="50" charset="-128"/>
                <a:ea typeface="HGP創英角ﾎﾟｯﾌﾟ体" panose="040B0A00000000000000" pitchFamily="50" charset="-128"/>
                <a:cs typeface="+mj-cs"/>
              </a:defRPr>
            </a:lvl1pPr>
          </a:lstStyle>
          <a:p>
            <a:r>
              <a:rPr lang="ja-JP" altLang="en-US" dirty="0"/>
              <a:t>学習方法：</a:t>
            </a:r>
            <a:r>
              <a:rPr lang="en-US" altLang="ja-JP" dirty="0"/>
              <a:t> </a:t>
            </a:r>
            <a:r>
              <a:rPr lang="en-US" altLang="ja-JP" dirty="0" err="1"/>
              <a:t>cbow</a:t>
            </a:r>
            <a:r>
              <a:rPr lang="ja-JP" altLang="en-US" dirty="0"/>
              <a:t>と</a:t>
            </a:r>
            <a:r>
              <a:rPr lang="en-US" altLang="ja-JP" dirty="0" err="1"/>
              <a:t>Skipgram</a:t>
            </a:r>
            <a:endParaRPr lang="ja-JP" altLang="en-US" dirty="0"/>
          </a:p>
        </p:txBody>
      </p:sp>
    </p:spTree>
    <p:extLst>
      <p:ext uri="{BB962C8B-B14F-4D97-AF65-F5344CB8AC3E}">
        <p14:creationId xmlns:p14="http://schemas.microsoft.com/office/powerpoint/2010/main" val="279974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a:extLst>
              <a:ext uri="{FF2B5EF4-FFF2-40B4-BE49-F238E27FC236}">
                <a16:creationId xmlns:a16="http://schemas.microsoft.com/office/drawing/2014/main" id="{BFC298B3-0225-4EA9-9BAB-3C0AAD1DDA68}"/>
              </a:ext>
            </a:extLst>
          </p:cNvPr>
          <p:cNvSpPr>
            <a:spLocks noGrp="1"/>
          </p:cNvSpPr>
          <p:nvPr>
            <p:ph type="title"/>
          </p:nvPr>
        </p:nvSpPr>
        <p:spPr/>
        <p:txBody>
          <a:bodyPr>
            <a:normAutofit/>
          </a:bodyPr>
          <a:lstStyle/>
          <a:p>
            <a:pPr algn="l"/>
            <a:r>
              <a:rPr lang="ja-JP" altLang="en-US" dirty="0"/>
              <a:t>オープンデータとは</a:t>
            </a:r>
            <a:endParaRPr lang="zh-CN" altLang="en-US" dirty="0"/>
          </a:p>
        </p:txBody>
      </p:sp>
      <p:sp>
        <p:nvSpPr>
          <p:cNvPr id="3" name="コンテンツ プレースホルダー 2">
            <a:extLst>
              <a:ext uri="{FF2B5EF4-FFF2-40B4-BE49-F238E27FC236}">
                <a16:creationId xmlns:a16="http://schemas.microsoft.com/office/drawing/2014/main" id="{1BC3293D-5B3E-47C7-9740-BF3040C7229B}"/>
              </a:ext>
            </a:extLst>
          </p:cNvPr>
          <p:cNvSpPr>
            <a:spLocks noGrp="1"/>
          </p:cNvSpPr>
          <p:nvPr>
            <p:ph idx="1"/>
          </p:nvPr>
        </p:nvSpPr>
        <p:spPr/>
        <p:txBody>
          <a:bodyPr/>
          <a:lstStyle/>
          <a:p>
            <a:pPr>
              <a:defRPr/>
            </a:pPr>
            <a:r>
              <a:rPr lang="ja-JP" altLang="en-US" sz="2000" dirty="0"/>
              <a:t>総務省の定義によると</a:t>
            </a:r>
          </a:p>
          <a:p>
            <a:pPr lvl="1">
              <a:defRPr/>
            </a:pPr>
            <a:r>
              <a:rPr lang="ja-JP" altLang="en-US" sz="2000" dirty="0"/>
              <a:t>「機械判読に適したデータ形式」</a:t>
            </a:r>
            <a:endParaRPr lang="en-US" altLang="ja-JP" sz="2000" dirty="0"/>
          </a:p>
          <a:p>
            <a:pPr lvl="1">
              <a:defRPr/>
            </a:pPr>
            <a:r>
              <a:rPr lang="ja-JP" altLang="en-US" sz="2000" dirty="0"/>
              <a:t>「二次利用が可能なルールで公開されたデータ」</a:t>
            </a:r>
            <a:endParaRPr lang="en-US" altLang="ja-JP" sz="2000" dirty="0"/>
          </a:p>
          <a:p>
            <a:pPr lvl="1">
              <a:defRPr/>
            </a:pPr>
            <a:r>
              <a:rPr lang="ja-JP" altLang="en-US" sz="2000" dirty="0"/>
              <a:t>「人手を多くかけずにデータの２次利用を可能にするもの」</a:t>
            </a:r>
            <a:endParaRPr lang="en-US" altLang="ja-JP" sz="2000" dirty="0"/>
          </a:p>
          <a:p>
            <a:endParaRPr lang="ja-JP" altLang="en-US" dirty="0"/>
          </a:p>
        </p:txBody>
      </p:sp>
      <p:sp>
        <p:nvSpPr>
          <p:cNvPr id="22" name="角丸四角形 3">
            <a:extLst>
              <a:ext uri="{FF2B5EF4-FFF2-40B4-BE49-F238E27FC236}">
                <a16:creationId xmlns:a16="http://schemas.microsoft.com/office/drawing/2014/main" id="{D286F48B-89A2-4E94-BB23-F47947D7D64F}"/>
              </a:ext>
            </a:extLst>
          </p:cNvPr>
          <p:cNvSpPr/>
          <p:nvPr/>
        </p:nvSpPr>
        <p:spPr>
          <a:xfrm>
            <a:off x="402147" y="5085184"/>
            <a:ext cx="8339705" cy="12749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端的に表現すれば、「自由に使えて再利用もでき、かつ誰でも再配布できるようなデータ」である</a:t>
            </a:r>
            <a:endParaRPr kumimoji="1" lang="ja-JP" altLang="en-US" sz="2800" dirty="0"/>
          </a:p>
        </p:txBody>
      </p:sp>
    </p:spTree>
    <p:extLst>
      <p:ext uri="{BB962C8B-B14F-4D97-AF65-F5344CB8AC3E}">
        <p14:creationId xmlns:p14="http://schemas.microsoft.com/office/powerpoint/2010/main" val="30316062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noChangeArrowheads="1"/>
          </p:cNvSpPr>
          <p:nvPr>
            <p:ph type="title"/>
          </p:nvPr>
        </p:nvSpPr>
        <p:spPr/>
        <p:txBody>
          <a:bodyPr/>
          <a:lstStyle/>
          <a:p>
            <a:pPr algn="l"/>
            <a:r>
              <a:rPr lang="ja-JP" altLang="en-US" dirty="0"/>
              <a:t>研究目的</a:t>
            </a:r>
            <a:endParaRPr lang="zh-CN" altLang="en-US" dirty="0"/>
          </a:p>
        </p:txBody>
      </p:sp>
      <p:sp>
        <p:nvSpPr>
          <p:cNvPr id="49155" name="コンテンツ プレースホルダ 2"/>
          <p:cNvSpPr>
            <a:spLocks noGrp="1" noChangeArrowheads="1"/>
          </p:cNvSpPr>
          <p:nvPr>
            <p:ph idx="1"/>
          </p:nvPr>
        </p:nvSpPr>
        <p:spPr/>
        <p:txBody>
          <a:bodyPr/>
          <a:lstStyle/>
          <a:p>
            <a:r>
              <a:rPr lang="ja-JP" altLang="en-US" dirty="0">
                <a:sym typeface="ＭＳ Ｐゴシック" panose="020B0600070205080204" pitchFamily="50" charset="-128"/>
              </a:rPr>
              <a:t>現状，公開されているデータ（ｃｓｖ</a:t>
            </a:r>
            <a:r>
              <a:rPr lang="ja-JP" altLang="ja-JP" dirty="0"/>
              <a:t>の形式</a:t>
            </a:r>
            <a:r>
              <a:rPr lang="ja-JP" altLang="en-US" dirty="0">
                <a:sym typeface="ＭＳ Ｐゴシック" panose="020B0600070205080204" pitchFamily="50" charset="-128"/>
              </a:rPr>
              <a:t>）はされていても，語彙統一がされていないために二次利用がされにくい</a:t>
            </a:r>
            <a:endParaRPr lang="en-US" altLang="ja-JP" dirty="0">
              <a:sym typeface="ＭＳ Ｐゴシック" panose="020B0600070205080204" pitchFamily="50" charset="-128"/>
            </a:endParaRPr>
          </a:p>
        </p:txBody>
      </p:sp>
      <p:sp>
        <p:nvSpPr>
          <p:cNvPr id="4" name="正方形/長方形 3">
            <a:extLst>
              <a:ext uri="{FF2B5EF4-FFF2-40B4-BE49-F238E27FC236}">
                <a16:creationId xmlns:a16="http://schemas.microsoft.com/office/drawing/2014/main" id="{8C813327-E1F4-4DC3-82D2-34FADE1D06DC}"/>
              </a:ext>
            </a:extLst>
          </p:cNvPr>
          <p:cNvSpPr/>
          <p:nvPr/>
        </p:nvSpPr>
        <p:spPr>
          <a:xfrm rot="16200000">
            <a:off x="4235558" y="-729053"/>
            <a:ext cx="550862" cy="8351621"/>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solidFill>
                <a:schemeClr val="bg1"/>
              </a:solidFill>
            </a:endParaRPr>
          </a:p>
        </p:txBody>
      </p:sp>
      <p:sp>
        <p:nvSpPr>
          <p:cNvPr id="2" name="正方形/長方形 1">
            <a:extLst>
              <a:ext uri="{FF2B5EF4-FFF2-40B4-BE49-F238E27FC236}">
                <a16:creationId xmlns:a16="http://schemas.microsoft.com/office/drawing/2014/main" id="{2E523820-1608-42EC-AE55-BBCAF13614C2}"/>
              </a:ext>
            </a:extLst>
          </p:cNvPr>
          <p:cNvSpPr/>
          <p:nvPr/>
        </p:nvSpPr>
        <p:spPr>
          <a:xfrm>
            <a:off x="323528" y="3231732"/>
            <a:ext cx="7909655" cy="369332"/>
          </a:xfrm>
          <a:prstGeom prst="rect">
            <a:avLst/>
          </a:prstGeom>
        </p:spPr>
        <p:txBody>
          <a:bodyPr wrap="square">
            <a:spAutoFit/>
          </a:bodyPr>
          <a:lstStyle/>
          <a:p>
            <a:r>
              <a:rPr lang="en-US" altLang="ja-JP" dirty="0">
                <a:solidFill>
                  <a:srgbClr val="00B0F0"/>
                </a:solidFill>
                <a:latin typeface="HGP創英角ｺﾞｼｯｸUB" pitchFamily="50" charset="-128"/>
                <a:ea typeface="HGP創英角ｺﾞｼｯｸUB" pitchFamily="50" charset="-128"/>
              </a:rPr>
              <a:t>RDF</a:t>
            </a:r>
            <a:r>
              <a:rPr lang="ja-JP" altLang="en-US" dirty="0">
                <a:solidFill>
                  <a:srgbClr val="00B0F0"/>
                </a:solidFill>
                <a:latin typeface="HGP創英角ｺﾞｼｯｸUB" pitchFamily="50" charset="-128"/>
                <a:ea typeface="HGP創英角ｺﾞｼｯｸUB" pitchFamily="50" charset="-128"/>
              </a:rPr>
              <a:t>形式への変換（オープンデータの５つの段階の</a:t>
            </a:r>
            <a:r>
              <a:rPr lang="en-US" altLang="ja-JP" dirty="0">
                <a:solidFill>
                  <a:srgbClr val="00B0F0"/>
                </a:solidFill>
                <a:latin typeface="HGP創英角ｺﾞｼｯｸUB" pitchFamily="50" charset="-128"/>
                <a:ea typeface="HGP創英角ｺﾞｼｯｸUB" pitchFamily="50" charset="-128"/>
              </a:rPr>
              <a:t>3</a:t>
            </a:r>
            <a:r>
              <a:rPr lang="ja-JP" altLang="en-US" dirty="0">
                <a:solidFill>
                  <a:srgbClr val="00B0F0"/>
                </a:solidFill>
                <a:latin typeface="HGP創英角ｺﾞｼｯｸUB" pitchFamily="50" charset="-128"/>
                <a:ea typeface="HGP創英角ｺﾞｼｯｸUB" pitchFamily="50" charset="-128"/>
              </a:rPr>
              <a:t>段階→４・５段階へ）</a:t>
            </a:r>
            <a:endParaRPr lang="ja-JP" altLang="en-US" dirty="0">
              <a:solidFill>
                <a:srgbClr val="00B0F0"/>
              </a:solidFill>
            </a:endParaRPr>
          </a:p>
        </p:txBody>
      </p:sp>
      <p:sp>
        <p:nvSpPr>
          <p:cNvPr id="3" name="正方形/長方形 2">
            <a:extLst>
              <a:ext uri="{FF2B5EF4-FFF2-40B4-BE49-F238E27FC236}">
                <a16:creationId xmlns:a16="http://schemas.microsoft.com/office/drawing/2014/main" id="{DADE33F8-A7FA-43AC-9423-7BE71427372B}"/>
              </a:ext>
            </a:extLst>
          </p:cNvPr>
          <p:cNvSpPr/>
          <p:nvPr/>
        </p:nvSpPr>
        <p:spPr>
          <a:xfrm>
            <a:off x="323528" y="3722189"/>
            <a:ext cx="6264696" cy="923330"/>
          </a:xfrm>
          <a:prstGeom prst="rect">
            <a:avLst/>
          </a:prstGeom>
        </p:spPr>
        <p:txBody>
          <a:bodyPr wrap="square">
            <a:spAutoFit/>
          </a:bodyPr>
          <a:lstStyle/>
          <a:p>
            <a:pPr lvl="1">
              <a:buFont typeface="Wingdings" panose="05000000000000000000" pitchFamily="2" charset="2"/>
              <a:buChar char="Ø"/>
            </a:pPr>
            <a:r>
              <a:rPr lang="ja-JP" altLang="en-US" dirty="0"/>
              <a:t>元データの不備</a:t>
            </a:r>
            <a:endParaRPr lang="en-US" altLang="ja-JP" dirty="0"/>
          </a:p>
          <a:p>
            <a:pPr lvl="1">
              <a:buFont typeface="Wingdings" panose="05000000000000000000" pitchFamily="2" charset="2"/>
              <a:buChar char="Ø"/>
            </a:pPr>
            <a:r>
              <a:rPr lang="ja-JP" altLang="en-US" dirty="0"/>
              <a:t>データ形式違いによる不具合・データ漏れ</a:t>
            </a:r>
            <a:endParaRPr lang="en-US" altLang="ja-JP" dirty="0"/>
          </a:p>
          <a:p>
            <a:pPr lvl="1">
              <a:buFont typeface="Wingdings" panose="05000000000000000000" pitchFamily="2" charset="2"/>
              <a:buChar char="Ø"/>
            </a:pPr>
            <a:r>
              <a:rPr lang="ja-JP" altLang="en-US" dirty="0"/>
              <a:t>述語となる</a:t>
            </a:r>
            <a:r>
              <a:rPr lang="ja-JP" altLang="en-US" dirty="0">
                <a:solidFill>
                  <a:srgbClr val="C00000"/>
                </a:solidFill>
              </a:rPr>
              <a:t>共通語彙</a:t>
            </a:r>
            <a:r>
              <a:rPr lang="ja-JP" altLang="en-US" dirty="0"/>
              <a:t>が必要（名前空間の統一）</a:t>
            </a:r>
            <a:endParaRPr lang="en-US" altLang="ja-JP" dirty="0"/>
          </a:p>
        </p:txBody>
      </p:sp>
      <p:sp>
        <p:nvSpPr>
          <p:cNvPr id="5" name="正方形/長方形 4">
            <a:extLst>
              <a:ext uri="{FF2B5EF4-FFF2-40B4-BE49-F238E27FC236}">
                <a16:creationId xmlns:a16="http://schemas.microsoft.com/office/drawing/2014/main" id="{F2DB6BB8-44FF-448C-9165-29B0E8510BAB}"/>
              </a:ext>
            </a:extLst>
          </p:cNvPr>
          <p:cNvSpPr/>
          <p:nvPr/>
        </p:nvSpPr>
        <p:spPr>
          <a:xfrm>
            <a:off x="323528" y="4585831"/>
            <a:ext cx="4687722" cy="646767"/>
          </a:xfrm>
          <a:prstGeom prst="rect">
            <a:avLst/>
          </a:prstGeom>
        </p:spPr>
        <p:txBody>
          <a:bodyPr wrap="square">
            <a:spAutoFit/>
          </a:bodyPr>
          <a:lstStyle/>
          <a:p>
            <a:r>
              <a:rPr lang="ja-JP" altLang="en-US" dirty="0"/>
              <a:t>ＲＤＦファイルへの変換作業</a:t>
            </a:r>
            <a:endParaRPr lang="en-US" altLang="ja-JP" dirty="0"/>
          </a:p>
          <a:p>
            <a:pPr lvl="1">
              <a:buFont typeface="Wingdings" panose="05000000000000000000" pitchFamily="2" charset="2"/>
              <a:buChar char="Ø"/>
            </a:pPr>
            <a:r>
              <a:rPr lang="ja-JP" altLang="en-US" dirty="0"/>
              <a:t>現状としては専門的知識が必要</a:t>
            </a:r>
            <a:endParaRPr lang="en-US" altLang="ja-JP" dirty="0"/>
          </a:p>
        </p:txBody>
      </p:sp>
      <p:sp>
        <p:nvSpPr>
          <p:cNvPr id="8" name="角丸四角形 3">
            <a:extLst>
              <a:ext uri="{FF2B5EF4-FFF2-40B4-BE49-F238E27FC236}">
                <a16:creationId xmlns:a16="http://schemas.microsoft.com/office/drawing/2014/main" id="{C3FB32B0-A2FF-4D77-B40E-A292918BB6D5}"/>
              </a:ext>
            </a:extLst>
          </p:cNvPr>
          <p:cNvSpPr/>
          <p:nvPr/>
        </p:nvSpPr>
        <p:spPr>
          <a:xfrm>
            <a:off x="347095" y="5327553"/>
            <a:ext cx="8339705" cy="127491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RDF</a:t>
            </a:r>
            <a:r>
              <a:rPr kumimoji="1" lang="ja-JP" altLang="en-US" sz="2800" dirty="0" err="1"/>
              <a:t>へ簡</a:t>
            </a:r>
            <a:r>
              <a:rPr kumimoji="1" lang="ja-JP" altLang="en-US" sz="2800" dirty="0"/>
              <a:t>単に変換できるツールが必要である。</a:t>
            </a:r>
            <a:endParaRPr kumimoji="1" lang="en-US" altLang="ja-JP" sz="2800" dirty="0"/>
          </a:p>
          <a:p>
            <a:pPr algn="ctr"/>
            <a:r>
              <a:rPr lang="en-US" altLang="ja-JP" sz="2800" b="1" dirty="0">
                <a:solidFill>
                  <a:srgbClr val="FFFF00"/>
                </a:solidFill>
              </a:rPr>
              <a:t>(</a:t>
            </a:r>
            <a:r>
              <a:rPr lang="ja-JP" altLang="en-US" sz="2800" b="1" dirty="0">
                <a:solidFill>
                  <a:srgbClr val="FFFF00"/>
                </a:solidFill>
              </a:rPr>
              <a:t>述語のサジェストシステムの開発</a:t>
            </a:r>
            <a:r>
              <a:rPr lang="en-US" altLang="ja-JP" sz="2800" b="1" dirty="0">
                <a:solidFill>
                  <a:srgbClr val="FFFF00"/>
                </a:solidFill>
              </a:rPr>
              <a:t>)</a:t>
            </a:r>
            <a:endParaRPr kumimoji="1" lang="ja-JP" altLang="en-US" sz="2800" dirty="0">
              <a:solidFill>
                <a:srgbClr val="FFFF00"/>
              </a:solidFill>
            </a:endParaRPr>
          </a:p>
        </p:txBody>
      </p:sp>
      <p:pic>
        <p:nvPicPr>
          <p:cNvPr id="6146" name="Picture 2">
            <a:extLst>
              <a:ext uri="{FF2B5EF4-FFF2-40B4-BE49-F238E27FC236}">
                <a16:creationId xmlns:a16="http://schemas.microsoft.com/office/drawing/2014/main" id="{8F9177D2-F057-4C2B-AE49-EAFC98390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454989"/>
            <a:ext cx="29527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455209"/>
      </p:ext>
    </p:extLst>
  </p:cSld>
  <p:clrMapOvr>
    <a:masterClrMapping/>
  </p:clrMapOvr>
  <p:transition advTm="826"/>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a:t>研究目的</a:t>
            </a:r>
          </a:p>
        </p:txBody>
      </p:sp>
      <p:sp>
        <p:nvSpPr>
          <p:cNvPr id="3" name="コンテンツ プレースホルダー 2"/>
          <p:cNvSpPr>
            <a:spLocks noGrp="1"/>
          </p:cNvSpPr>
          <p:nvPr>
            <p:ph idx="1"/>
          </p:nvPr>
        </p:nvSpPr>
        <p:spPr/>
        <p:txBody>
          <a:bodyPr>
            <a:normAutofit/>
          </a:bodyPr>
          <a:lstStyle/>
          <a:p>
            <a:r>
              <a:rPr lang="ja-JP" altLang="en-US" dirty="0"/>
              <a:t>述語サジェストシステム</a:t>
            </a:r>
            <a:r>
              <a:rPr lang="en-US" altLang="ja-JP" dirty="0"/>
              <a:t>(</a:t>
            </a:r>
            <a:r>
              <a:rPr lang="ja-JP" altLang="en-US" dirty="0"/>
              <a:t>仮</a:t>
            </a:r>
            <a:r>
              <a:rPr lang="en-US" altLang="ja-JP" dirty="0"/>
              <a:t>)</a:t>
            </a:r>
          </a:p>
          <a:p>
            <a:pPr lvl="1"/>
            <a:r>
              <a:rPr lang="en-US" altLang="ja-JP" sz="2400" dirty="0"/>
              <a:t>RDF</a:t>
            </a:r>
            <a:r>
              <a:rPr lang="ja-JP" altLang="en-US" sz="2400" dirty="0"/>
              <a:t>データ作成時、述語を自動的にサジェストする</a:t>
            </a:r>
            <a:endParaRPr lang="en-US" altLang="ja-JP" sz="2400" dirty="0"/>
          </a:p>
          <a:p>
            <a:pPr lvl="1"/>
            <a:r>
              <a:rPr lang="ja-JP" altLang="ja-JP" sz="2400" dirty="0"/>
              <a:t>述語の語彙共通化を行うため</a:t>
            </a:r>
            <a:r>
              <a:rPr lang="ja-JP" altLang="en-US" sz="2400" dirty="0"/>
              <a:t>に、</a:t>
            </a:r>
            <a:r>
              <a:rPr lang="ja-JP" altLang="ja-JP" sz="2400" dirty="0"/>
              <a:t>オープンデータの項目名をクラスタリングし</a:t>
            </a:r>
            <a:r>
              <a:rPr lang="en-US" altLang="ja-JP" sz="2400" dirty="0"/>
              <a:t>, </a:t>
            </a:r>
            <a:r>
              <a:rPr lang="ja-JP" altLang="ja-JP" sz="2400" dirty="0">
                <a:solidFill>
                  <a:schemeClr val="tx1">
                    <a:lumMod val="95000"/>
                    <a:lumOff val="5000"/>
                  </a:schemeClr>
                </a:solidFill>
              </a:rPr>
              <a:t>割り当てられた</a:t>
            </a:r>
            <a:r>
              <a:rPr lang="ja-JP" altLang="ja-JP" sz="2400" dirty="0">
                <a:solidFill>
                  <a:schemeClr val="tx1">
                    <a:lumMod val="95000"/>
                    <a:lumOff val="5000"/>
                  </a:schemeClr>
                </a:solidFill>
                <a:highlight>
                  <a:srgbClr val="FF0000"/>
                </a:highlight>
              </a:rPr>
              <a:t>クラスタ</a:t>
            </a:r>
            <a:r>
              <a:rPr lang="ja-JP" altLang="ja-JP" sz="2400" dirty="0"/>
              <a:t>を</a:t>
            </a:r>
            <a:r>
              <a:rPr lang="ja-JP" altLang="ja-JP" sz="2400" dirty="0">
                <a:solidFill>
                  <a:srgbClr val="FF0000"/>
                </a:solidFill>
              </a:rPr>
              <a:t>教師信号として</a:t>
            </a:r>
            <a:r>
              <a:rPr lang="ja-JP" altLang="ja-JP" sz="2400" dirty="0"/>
              <a:t>，</a:t>
            </a:r>
            <a:r>
              <a:rPr lang="en-US" altLang="ja-JP" sz="2400" dirty="0"/>
              <a:t>Deep Learning</a:t>
            </a:r>
            <a:r>
              <a:rPr lang="ja-JP" altLang="ja-JP" sz="2400" dirty="0"/>
              <a:t>で学習し</a:t>
            </a:r>
            <a:r>
              <a:rPr lang="en-US" altLang="ja-JP" sz="2400" dirty="0"/>
              <a:t>,</a:t>
            </a:r>
            <a:r>
              <a:rPr lang="ja-JP" altLang="ja-JP" sz="2400" dirty="0"/>
              <a:t>述語のサジェストを提案する</a:t>
            </a:r>
            <a:endParaRPr lang="en-US" altLang="ja-JP" sz="2400" dirty="0"/>
          </a:p>
          <a:p>
            <a:pPr lvl="1"/>
            <a:endParaRPr lang="en-US" altLang="ja-JP" sz="2400" dirty="0"/>
          </a:p>
        </p:txBody>
      </p:sp>
      <p:sp>
        <p:nvSpPr>
          <p:cNvPr id="4" name="スライド番号プレースホルダー 3">
            <a:extLst>
              <a:ext uri="{FF2B5EF4-FFF2-40B4-BE49-F238E27FC236}">
                <a16:creationId xmlns:a16="http://schemas.microsoft.com/office/drawing/2014/main" id="{904F7AB2-DF0D-4C3C-8C10-366A9051A42B}"/>
              </a:ext>
            </a:extLst>
          </p:cNvPr>
          <p:cNvSpPr>
            <a:spLocks noGrp="1"/>
          </p:cNvSpPr>
          <p:nvPr>
            <p:ph type="sldNum" sz="quarter" idx="12"/>
          </p:nvPr>
        </p:nvSpPr>
        <p:spPr/>
        <p:txBody>
          <a:bodyPr/>
          <a:lstStyle/>
          <a:p>
            <a:fld id="{246E97CF-0504-4E3F-9290-CC6BBD911ACE}" type="slidenum">
              <a:rPr kumimoji="1" lang="ja-JP" altLang="en-US" smtClean="0"/>
              <a:pPr/>
              <a:t>6</a:t>
            </a:fld>
            <a:endParaRPr kumimoji="1" lang="ja-JP" altLang="en-US" dirty="0"/>
          </a:p>
        </p:txBody>
      </p:sp>
      <p:sp>
        <p:nvSpPr>
          <p:cNvPr id="14" name="角丸四角形 3">
            <a:extLst>
              <a:ext uri="{FF2B5EF4-FFF2-40B4-BE49-F238E27FC236}">
                <a16:creationId xmlns:a16="http://schemas.microsoft.com/office/drawing/2014/main" id="{BE287E3A-794C-4DD2-A431-1ADB6127885A}"/>
              </a:ext>
            </a:extLst>
          </p:cNvPr>
          <p:cNvSpPr/>
          <p:nvPr/>
        </p:nvSpPr>
        <p:spPr>
          <a:xfrm>
            <a:off x="347095" y="5327553"/>
            <a:ext cx="8339705" cy="127491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dirty="0"/>
              <a:t>オープンデータの項目名</a:t>
            </a:r>
            <a:r>
              <a:rPr kumimoji="1" lang="ja-JP" altLang="en-US" sz="2800" dirty="0"/>
              <a:t>を</a:t>
            </a:r>
            <a:r>
              <a:rPr lang="ja-JP" altLang="ja-JP" sz="2800" dirty="0"/>
              <a:t>クラスタリング</a:t>
            </a:r>
            <a:r>
              <a:rPr lang="ja-JP" altLang="en-US" sz="2800" dirty="0"/>
              <a:t>するが必要</a:t>
            </a:r>
            <a:endParaRPr kumimoji="1" lang="ja-JP" altLang="en-US" sz="2800" dirty="0"/>
          </a:p>
        </p:txBody>
      </p:sp>
    </p:spTree>
    <p:extLst>
      <p:ext uri="{BB962C8B-B14F-4D97-AF65-F5344CB8AC3E}">
        <p14:creationId xmlns:p14="http://schemas.microsoft.com/office/powerpoint/2010/main" val="415990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a:t>研究目的</a:t>
            </a:r>
          </a:p>
        </p:txBody>
      </p:sp>
      <p:sp>
        <p:nvSpPr>
          <p:cNvPr id="3" name="コンテンツ プレースホルダー 2"/>
          <p:cNvSpPr>
            <a:spLocks noGrp="1"/>
          </p:cNvSpPr>
          <p:nvPr>
            <p:ph idx="1"/>
          </p:nvPr>
        </p:nvSpPr>
        <p:spPr/>
        <p:txBody>
          <a:bodyPr>
            <a:normAutofit/>
          </a:bodyPr>
          <a:lstStyle/>
          <a:p>
            <a:r>
              <a:rPr lang="ja-JP" altLang="en-US" dirty="0"/>
              <a:t>述語サジェストシステム</a:t>
            </a:r>
            <a:r>
              <a:rPr lang="en-US" altLang="ja-JP" dirty="0"/>
              <a:t>(</a:t>
            </a:r>
            <a:r>
              <a:rPr lang="ja-JP" altLang="en-US" dirty="0"/>
              <a:t>仮</a:t>
            </a:r>
            <a:r>
              <a:rPr lang="en-US" altLang="ja-JP" dirty="0"/>
              <a:t>)</a:t>
            </a:r>
          </a:p>
        </p:txBody>
      </p:sp>
      <p:sp>
        <p:nvSpPr>
          <p:cNvPr id="4" name="スライド番号プレースホルダー 3">
            <a:extLst>
              <a:ext uri="{FF2B5EF4-FFF2-40B4-BE49-F238E27FC236}">
                <a16:creationId xmlns:a16="http://schemas.microsoft.com/office/drawing/2014/main" id="{904F7AB2-DF0D-4C3C-8C10-366A9051A42B}"/>
              </a:ext>
            </a:extLst>
          </p:cNvPr>
          <p:cNvSpPr>
            <a:spLocks noGrp="1"/>
          </p:cNvSpPr>
          <p:nvPr>
            <p:ph type="sldNum" sz="quarter" idx="12"/>
          </p:nvPr>
        </p:nvSpPr>
        <p:spPr/>
        <p:txBody>
          <a:bodyPr/>
          <a:lstStyle/>
          <a:p>
            <a:fld id="{246E97CF-0504-4E3F-9290-CC6BBD911ACE}" type="slidenum">
              <a:rPr kumimoji="1" lang="ja-JP" altLang="en-US" smtClean="0"/>
              <a:pPr/>
              <a:t>7</a:t>
            </a:fld>
            <a:endParaRPr kumimoji="1" lang="ja-JP" altLang="en-US" dirty="0"/>
          </a:p>
        </p:txBody>
      </p:sp>
      <p:pic>
        <p:nvPicPr>
          <p:cNvPr id="5" name="コンテンツ プレースホルダー 5">
            <a:extLst>
              <a:ext uri="{FF2B5EF4-FFF2-40B4-BE49-F238E27FC236}">
                <a16:creationId xmlns:a16="http://schemas.microsoft.com/office/drawing/2014/main" id="{C081E339-6F49-4EAA-BE69-89254C749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1057261"/>
            <a:ext cx="8207375" cy="5722829"/>
          </a:xfrm>
          <a:prstGeom prst="rect">
            <a:avLst/>
          </a:prstGeom>
        </p:spPr>
      </p:pic>
      <p:sp>
        <p:nvSpPr>
          <p:cNvPr id="6" name="テキスト ボックス 5">
            <a:extLst>
              <a:ext uri="{FF2B5EF4-FFF2-40B4-BE49-F238E27FC236}">
                <a16:creationId xmlns:a16="http://schemas.microsoft.com/office/drawing/2014/main" id="{C095B5C2-D163-4208-ABCB-3D644E97606D}"/>
              </a:ext>
            </a:extLst>
          </p:cNvPr>
          <p:cNvSpPr txBox="1"/>
          <p:nvPr/>
        </p:nvSpPr>
        <p:spPr>
          <a:xfrm>
            <a:off x="5940153" y="3314291"/>
            <a:ext cx="889656" cy="1754326"/>
          </a:xfrm>
          <a:prstGeom prst="rect">
            <a:avLst/>
          </a:prstGeom>
          <a:noFill/>
        </p:spPr>
        <p:txBody>
          <a:bodyPr wrap="square" rtlCol="0">
            <a:spAutoFit/>
          </a:bodyPr>
          <a:lstStyle/>
          <a:p>
            <a:r>
              <a:rPr kumimoji="1" lang="ja-JP" altLang="en-US" dirty="0">
                <a:solidFill>
                  <a:srgbClr val="FF0000"/>
                </a:solidFill>
              </a:rPr>
              <a:t>住所</a:t>
            </a:r>
            <a:endParaRPr kumimoji="1" lang="en-US" altLang="ja-JP" dirty="0">
              <a:solidFill>
                <a:srgbClr val="FF0000"/>
              </a:solidFill>
            </a:endParaRPr>
          </a:p>
          <a:p>
            <a:r>
              <a:rPr kumimoji="1" lang="ja-JP" altLang="en-US" dirty="0">
                <a:solidFill>
                  <a:srgbClr val="FF0000"/>
                </a:solidFill>
              </a:rPr>
              <a:t>所在地</a:t>
            </a:r>
            <a:endParaRPr kumimoji="1" lang="en-US" altLang="ja-JP" dirty="0">
              <a:solidFill>
                <a:srgbClr val="FF0000"/>
              </a:solidFill>
            </a:endParaRPr>
          </a:p>
          <a:p>
            <a:r>
              <a:rPr kumimoji="1" lang="ja-JP" altLang="en-US" dirty="0">
                <a:solidFill>
                  <a:srgbClr val="FF0000"/>
                </a:solidFill>
              </a:rPr>
              <a:t>場所</a:t>
            </a:r>
            <a:br>
              <a:rPr kumimoji="1" lang="en-US" altLang="ja-JP" dirty="0">
                <a:solidFill>
                  <a:srgbClr val="FF0000"/>
                </a:solidFill>
              </a:rPr>
            </a:br>
            <a:r>
              <a:rPr lang="ja-JP" altLang="en-US" dirty="0">
                <a:solidFill>
                  <a:srgbClr val="FF0000"/>
                </a:solidFill>
              </a:rPr>
              <a:t>地点</a:t>
            </a:r>
            <a:br>
              <a:rPr lang="en-US" altLang="ja-JP" dirty="0">
                <a:solidFill>
                  <a:srgbClr val="FF0000"/>
                </a:solidFill>
              </a:rPr>
            </a:br>
            <a:r>
              <a:rPr lang="en-US" altLang="ja-JP" dirty="0">
                <a:solidFill>
                  <a:srgbClr val="FF0000"/>
                </a:solidFill>
              </a:rPr>
              <a:t>……</a:t>
            </a:r>
            <a:r>
              <a:rPr lang="ja-JP" altLang="en-US" dirty="0"/>
              <a:t> </a:t>
            </a:r>
            <a:endParaRPr kumimoji="1" lang="en-US" altLang="ja-JP" dirty="0"/>
          </a:p>
          <a:p>
            <a:endParaRPr kumimoji="1" lang="ja-JP" altLang="en-US" dirty="0"/>
          </a:p>
        </p:txBody>
      </p:sp>
      <p:sp>
        <p:nvSpPr>
          <p:cNvPr id="7" name="テキスト ボックス 6">
            <a:extLst>
              <a:ext uri="{FF2B5EF4-FFF2-40B4-BE49-F238E27FC236}">
                <a16:creationId xmlns:a16="http://schemas.microsoft.com/office/drawing/2014/main" id="{4D04035F-23A7-49DB-869F-8DCECA4A6A28}"/>
              </a:ext>
            </a:extLst>
          </p:cNvPr>
          <p:cNvSpPr txBox="1"/>
          <p:nvPr/>
        </p:nvSpPr>
        <p:spPr>
          <a:xfrm>
            <a:off x="6829808" y="3314291"/>
            <a:ext cx="1122296" cy="1754326"/>
          </a:xfrm>
          <a:prstGeom prst="rect">
            <a:avLst/>
          </a:prstGeom>
          <a:noFill/>
        </p:spPr>
        <p:txBody>
          <a:bodyPr wrap="square" rtlCol="0">
            <a:spAutoFit/>
          </a:bodyPr>
          <a:lstStyle/>
          <a:p>
            <a:r>
              <a:rPr kumimoji="1" lang="ja-JP" altLang="en-US" dirty="0">
                <a:solidFill>
                  <a:srgbClr val="7030A0"/>
                </a:solidFill>
              </a:rPr>
              <a:t>施設名</a:t>
            </a:r>
            <a:endParaRPr kumimoji="1" lang="en-US" altLang="ja-JP" dirty="0">
              <a:solidFill>
                <a:srgbClr val="7030A0"/>
              </a:solidFill>
            </a:endParaRPr>
          </a:p>
          <a:p>
            <a:r>
              <a:rPr kumimoji="1" lang="ja-JP" altLang="en-US" dirty="0">
                <a:solidFill>
                  <a:srgbClr val="7030A0"/>
                </a:solidFill>
              </a:rPr>
              <a:t>組織名</a:t>
            </a:r>
            <a:endParaRPr kumimoji="1" lang="en-US" altLang="ja-JP" dirty="0">
              <a:solidFill>
                <a:srgbClr val="7030A0"/>
              </a:solidFill>
            </a:endParaRPr>
          </a:p>
          <a:p>
            <a:r>
              <a:rPr kumimoji="1" lang="ja-JP" altLang="en-US" dirty="0">
                <a:solidFill>
                  <a:srgbClr val="7030A0"/>
                </a:solidFill>
              </a:rPr>
              <a:t>事業者名</a:t>
            </a:r>
            <a:br>
              <a:rPr kumimoji="1" lang="en-US" altLang="ja-JP" dirty="0">
                <a:solidFill>
                  <a:srgbClr val="7030A0"/>
                </a:solidFill>
              </a:rPr>
            </a:br>
            <a:r>
              <a:rPr kumimoji="1" lang="ja-JP" altLang="en-US" dirty="0">
                <a:solidFill>
                  <a:srgbClr val="7030A0"/>
                </a:solidFill>
              </a:rPr>
              <a:t>組合名</a:t>
            </a:r>
            <a:br>
              <a:rPr lang="en-US" altLang="ja-JP" dirty="0">
                <a:solidFill>
                  <a:srgbClr val="FF0000"/>
                </a:solidFill>
              </a:rPr>
            </a:br>
            <a:r>
              <a:rPr kumimoji="1" lang="en-US" altLang="ja-JP" dirty="0">
                <a:solidFill>
                  <a:srgbClr val="7030A0"/>
                </a:solidFill>
              </a:rPr>
              <a:t>……</a:t>
            </a:r>
            <a:r>
              <a:rPr kumimoji="1" lang="ja-JP" altLang="en-US" dirty="0">
                <a:solidFill>
                  <a:srgbClr val="7030A0"/>
                </a:solidFill>
              </a:rPr>
              <a:t> </a:t>
            </a:r>
            <a:endParaRPr kumimoji="1" lang="en-US" altLang="ja-JP" dirty="0">
              <a:solidFill>
                <a:srgbClr val="7030A0"/>
              </a:solidFill>
            </a:endParaRPr>
          </a:p>
          <a:p>
            <a:endParaRPr kumimoji="1" lang="ja-JP" altLang="en-US" dirty="0"/>
          </a:p>
        </p:txBody>
      </p:sp>
      <p:sp>
        <p:nvSpPr>
          <p:cNvPr id="8" name="テキスト ボックス 7">
            <a:extLst>
              <a:ext uri="{FF2B5EF4-FFF2-40B4-BE49-F238E27FC236}">
                <a16:creationId xmlns:a16="http://schemas.microsoft.com/office/drawing/2014/main" id="{DA489F36-DCE1-44CA-9CCF-A4C7548C7D48}"/>
              </a:ext>
            </a:extLst>
          </p:cNvPr>
          <p:cNvSpPr txBox="1"/>
          <p:nvPr/>
        </p:nvSpPr>
        <p:spPr>
          <a:xfrm>
            <a:off x="7835783" y="3314291"/>
            <a:ext cx="1122296" cy="1754326"/>
          </a:xfrm>
          <a:prstGeom prst="rect">
            <a:avLst/>
          </a:prstGeom>
          <a:noFill/>
        </p:spPr>
        <p:txBody>
          <a:bodyPr wrap="square" rtlCol="0">
            <a:spAutoFit/>
          </a:bodyPr>
          <a:lstStyle/>
          <a:p>
            <a:r>
              <a:rPr lang="ja-JP" altLang="en-US" dirty="0">
                <a:solidFill>
                  <a:schemeClr val="accent4">
                    <a:lumMod val="75000"/>
                  </a:schemeClr>
                </a:solidFill>
              </a:rPr>
              <a:t>分類</a:t>
            </a:r>
            <a:endParaRPr lang="en-US" altLang="ja-JP" dirty="0">
              <a:solidFill>
                <a:schemeClr val="accent4">
                  <a:lumMod val="75000"/>
                </a:schemeClr>
              </a:solidFill>
            </a:endParaRPr>
          </a:p>
          <a:p>
            <a:r>
              <a:rPr lang="ja-JP" altLang="en-US" dirty="0">
                <a:solidFill>
                  <a:schemeClr val="accent4">
                    <a:lumMod val="75000"/>
                  </a:schemeClr>
                </a:solidFill>
              </a:rPr>
              <a:t>種別</a:t>
            </a:r>
            <a:br>
              <a:rPr lang="en-US" altLang="ja-JP" dirty="0">
                <a:solidFill>
                  <a:schemeClr val="accent4">
                    <a:lumMod val="75000"/>
                  </a:schemeClr>
                </a:solidFill>
              </a:rPr>
            </a:br>
            <a:r>
              <a:rPr lang="ja-JP" altLang="en-US" dirty="0">
                <a:solidFill>
                  <a:schemeClr val="accent4">
                    <a:lumMod val="75000"/>
                  </a:schemeClr>
                </a:solidFill>
              </a:rPr>
              <a:t>品目分類</a:t>
            </a:r>
            <a:br>
              <a:rPr lang="en-US" altLang="ja-JP" dirty="0">
                <a:solidFill>
                  <a:schemeClr val="accent4">
                    <a:lumMod val="75000"/>
                  </a:schemeClr>
                </a:solidFill>
              </a:rPr>
            </a:br>
            <a:r>
              <a:rPr lang="ja-JP" altLang="en-US" dirty="0">
                <a:solidFill>
                  <a:schemeClr val="accent4">
                    <a:lumMod val="75000"/>
                  </a:schemeClr>
                </a:solidFill>
              </a:rPr>
              <a:t>小区</a:t>
            </a:r>
            <a:endParaRPr lang="en-US" altLang="ja-JP" dirty="0">
              <a:solidFill>
                <a:schemeClr val="accent4">
                  <a:lumMod val="75000"/>
                </a:schemeClr>
              </a:solidFill>
            </a:endParaRPr>
          </a:p>
          <a:p>
            <a:r>
              <a:rPr lang="en-US" altLang="ja-JP" dirty="0">
                <a:solidFill>
                  <a:schemeClr val="accent4">
                    <a:lumMod val="75000"/>
                  </a:schemeClr>
                </a:solidFill>
              </a:rPr>
              <a:t>……</a:t>
            </a:r>
            <a:r>
              <a:rPr lang="ja-JP" altLang="en-US" dirty="0">
                <a:solidFill>
                  <a:schemeClr val="accent4">
                    <a:lumMod val="75000"/>
                  </a:schemeClr>
                </a:solidFill>
              </a:rPr>
              <a:t> </a:t>
            </a:r>
            <a:endParaRPr lang="en-US" altLang="ja-JP" dirty="0">
              <a:solidFill>
                <a:schemeClr val="accent4">
                  <a:lumMod val="75000"/>
                </a:schemeClr>
              </a:solidFill>
            </a:endParaRPr>
          </a:p>
          <a:p>
            <a:endParaRPr kumimoji="1" lang="ja-JP" altLang="en-US" dirty="0"/>
          </a:p>
        </p:txBody>
      </p:sp>
      <p:sp>
        <p:nvSpPr>
          <p:cNvPr id="11" name="テキスト ボックス 10">
            <a:extLst>
              <a:ext uri="{FF2B5EF4-FFF2-40B4-BE49-F238E27FC236}">
                <a16:creationId xmlns:a16="http://schemas.microsoft.com/office/drawing/2014/main" id="{D818DDB0-92EE-4C1D-A952-87199F5DC040}"/>
              </a:ext>
            </a:extLst>
          </p:cNvPr>
          <p:cNvSpPr txBox="1"/>
          <p:nvPr/>
        </p:nvSpPr>
        <p:spPr>
          <a:xfrm>
            <a:off x="5513108" y="3059668"/>
            <a:ext cx="1236915" cy="369332"/>
          </a:xfrm>
          <a:prstGeom prst="rect">
            <a:avLst/>
          </a:prstGeom>
          <a:noFill/>
        </p:spPr>
        <p:txBody>
          <a:bodyPr wrap="square" rtlCol="0">
            <a:spAutoFit/>
          </a:bodyPr>
          <a:lstStyle/>
          <a:p>
            <a:r>
              <a:rPr kumimoji="1" lang="ja-JP" altLang="en-US" dirty="0">
                <a:solidFill>
                  <a:srgbClr val="FF0000"/>
                </a:solidFill>
              </a:rPr>
              <a:t>クラスタ１</a:t>
            </a:r>
            <a:endParaRPr kumimoji="1" lang="ja-JP" altLang="en-US" dirty="0"/>
          </a:p>
        </p:txBody>
      </p:sp>
      <p:sp>
        <p:nvSpPr>
          <p:cNvPr id="12" name="テキスト ボックス 11">
            <a:extLst>
              <a:ext uri="{FF2B5EF4-FFF2-40B4-BE49-F238E27FC236}">
                <a16:creationId xmlns:a16="http://schemas.microsoft.com/office/drawing/2014/main" id="{8913F857-280A-4DE6-8746-B495BC2BBDBC}"/>
              </a:ext>
            </a:extLst>
          </p:cNvPr>
          <p:cNvSpPr txBox="1"/>
          <p:nvPr/>
        </p:nvSpPr>
        <p:spPr>
          <a:xfrm>
            <a:off x="6713487" y="3045628"/>
            <a:ext cx="1122296" cy="646331"/>
          </a:xfrm>
          <a:prstGeom prst="rect">
            <a:avLst/>
          </a:prstGeom>
          <a:noFill/>
        </p:spPr>
        <p:txBody>
          <a:bodyPr wrap="square" rtlCol="0">
            <a:spAutoFit/>
          </a:bodyPr>
          <a:lstStyle/>
          <a:p>
            <a:r>
              <a:rPr kumimoji="1" lang="ja-JP" altLang="en-US" dirty="0">
                <a:solidFill>
                  <a:srgbClr val="7030A0"/>
                </a:solidFill>
              </a:rPr>
              <a:t>クラスタ２</a:t>
            </a:r>
            <a:endParaRPr kumimoji="1" lang="en-US" altLang="ja-JP" dirty="0">
              <a:solidFill>
                <a:srgbClr val="7030A0"/>
              </a:solidFill>
            </a:endParaRPr>
          </a:p>
          <a:p>
            <a:endParaRPr kumimoji="1" lang="ja-JP" altLang="en-US" dirty="0"/>
          </a:p>
        </p:txBody>
      </p:sp>
      <p:sp>
        <p:nvSpPr>
          <p:cNvPr id="13" name="テキスト ボックス 12">
            <a:extLst>
              <a:ext uri="{FF2B5EF4-FFF2-40B4-BE49-F238E27FC236}">
                <a16:creationId xmlns:a16="http://schemas.microsoft.com/office/drawing/2014/main" id="{1E43BF88-422E-4358-9DA0-126E2A9EA856}"/>
              </a:ext>
            </a:extLst>
          </p:cNvPr>
          <p:cNvSpPr txBox="1"/>
          <p:nvPr/>
        </p:nvSpPr>
        <p:spPr>
          <a:xfrm>
            <a:off x="7809816" y="3059667"/>
            <a:ext cx="1094101" cy="646331"/>
          </a:xfrm>
          <a:prstGeom prst="rect">
            <a:avLst/>
          </a:prstGeom>
          <a:noFill/>
        </p:spPr>
        <p:txBody>
          <a:bodyPr wrap="square" rtlCol="0">
            <a:spAutoFit/>
          </a:bodyPr>
          <a:lstStyle/>
          <a:p>
            <a:r>
              <a:rPr lang="ja-JP" altLang="en-US" dirty="0">
                <a:solidFill>
                  <a:schemeClr val="accent4">
                    <a:lumMod val="75000"/>
                  </a:schemeClr>
                </a:solidFill>
              </a:rPr>
              <a:t>クラスタ</a:t>
            </a:r>
            <a:r>
              <a:rPr lang="en-US" altLang="ja-JP" dirty="0">
                <a:solidFill>
                  <a:schemeClr val="accent4">
                    <a:lumMod val="75000"/>
                  </a:schemeClr>
                </a:solidFill>
              </a:rPr>
              <a:t>3</a:t>
            </a:r>
          </a:p>
          <a:p>
            <a:endParaRPr kumimoji="1" lang="ja-JP" altLang="en-US" dirty="0"/>
          </a:p>
        </p:txBody>
      </p:sp>
      <p:sp>
        <p:nvSpPr>
          <p:cNvPr id="15" name="矢印: 右 14">
            <a:extLst>
              <a:ext uri="{FF2B5EF4-FFF2-40B4-BE49-F238E27FC236}">
                <a16:creationId xmlns:a16="http://schemas.microsoft.com/office/drawing/2014/main" id="{6D56C72D-4F94-454F-8AC8-9E1095259D55}"/>
              </a:ext>
            </a:extLst>
          </p:cNvPr>
          <p:cNvSpPr/>
          <p:nvPr/>
        </p:nvSpPr>
        <p:spPr>
          <a:xfrm>
            <a:off x="3664997" y="2878793"/>
            <a:ext cx="1595589" cy="5067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14" name="スライド番号プレースホルダー 3">
            <a:extLst>
              <a:ext uri="{FF2B5EF4-FFF2-40B4-BE49-F238E27FC236}">
                <a16:creationId xmlns:a16="http://schemas.microsoft.com/office/drawing/2014/main" id="{BFB539F5-19AF-49D1-99BF-C74856EC577D}"/>
              </a:ext>
            </a:extLst>
          </p:cNvPr>
          <p:cNvSpPr txBox="1">
            <a:spLocks/>
          </p:cNvSpPr>
          <p:nvPr/>
        </p:nvSpPr>
        <p:spPr>
          <a:xfrm>
            <a:off x="6210300" y="6508751"/>
            <a:ext cx="245745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6E97CF-0504-4E3F-9290-CC6BBD911ACE}" type="slidenum">
              <a:rPr kumimoji="1" lang="ja-JP" altLang="en-US" smtClean="0"/>
              <a:pPr/>
              <a:t>7</a:t>
            </a:fld>
            <a:endParaRPr kumimoji="1" lang="ja-JP" altLang="en-US" dirty="0"/>
          </a:p>
        </p:txBody>
      </p:sp>
    </p:spTree>
    <p:extLst>
      <p:ext uri="{BB962C8B-B14F-4D97-AF65-F5344CB8AC3E}">
        <p14:creationId xmlns:p14="http://schemas.microsoft.com/office/powerpoint/2010/main" val="286548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図 2048">
            <a:extLst>
              <a:ext uri="{FF2B5EF4-FFF2-40B4-BE49-F238E27FC236}">
                <a16:creationId xmlns:a16="http://schemas.microsoft.com/office/drawing/2014/main" id="{434E7736-DF52-432A-AE3C-31E67E48ADA5}"/>
              </a:ext>
            </a:extLst>
          </p:cNvPr>
          <p:cNvPicPr>
            <a:picLocks noChangeAspect="1"/>
          </p:cNvPicPr>
          <p:nvPr/>
        </p:nvPicPr>
        <p:blipFill>
          <a:blip r:embed="rId3"/>
          <a:stretch>
            <a:fillRect/>
          </a:stretch>
        </p:blipFill>
        <p:spPr>
          <a:xfrm>
            <a:off x="2319841" y="705180"/>
            <a:ext cx="6516353" cy="1591590"/>
          </a:xfrm>
          <a:prstGeom prst="rect">
            <a:avLst/>
          </a:prstGeom>
        </p:spPr>
      </p:pic>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12" name="タイトル 11">
            <a:extLst>
              <a:ext uri="{FF2B5EF4-FFF2-40B4-BE49-F238E27FC236}">
                <a16:creationId xmlns:a16="http://schemas.microsoft.com/office/drawing/2014/main" id="{B135C00C-12DE-4F92-B17F-80925AD95D52}"/>
              </a:ext>
            </a:extLst>
          </p:cNvPr>
          <p:cNvSpPr>
            <a:spLocks noGrp="1"/>
          </p:cNvSpPr>
          <p:nvPr>
            <p:ph type="title"/>
          </p:nvPr>
        </p:nvSpPr>
        <p:spPr>
          <a:xfrm>
            <a:off x="0" y="0"/>
            <a:ext cx="9144000" cy="634082"/>
          </a:xfrm>
        </p:spPr>
        <p:txBody>
          <a:bodyPr>
            <a:normAutofit fontScale="90000"/>
          </a:bodyPr>
          <a:lstStyle/>
          <a:p>
            <a:r>
              <a:rPr lang="ja-JP" altLang="en-US" sz="3600" dirty="0"/>
              <a:t>流れ</a:t>
            </a:r>
            <a:endParaRPr kumimoji="1" lang="ja-JP" altLang="en-US" dirty="0"/>
          </a:p>
        </p:txBody>
      </p:sp>
      <p:sp>
        <p:nvSpPr>
          <p:cNvPr id="13" name="コンテンツ プレースホルダー 12">
            <a:extLst>
              <a:ext uri="{FF2B5EF4-FFF2-40B4-BE49-F238E27FC236}">
                <a16:creationId xmlns:a16="http://schemas.microsoft.com/office/drawing/2014/main" id="{522D26CC-6AE8-4B24-841C-FF08A365B723}"/>
              </a:ext>
            </a:extLst>
          </p:cNvPr>
          <p:cNvSpPr>
            <a:spLocks noGrp="1"/>
          </p:cNvSpPr>
          <p:nvPr>
            <p:ph idx="1"/>
          </p:nvPr>
        </p:nvSpPr>
        <p:spPr/>
        <p:txBody>
          <a:bodyPr/>
          <a:lstStyle/>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9" name="円/楕円 4">
            <a:extLst>
              <a:ext uri="{FF2B5EF4-FFF2-40B4-BE49-F238E27FC236}">
                <a16:creationId xmlns:a16="http://schemas.microsoft.com/office/drawing/2014/main" id="{E50C51C3-7F16-4BB8-B203-3DD23E3887C2}"/>
              </a:ext>
            </a:extLst>
          </p:cNvPr>
          <p:cNvSpPr/>
          <p:nvPr/>
        </p:nvSpPr>
        <p:spPr>
          <a:xfrm>
            <a:off x="259054" y="1229893"/>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START</a:t>
            </a:r>
            <a:endParaRPr kumimoji="1" lang="ja-JP" altLang="en-US" dirty="0">
              <a:solidFill>
                <a:schemeClr val="tx1"/>
              </a:solidFill>
            </a:endParaRPr>
          </a:p>
        </p:txBody>
      </p:sp>
      <p:cxnSp>
        <p:nvCxnSpPr>
          <p:cNvPr id="10" name="直線コネクタ 9">
            <a:extLst>
              <a:ext uri="{FF2B5EF4-FFF2-40B4-BE49-F238E27FC236}">
                <a16:creationId xmlns:a16="http://schemas.microsoft.com/office/drawing/2014/main" id="{9ED480FF-3A4C-4668-AD69-36F55F116650}"/>
              </a:ext>
            </a:extLst>
          </p:cNvPr>
          <p:cNvCxnSpPr>
            <a:cxnSpLocks/>
          </p:cNvCxnSpPr>
          <p:nvPr/>
        </p:nvCxnSpPr>
        <p:spPr>
          <a:xfrm>
            <a:off x="1130401" y="1731485"/>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B56ED8D7-381D-4995-91B6-654298DA1FA8}"/>
              </a:ext>
            </a:extLst>
          </p:cNvPr>
          <p:cNvSpPr/>
          <p:nvPr/>
        </p:nvSpPr>
        <p:spPr>
          <a:xfrm>
            <a:off x="40786" y="1988840"/>
            <a:ext cx="2179229" cy="5045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None/>
            </a:pPr>
            <a:r>
              <a:rPr lang="ja-JP" altLang="ja-JP" sz="1400" dirty="0">
                <a:solidFill>
                  <a:schemeClr val="tx1">
                    <a:lumMod val="95000"/>
                    <a:lumOff val="5000"/>
                  </a:schemeClr>
                </a:solidFill>
                <a:latin typeface="+mj-ea"/>
              </a:rPr>
              <a:t>オープンデータ</a:t>
            </a:r>
            <a:r>
              <a:rPr lang="en-US" altLang="ja-JP" sz="1400" dirty="0">
                <a:solidFill>
                  <a:schemeClr val="tx1">
                    <a:lumMod val="95000"/>
                    <a:lumOff val="5000"/>
                  </a:schemeClr>
                </a:solidFill>
                <a:latin typeface="+mj-ea"/>
              </a:rPr>
              <a:t>CSV</a:t>
            </a:r>
            <a:r>
              <a:rPr lang="ja-JP" altLang="ja-JP" sz="1400" dirty="0">
                <a:solidFill>
                  <a:schemeClr val="tx1">
                    <a:lumMod val="95000"/>
                    <a:lumOff val="5000"/>
                  </a:schemeClr>
                </a:solidFill>
                <a:latin typeface="+mj-ea"/>
              </a:rPr>
              <a:t>から項目名を抽出</a:t>
            </a:r>
            <a:endParaRPr lang="ja-JP" altLang="en-US" sz="1100" dirty="0">
              <a:solidFill>
                <a:schemeClr val="tx1">
                  <a:lumMod val="95000"/>
                  <a:lumOff val="5000"/>
                </a:schemeClr>
              </a:solidFill>
            </a:endParaRPr>
          </a:p>
        </p:txBody>
      </p:sp>
      <p:cxnSp>
        <p:nvCxnSpPr>
          <p:cNvPr id="15" name="直線コネクタ 14">
            <a:extLst>
              <a:ext uri="{FF2B5EF4-FFF2-40B4-BE49-F238E27FC236}">
                <a16:creationId xmlns:a16="http://schemas.microsoft.com/office/drawing/2014/main" id="{5D7BE2FB-8EB5-485E-8F56-6B44AF496A8A}"/>
              </a:ext>
            </a:extLst>
          </p:cNvPr>
          <p:cNvCxnSpPr>
            <a:cxnSpLocks/>
          </p:cNvCxnSpPr>
          <p:nvPr/>
        </p:nvCxnSpPr>
        <p:spPr>
          <a:xfrm>
            <a:off x="1125562" y="2478567"/>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18" name="円/楕円 4">
            <a:extLst>
              <a:ext uri="{FF2B5EF4-FFF2-40B4-BE49-F238E27FC236}">
                <a16:creationId xmlns:a16="http://schemas.microsoft.com/office/drawing/2014/main" id="{F5428E3C-8521-436D-8A57-73785F02C42E}"/>
              </a:ext>
            </a:extLst>
          </p:cNvPr>
          <p:cNvSpPr/>
          <p:nvPr/>
        </p:nvSpPr>
        <p:spPr>
          <a:xfrm>
            <a:off x="259054" y="6326736"/>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END</a:t>
            </a:r>
            <a:endParaRPr kumimoji="1" lang="ja-JP" altLang="en-US" dirty="0">
              <a:solidFill>
                <a:schemeClr val="tx1"/>
              </a:solidFill>
            </a:endParaRPr>
          </a:p>
        </p:txBody>
      </p:sp>
      <p:sp>
        <p:nvSpPr>
          <p:cNvPr id="19" name="正方形/長方形 18">
            <a:extLst>
              <a:ext uri="{FF2B5EF4-FFF2-40B4-BE49-F238E27FC236}">
                <a16:creationId xmlns:a16="http://schemas.microsoft.com/office/drawing/2014/main" id="{DCA2E34D-7811-4490-A9CA-DD50C2F58E82}"/>
              </a:ext>
            </a:extLst>
          </p:cNvPr>
          <p:cNvSpPr/>
          <p:nvPr/>
        </p:nvSpPr>
        <p:spPr>
          <a:xfrm>
            <a:off x="53128" y="2780928"/>
            <a:ext cx="2179229" cy="489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kern="100" dirty="0">
                <a:solidFill>
                  <a:schemeClr val="tx1">
                    <a:lumMod val="95000"/>
                    <a:lumOff val="5000"/>
                  </a:schemeClr>
                </a:solidFill>
                <a:ea typeface="ＭＳ 明朝" panose="02020609040205080304" pitchFamily="17" charset="-128"/>
                <a:cs typeface="Times New Roman" panose="02020603050405020304" pitchFamily="18" charset="0"/>
              </a:rPr>
              <a:t>項目データと項目名を抽出し、分かち書きされる</a:t>
            </a:r>
            <a:endParaRPr lang="ja-JP" altLang="ja-JP" sz="1000" kern="100" dirty="0">
              <a:solidFill>
                <a:schemeClr val="tx1">
                  <a:lumMod val="95000"/>
                  <a:lumOff val="5000"/>
                </a:schemeClr>
              </a:solidFill>
              <a:ea typeface="ＭＳ 明朝" panose="02020609040205080304" pitchFamily="17"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8D248B56-2E3F-42C5-8BB6-4D5A6A0E345A}"/>
              </a:ext>
            </a:extLst>
          </p:cNvPr>
          <p:cNvSpPr/>
          <p:nvPr/>
        </p:nvSpPr>
        <p:spPr>
          <a:xfrm>
            <a:off x="53128" y="3596959"/>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lumMod val="95000"/>
                    <a:lumOff val="5000"/>
                  </a:schemeClr>
                </a:solidFill>
              </a:rPr>
              <a:t>Word2Vec</a:t>
            </a:r>
            <a:r>
              <a:rPr lang="ja-JP" altLang="en-US" sz="1000" dirty="0">
                <a:solidFill>
                  <a:schemeClr val="tx1">
                    <a:lumMod val="95000"/>
                    <a:lumOff val="5000"/>
                  </a:schemeClr>
                </a:solidFill>
              </a:rPr>
              <a:t>で得られた項目データと項目名のベクトルを取得し、</a:t>
            </a:r>
            <a:r>
              <a:rPr lang="ja-JP" altLang="ja-JP" sz="1000" dirty="0">
                <a:solidFill>
                  <a:schemeClr val="tx1">
                    <a:lumMod val="95000"/>
                    <a:lumOff val="5000"/>
                  </a:schemeClr>
                </a:solidFill>
                <a:latin typeface="+mj-ea"/>
              </a:rPr>
              <a:t>ベクトルを</a:t>
            </a:r>
            <a:r>
              <a:rPr lang="ja-JP" altLang="en-US" sz="1000" dirty="0">
                <a:solidFill>
                  <a:schemeClr val="tx1">
                    <a:lumMod val="95000"/>
                    <a:lumOff val="5000"/>
                  </a:schemeClr>
                </a:solidFill>
                <a:latin typeface="+mj-ea"/>
              </a:rPr>
              <a:t>合成</a:t>
            </a:r>
            <a:endParaRPr lang="ja-JP" altLang="en-US" sz="1000" dirty="0">
              <a:solidFill>
                <a:schemeClr val="tx1">
                  <a:lumMod val="95000"/>
                  <a:lumOff val="5000"/>
                </a:schemeClr>
              </a:solidFill>
            </a:endParaRPr>
          </a:p>
        </p:txBody>
      </p:sp>
      <p:sp>
        <p:nvSpPr>
          <p:cNvPr id="21" name="正方形/長方形 20">
            <a:extLst>
              <a:ext uri="{FF2B5EF4-FFF2-40B4-BE49-F238E27FC236}">
                <a16:creationId xmlns:a16="http://schemas.microsoft.com/office/drawing/2014/main" id="{9CBD198E-937F-49D4-BA81-D050F8220456}"/>
              </a:ext>
            </a:extLst>
          </p:cNvPr>
          <p:cNvSpPr/>
          <p:nvPr/>
        </p:nvSpPr>
        <p:spPr>
          <a:xfrm>
            <a:off x="39227" y="4389047"/>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95000"/>
                    <a:lumOff val="5000"/>
                  </a:schemeClr>
                </a:solidFill>
                <a:latin typeface="+mj-ea"/>
              </a:rPr>
              <a:t>項目名の</a:t>
            </a:r>
            <a:r>
              <a:rPr lang="ja-JP" altLang="ja-JP" sz="1000" dirty="0">
                <a:solidFill>
                  <a:schemeClr val="tx1">
                    <a:lumMod val="95000"/>
                    <a:lumOff val="5000"/>
                  </a:schemeClr>
                </a:solidFill>
                <a:latin typeface="+mj-ea"/>
              </a:rPr>
              <a:t>ベクトルの</a:t>
            </a:r>
            <a:r>
              <a:rPr lang="ja-JP" altLang="ja-JP" sz="1000" dirty="0">
                <a:solidFill>
                  <a:schemeClr val="tx1">
                    <a:lumMod val="95000"/>
                    <a:lumOff val="5000"/>
                  </a:schemeClr>
                </a:solidFill>
              </a:rPr>
              <a:t>クラスタリング</a:t>
            </a:r>
            <a:r>
              <a:rPr lang="ja-JP" altLang="ja-JP" sz="1000" dirty="0">
                <a:solidFill>
                  <a:schemeClr val="tx1">
                    <a:lumMod val="95000"/>
                    <a:lumOff val="5000"/>
                  </a:schemeClr>
                </a:solidFill>
                <a:latin typeface="+mj-ea"/>
              </a:rPr>
              <a:t>を行</a:t>
            </a:r>
            <a:r>
              <a:rPr lang="ja-JP" altLang="en-US" sz="1000" dirty="0">
                <a:solidFill>
                  <a:schemeClr val="tx1">
                    <a:lumMod val="95000"/>
                    <a:lumOff val="5000"/>
                  </a:schemeClr>
                </a:solidFill>
                <a:latin typeface="+mj-ea"/>
              </a:rPr>
              <a:t>う</a:t>
            </a:r>
            <a:endParaRPr lang="ja-JP" altLang="ja-JP" sz="1000" dirty="0">
              <a:solidFill>
                <a:schemeClr val="tx1">
                  <a:lumMod val="95000"/>
                  <a:lumOff val="5000"/>
                </a:schemeClr>
              </a:solidFill>
            </a:endParaRPr>
          </a:p>
        </p:txBody>
      </p:sp>
      <p:sp>
        <p:nvSpPr>
          <p:cNvPr id="25" name="正方形/長方形 24">
            <a:extLst>
              <a:ext uri="{FF2B5EF4-FFF2-40B4-BE49-F238E27FC236}">
                <a16:creationId xmlns:a16="http://schemas.microsoft.com/office/drawing/2014/main" id="{2E040609-7E72-4684-BD76-EBB4BB3BC19A}"/>
              </a:ext>
            </a:extLst>
          </p:cNvPr>
          <p:cNvSpPr/>
          <p:nvPr/>
        </p:nvSpPr>
        <p:spPr>
          <a:xfrm>
            <a:off x="24149" y="5157192"/>
            <a:ext cx="2179229" cy="843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err="1">
                <a:solidFill>
                  <a:schemeClr val="tx1">
                    <a:lumMod val="95000"/>
                    <a:lumOff val="5000"/>
                  </a:schemeClr>
                </a:solidFill>
              </a:rPr>
              <a:t>Keras</a:t>
            </a:r>
            <a:r>
              <a:rPr lang="ja-JP" altLang="en-US" sz="1000" dirty="0">
                <a:solidFill>
                  <a:schemeClr val="tx1">
                    <a:lumMod val="95000"/>
                    <a:lumOff val="5000"/>
                  </a:schemeClr>
                </a:solidFill>
              </a:rPr>
              <a:t>を用いて、項目データのベクトルを入力し、出力層の教師信号として項目名のクラスタを入力し、述語のサジェストを行う</a:t>
            </a:r>
            <a:endParaRPr lang="ja-JP" altLang="ja-JP" sz="1000" dirty="0">
              <a:solidFill>
                <a:schemeClr val="tx1">
                  <a:lumMod val="95000"/>
                  <a:lumOff val="5000"/>
                </a:schemeClr>
              </a:solidFill>
            </a:endParaRPr>
          </a:p>
        </p:txBody>
      </p:sp>
      <p:sp>
        <p:nvSpPr>
          <p:cNvPr id="30" name="ドーナツ 17">
            <a:extLst>
              <a:ext uri="{FF2B5EF4-FFF2-40B4-BE49-F238E27FC236}">
                <a16:creationId xmlns:a16="http://schemas.microsoft.com/office/drawing/2014/main" id="{2F0DE296-86D5-4F5E-ACA9-65B517DC44F8}"/>
              </a:ext>
            </a:extLst>
          </p:cNvPr>
          <p:cNvSpPr/>
          <p:nvPr/>
        </p:nvSpPr>
        <p:spPr>
          <a:xfrm>
            <a:off x="2288590" y="421351"/>
            <a:ext cx="6578854" cy="2077853"/>
          </a:xfrm>
          <a:prstGeom prst="donut">
            <a:avLst>
              <a:gd name="adj" fmla="val 3189"/>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812F41E3-1E80-40C9-84BE-C41B9847339E}"/>
              </a:ext>
            </a:extLst>
          </p:cNvPr>
          <p:cNvSpPr/>
          <p:nvPr/>
        </p:nvSpPr>
        <p:spPr>
          <a:xfrm>
            <a:off x="5044358" y="2694971"/>
            <a:ext cx="2956899" cy="369332"/>
          </a:xfrm>
          <a:prstGeom prst="rect">
            <a:avLst/>
          </a:prstGeom>
        </p:spPr>
        <p:txBody>
          <a:bodyPr wrap="none">
            <a:spAutoFit/>
          </a:bodyPr>
          <a:lstStyle/>
          <a:p>
            <a:pPr algn="ctr" latinLnBrk="1">
              <a:spcBef>
                <a:spcPts val="300"/>
              </a:spcBef>
              <a:spcAft>
                <a:spcPts val="0"/>
              </a:spcAft>
            </a:pPr>
            <a:r>
              <a:rPr lang="en-US" altLang="ja-JP" kern="100" dirty="0">
                <a:latin typeface="Times New Roman" panose="02020603050405020304" pitchFamily="18" charset="0"/>
                <a:ea typeface="BatangChe" panose="02030609000101010101" pitchFamily="49" charset="-127"/>
              </a:rPr>
              <a:t>Fig. CSV </a:t>
            </a:r>
            <a:r>
              <a:rPr lang="ja-JP" altLang="en-US" kern="100" dirty="0">
                <a:latin typeface="Times New Roman" panose="02020603050405020304" pitchFamily="18" charset="0"/>
                <a:ea typeface="BatangChe" panose="02030609000101010101" pitchFamily="49" charset="-127"/>
              </a:rPr>
              <a:t>ファイルのリスト</a:t>
            </a:r>
            <a:endParaRPr lang="ja-JP" altLang="ja-JP" kern="100" dirty="0">
              <a:latin typeface="Times New Roman" panose="02020603050405020304" pitchFamily="18" charset="0"/>
              <a:ea typeface="BatangChe" panose="02030609000101010101" pitchFamily="49" charset="-127"/>
            </a:endParaRPr>
          </a:p>
        </p:txBody>
      </p:sp>
      <p:sp>
        <p:nvSpPr>
          <p:cNvPr id="26" name="スライド番号プレースホルダー 3">
            <a:extLst>
              <a:ext uri="{FF2B5EF4-FFF2-40B4-BE49-F238E27FC236}">
                <a16:creationId xmlns:a16="http://schemas.microsoft.com/office/drawing/2014/main" id="{F08611B1-C4FB-4069-A13F-9BBB655B0875}"/>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8</a:t>
            </a:fld>
            <a:endParaRPr kumimoji="1" lang="ja-JP" altLang="en-US" dirty="0"/>
          </a:p>
        </p:txBody>
      </p:sp>
      <p:cxnSp>
        <p:nvCxnSpPr>
          <p:cNvPr id="33" name="直線コネクタ 32">
            <a:extLst>
              <a:ext uri="{FF2B5EF4-FFF2-40B4-BE49-F238E27FC236}">
                <a16:creationId xmlns:a16="http://schemas.microsoft.com/office/drawing/2014/main" id="{D76362A6-5DE5-412E-91BC-B3819FC56250}"/>
              </a:ext>
            </a:extLst>
          </p:cNvPr>
          <p:cNvCxnSpPr>
            <a:cxnSpLocks/>
          </p:cNvCxnSpPr>
          <p:nvPr/>
        </p:nvCxnSpPr>
        <p:spPr>
          <a:xfrm>
            <a:off x="1110778" y="6006959"/>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F468199A-7DB8-422F-965C-4ABC8431F1E6}"/>
              </a:ext>
            </a:extLst>
          </p:cNvPr>
          <p:cNvCxnSpPr>
            <a:cxnSpLocks/>
          </p:cNvCxnSpPr>
          <p:nvPr/>
        </p:nvCxnSpPr>
        <p:spPr>
          <a:xfrm>
            <a:off x="1115616" y="4077072"/>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C753DD9-1595-47EB-B407-16C72DD2CE93}"/>
              </a:ext>
            </a:extLst>
          </p:cNvPr>
          <p:cNvCxnSpPr>
            <a:cxnSpLocks/>
          </p:cNvCxnSpPr>
          <p:nvPr/>
        </p:nvCxnSpPr>
        <p:spPr>
          <a:xfrm>
            <a:off x="1115616" y="4869160"/>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E2538B95-5A03-4205-97A5-11ABC200B39E}"/>
              </a:ext>
            </a:extLst>
          </p:cNvPr>
          <p:cNvCxnSpPr>
            <a:cxnSpLocks/>
          </p:cNvCxnSpPr>
          <p:nvPr/>
        </p:nvCxnSpPr>
        <p:spPr>
          <a:xfrm>
            <a:off x="1115616" y="3284984"/>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38" name="コンテンツ プレースホルダー 2">
            <a:extLst>
              <a:ext uri="{FF2B5EF4-FFF2-40B4-BE49-F238E27FC236}">
                <a16:creationId xmlns:a16="http://schemas.microsoft.com/office/drawing/2014/main" id="{6EFC769E-652B-4756-8171-7512C7017F9A}"/>
              </a:ext>
            </a:extLst>
          </p:cNvPr>
          <p:cNvSpPr txBox="1">
            <a:spLocks/>
          </p:cNvSpPr>
          <p:nvPr/>
        </p:nvSpPr>
        <p:spPr>
          <a:xfrm>
            <a:off x="3192327" y="3766770"/>
            <a:ext cx="4771380" cy="23572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700" dirty="0">
                <a:latin typeface="+mj-ea"/>
                <a:ea typeface="+mj-ea"/>
              </a:rPr>
              <a:t>抽出全国</a:t>
            </a:r>
            <a:r>
              <a:rPr lang="ja-JP" altLang="ja-JP" sz="2700" dirty="0">
                <a:latin typeface="+mj-ea"/>
                <a:ea typeface="+mj-ea"/>
              </a:rPr>
              <a:t>約</a:t>
            </a:r>
            <a:r>
              <a:rPr lang="en-US" altLang="ja-JP" sz="2700" dirty="0">
                <a:latin typeface="+mj-ea"/>
                <a:ea typeface="+mj-ea"/>
              </a:rPr>
              <a:t>3</a:t>
            </a:r>
            <a:r>
              <a:rPr lang="ja-JP" altLang="ja-JP" sz="2700" dirty="0">
                <a:latin typeface="+mj-ea"/>
                <a:ea typeface="+mj-ea"/>
              </a:rPr>
              <a:t>万件約</a:t>
            </a:r>
            <a:r>
              <a:rPr lang="en-US" altLang="ja-JP" sz="2700" dirty="0">
                <a:latin typeface="+mj-ea"/>
                <a:ea typeface="+mj-ea"/>
              </a:rPr>
              <a:t>3</a:t>
            </a:r>
            <a:r>
              <a:rPr lang="ja-JP" altLang="ja-JP" sz="2700" dirty="0">
                <a:latin typeface="+mj-ea"/>
                <a:ea typeface="+mj-ea"/>
              </a:rPr>
              <a:t>万件のオープンデータを収集</a:t>
            </a:r>
            <a:endParaRPr lang="en-US" altLang="ja-JP" sz="2700" dirty="0">
              <a:latin typeface="+mj-ea"/>
              <a:ea typeface="+mj-ea"/>
            </a:endParaRPr>
          </a:p>
          <a:p>
            <a:r>
              <a:rPr lang="en-US" altLang="ja-JP" sz="2700" dirty="0">
                <a:latin typeface="+mj-ea"/>
                <a:ea typeface="+mj-ea"/>
              </a:rPr>
              <a:t>CSV</a:t>
            </a:r>
            <a:r>
              <a:rPr lang="ja-JP" altLang="ja-JP" sz="2700" dirty="0">
                <a:latin typeface="+mj-ea"/>
                <a:ea typeface="+mj-ea"/>
              </a:rPr>
              <a:t>形式</a:t>
            </a:r>
            <a:r>
              <a:rPr lang="ja-JP" altLang="en-US" sz="2700" dirty="0">
                <a:latin typeface="+mj-ea"/>
                <a:ea typeface="+mj-ea"/>
              </a:rPr>
              <a:t>：</a:t>
            </a:r>
            <a:r>
              <a:rPr lang="en-US" altLang="ja-JP" sz="2700" dirty="0">
                <a:solidFill>
                  <a:srgbClr val="FF0000"/>
                </a:solidFill>
                <a:latin typeface="+mj-ea"/>
                <a:ea typeface="+mj-ea"/>
              </a:rPr>
              <a:t>14286</a:t>
            </a:r>
            <a:r>
              <a:rPr lang="ja-JP" altLang="ja-JP" sz="2700" dirty="0">
                <a:latin typeface="+mj-ea"/>
                <a:ea typeface="+mj-ea"/>
              </a:rPr>
              <a:t>ファイル</a:t>
            </a:r>
            <a:endParaRPr lang="en-US" altLang="ja-JP" sz="2700" dirty="0">
              <a:latin typeface="+mj-ea"/>
              <a:ea typeface="+mj-ea"/>
            </a:endParaRPr>
          </a:p>
        </p:txBody>
      </p:sp>
    </p:spTree>
    <p:extLst>
      <p:ext uri="{BB962C8B-B14F-4D97-AF65-F5344CB8AC3E}">
        <p14:creationId xmlns:p14="http://schemas.microsoft.com/office/powerpoint/2010/main" val="27288704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12" name="タイトル 11">
            <a:extLst>
              <a:ext uri="{FF2B5EF4-FFF2-40B4-BE49-F238E27FC236}">
                <a16:creationId xmlns:a16="http://schemas.microsoft.com/office/drawing/2014/main" id="{B135C00C-12DE-4F92-B17F-80925AD95D52}"/>
              </a:ext>
            </a:extLst>
          </p:cNvPr>
          <p:cNvSpPr>
            <a:spLocks noGrp="1"/>
          </p:cNvSpPr>
          <p:nvPr>
            <p:ph type="title"/>
          </p:nvPr>
        </p:nvSpPr>
        <p:spPr>
          <a:xfrm>
            <a:off x="0" y="0"/>
            <a:ext cx="9144000" cy="634082"/>
          </a:xfrm>
        </p:spPr>
        <p:txBody>
          <a:bodyPr>
            <a:normAutofit/>
          </a:bodyPr>
          <a:lstStyle/>
          <a:p>
            <a:r>
              <a:rPr lang="ja-JP" altLang="en-US" sz="3200" dirty="0"/>
              <a:t>流れ</a:t>
            </a:r>
            <a:endParaRPr kumimoji="1" lang="ja-JP" altLang="en-US" dirty="0"/>
          </a:p>
        </p:txBody>
      </p:sp>
      <p:sp>
        <p:nvSpPr>
          <p:cNvPr id="13" name="コンテンツ プレースホルダー 12">
            <a:extLst>
              <a:ext uri="{FF2B5EF4-FFF2-40B4-BE49-F238E27FC236}">
                <a16:creationId xmlns:a16="http://schemas.microsoft.com/office/drawing/2014/main" id="{522D26CC-6AE8-4B24-841C-FF08A365B723}"/>
              </a:ext>
            </a:extLst>
          </p:cNvPr>
          <p:cNvSpPr>
            <a:spLocks noGrp="1"/>
          </p:cNvSpPr>
          <p:nvPr>
            <p:ph idx="1"/>
          </p:nvPr>
        </p:nvSpPr>
        <p:spPr/>
        <p:txBody>
          <a:bodyPr/>
          <a:lstStyle/>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pic>
        <p:nvPicPr>
          <p:cNvPr id="2" name="図 1">
            <a:extLst>
              <a:ext uri="{FF2B5EF4-FFF2-40B4-BE49-F238E27FC236}">
                <a16:creationId xmlns:a16="http://schemas.microsoft.com/office/drawing/2014/main" id="{5016DEBD-F806-4E80-8E06-0D3C372FB9C4}"/>
              </a:ext>
            </a:extLst>
          </p:cNvPr>
          <p:cNvPicPr>
            <a:picLocks noChangeAspect="1"/>
          </p:cNvPicPr>
          <p:nvPr/>
        </p:nvPicPr>
        <p:blipFill>
          <a:blip r:embed="rId3"/>
          <a:stretch>
            <a:fillRect/>
          </a:stretch>
        </p:blipFill>
        <p:spPr>
          <a:xfrm>
            <a:off x="4823956" y="1052741"/>
            <a:ext cx="3936957" cy="4752524"/>
          </a:xfrm>
          <a:prstGeom prst="rect">
            <a:avLst/>
          </a:prstGeom>
        </p:spPr>
      </p:pic>
      <p:sp>
        <p:nvSpPr>
          <p:cNvPr id="26" name="正方形/長方形 25">
            <a:extLst>
              <a:ext uri="{FF2B5EF4-FFF2-40B4-BE49-F238E27FC236}">
                <a16:creationId xmlns:a16="http://schemas.microsoft.com/office/drawing/2014/main" id="{D68D38C6-A0E3-4633-8CC4-59BAA44FE67C}"/>
              </a:ext>
            </a:extLst>
          </p:cNvPr>
          <p:cNvSpPr/>
          <p:nvPr/>
        </p:nvSpPr>
        <p:spPr>
          <a:xfrm>
            <a:off x="4851420" y="5928692"/>
            <a:ext cx="3608680" cy="369332"/>
          </a:xfrm>
          <a:prstGeom prst="rect">
            <a:avLst/>
          </a:prstGeom>
        </p:spPr>
        <p:txBody>
          <a:bodyPr wrap="none">
            <a:spAutoFit/>
          </a:bodyPr>
          <a:lstStyle/>
          <a:p>
            <a:pPr algn="ctr" latinLnBrk="1">
              <a:spcBef>
                <a:spcPts val="300"/>
              </a:spcBef>
              <a:spcAft>
                <a:spcPts val="0"/>
              </a:spcAft>
            </a:pPr>
            <a:r>
              <a:rPr lang="en-US" altLang="ja-JP" kern="100" dirty="0">
                <a:latin typeface="Times New Roman" panose="02020603050405020304" pitchFamily="18" charset="0"/>
                <a:ea typeface="BatangChe" panose="02030609000101010101" pitchFamily="49" charset="-127"/>
              </a:rPr>
              <a:t>Fig. </a:t>
            </a:r>
            <a:r>
              <a:rPr lang="ja-JP" altLang="en-US" kern="100" dirty="0">
                <a:latin typeface="Times New Roman" panose="02020603050405020304" pitchFamily="18" charset="0"/>
                <a:ea typeface="BatangChe" panose="02030609000101010101" pitchFamily="49" charset="-127"/>
              </a:rPr>
              <a:t>取得した項目データと項目名</a:t>
            </a:r>
            <a:endParaRPr lang="ja-JP" altLang="ja-JP" kern="100" dirty="0">
              <a:latin typeface="Times New Roman" panose="02020603050405020304" pitchFamily="18" charset="0"/>
              <a:ea typeface="BatangChe" panose="02030609000101010101" pitchFamily="49" charset="-127"/>
            </a:endParaRPr>
          </a:p>
        </p:txBody>
      </p:sp>
      <p:sp>
        <p:nvSpPr>
          <p:cNvPr id="30" name="スライド番号プレースホルダー 3">
            <a:extLst>
              <a:ext uri="{FF2B5EF4-FFF2-40B4-BE49-F238E27FC236}">
                <a16:creationId xmlns:a16="http://schemas.microsoft.com/office/drawing/2014/main" id="{68A67FF1-ECA0-4F29-A323-7CF96D7D1EAA}"/>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9</a:t>
            </a:fld>
            <a:endParaRPr kumimoji="1" lang="ja-JP" altLang="en-US" dirty="0"/>
          </a:p>
        </p:txBody>
      </p:sp>
      <p:sp>
        <p:nvSpPr>
          <p:cNvPr id="27" name="円/楕円 4">
            <a:extLst>
              <a:ext uri="{FF2B5EF4-FFF2-40B4-BE49-F238E27FC236}">
                <a16:creationId xmlns:a16="http://schemas.microsoft.com/office/drawing/2014/main" id="{90861A97-07FD-411C-85FA-A84B48CF196F}"/>
              </a:ext>
            </a:extLst>
          </p:cNvPr>
          <p:cNvSpPr/>
          <p:nvPr/>
        </p:nvSpPr>
        <p:spPr>
          <a:xfrm>
            <a:off x="259054" y="1229893"/>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START</a:t>
            </a:r>
            <a:endParaRPr kumimoji="1" lang="ja-JP" altLang="en-US" dirty="0">
              <a:solidFill>
                <a:schemeClr val="tx1"/>
              </a:solidFill>
            </a:endParaRPr>
          </a:p>
        </p:txBody>
      </p:sp>
      <p:cxnSp>
        <p:nvCxnSpPr>
          <p:cNvPr id="28" name="直線コネクタ 27">
            <a:extLst>
              <a:ext uri="{FF2B5EF4-FFF2-40B4-BE49-F238E27FC236}">
                <a16:creationId xmlns:a16="http://schemas.microsoft.com/office/drawing/2014/main" id="{C5620738-9CBB-4C06-AB89-30BE42AA40D5}"/>
              </a:ext>
            </a:extLst>
          </p:cNvPr>
          <p:cNvCxnSpPr>
            <a:cxnSpLocks/>
          </p:cNvCxnSpPr>
          <p:nvPr/>
        </p:nvCxnSpPr>
        <p:spPr>
          <a:xfrm>
            <a:off x="1130401" y="1731485"/>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6CD2F4A0-5BAC-43F5-8079-7ECD07D20DC0}"/>
              </a:ext>
            </a:extLst>
          </p:cNvPr>
          <p:cNvSpPr/>
          <p:nvPr/>
        </p:nvSpPr>
        <p:spPr>
          <a:xfrm>
            <a:off x="40786" y="1988840"/>
            <a:ext cx="2179229" cy="5045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None/>
            </a:pPr>
            <a:r>
              <a:rPr lang="ja-JP" altLang="ja-JP" sz="1400" dirty="0">
                <a:solidFill>
                  <a:schemeClr val="tx1">
                    <a:lumMod val="95000"/>
                    <a:lumOff val="5000"/>
                  </a:schemeClr>
                </a:solidFill>
                <a:latin typeface="+mj-ea"/>
              </a:rPr>
              <a:t>オープンデータ</a:t>
            </a:r>
            <a:r>
              <a:rPr lang="en-US" altLang="ja-JP" sz="1400" dirty="0">
                <a:solidFill>
                  <a:schemeClr val="tx1">
                    <a:lumMod val="95000"/>
                    <a:lumOff val="5000"/>
                  </a:schemeClr>
                </a:solidFill>
                <a:latin typeface="+mj-ea"/>
              </a:rPr>
              <a:t>CSV</a:t>
            </a:r>
            <a:r>
              <a:rPr lang="ja-JP" altLang="ja-JP" sz="1400" dirty="0">
                <a:solidFill>
                  <a:schemeClr val="tx1">
                    <a:lumMod val="95000"/>
                    <a:lumOff val="5000"/>
                  </a:schemeClr>
                </a:solidFill>
                <a:latin typeface="+mj-ea"/>
              </a:rPr>
              <a:t>から項目名を抽出</a:t>
            </a:r>
            <a:endParaRPr lang="ja-JP" altLang="en-US" sz="1100" dirty="0">
              <a:solidFill>
                <a:schemeClr val="tx1">
                  <a:lumMod val="95000"/>
                  <a:lumOff val="5000"/>
                </a:schemeClr>
              </a:solidFill>
            </a:endParaRPr>
          </a:p>
        </p:txBody>
      </p:sp>
      <p:cxnSp>
        <p:nvCxnSpPr>
          <p:cNvPr id="32" name="直線コネクタ 31">
            <a:extLst>
              <a:ext uri="{FF2B5EF4-FFF2-40B4-BE49-F238E27FC236}">
                <a16:creationId xmlns:a16="http://schemas.microsoft.com/office/drawing/2014/main" id="{9E494DA4-2D39-4075-B8E9-9F8465877224}"/>
              </a:ext>
            </a:extLst>
          </p:cNvPr>
          <p:cNvCxnSpPr>
            <a:cxnSpLocks/>
          </p:cNvCxnSpPr>
          <p:nvPr/>
        </p:nvCxnSpPr>
        <p:spPr>
          <a:xfrm>
            <a:off x="1125562" y="2478567"/>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50" name="円/楕円 4">
            <a:extLst>
              <a:ext uri="{FF2B5EF4-FFF2-40B4-BE49-F238E27FC236}">
                <a16:creationId xmlns:a16="http://schemas.microsoft.com/office/drawing/2014/main" id="{D291C48C-E6CE-478A-ACE7-163FCDBC1515}"/>
              </a:ext>
            </a:extLst>
          </p:cNvPr>
          <p:cNvSpPr/>
          <p:nvPr/>
        </p:nvSpPr>
        <p:spPr>
          <a:xfrm>
            <a:off x="259054" y="6326736"/>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END</a:t>
            </a:r>
            <a:endParaRPr kumimoji="1" lang="ja-JP" altLang="en-US" dirty="0">
              <a:solidFill>
                <a:schemeClr val="tx1"/>
              </a:solidFill>
            </a:endParaRPr>
          </a:p>
        </p:txBody>
      </p:sp>
      <p:sp>
        <p:nvSpPr>
          <p:cNvPr id="51" name="正方形/長方形 50">
            <a:extLst>
              <a:ext uri="{FF2B5EF4-FFF2-40B4-BE49-F238E27FC236}">
                <a16:creationId xmlns:a16="http://schemas.microsoft.com/office/drawing/2014/main" id="{E711BD9A-3487-4434-AE57-558B386E8841}"/>
              </a:ext>
            </a:extLst>
          </p:cNvPr>
          <p:cNvSpPr/>
          <p:nvPr/>
        </p:nvSpPr>
        <p:spPr>
          <a:xfrm>
            <a:off x="53128" y="2780928"/>
            <a:ext cx="2179229" cy="4897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kern="100" dirty="0">
                <a:solidFill>
                  <a:schemeClr val="tx1">
                    <a:lumMod val="95000"/>
                    <a:lumOff val="5000"/>
                  </a:schemeClr>
                </a:solidFill>
                <a:ea typeface="ＭＳ 明朝" panose="02020609040205080304" pitchFamily="17" charset="-128"/>
                <a:cs typeface="Times New Roman" panose="02020603050405020304" pitchFamily="18" charset="0"/>
              </a:rPr>
              <a:t>項目データと項目名を抽出し、分かち書きされる</a:t>
            </a:r>
            <a:endParaRPr lang="ja-JP" altLang="ja-JP" sz="1000" kern="100" dirty="0">
              <a:solidFill>
                <a:schemeClr val="tx1">
                  <a:lumMod val="95000"/>
                  <a:lumOff val="5000"/>
                </a:schemeClr>
              </a:solidFill>
              <a:ea typeface="ＭＳ 明朝" panose="02020609040205080304" pitchFamily="17" charset="-128"/>
              <a:cs typeface="Times New Roman" panose="02020603050405020304" pitchFamily="18" charset="0"/>
            </a:endParaRPr>
          </a:p>
        </p:txBody>
      </p:sp>
      <p:sp>
        <p:nvSpPr>
          <p:cNvPr id="52" name="正方形/長方形 51">
            <a:extLst>
              <a:ext uri="{FF2B5EF4-FFF2-40B4-BE49-F238E27FC236}">
                <a16:creationId xmlns:a16="http://schemas.microsoft.com/office/drawing/2014/main" id="{44C79B19-2A69-42EB-B293-3BEC53266B60}"/>
              </a:ext>
            </a:extLst>
          </p:cNvPr>
          <p:cNvSpPr/>
          <p:nvPr/>
        </p:nvSpPr>
        <p:spPr>
          <a:xfrm>
            <a:off x="53128" y="3596959"/>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lumMod val="95000"/>
                    <a:lumOff val="5000"/>
                  </a:schemeClr>
                </a:solidFill>
              </a:rPr>
              <a:t>Word2Vec</a:t>
            </a:r>
            <a:r>
              <a:rPr lang="ja-JP" altLang="en-US" sz="1000" dirty="0">
                <a:solidFill>
                  <a:schemeClr val="tx1">
                    <a:lumMod val="95000"/>
                    <a:lumOff val="5000"/>
                  </a:schemeClr>
                </a:solidFill>
              </a:rPr>
              <a:t>で得られた項目データと項目名のベクトルを取得し、</a:t>
            </a:r>
            <a:r>
              <a:rPr lang="ja-JP" altLang="ja-JP" sz="1000" dirty="0">
                <a:solidFill>
                  <a:schemeClr val="tx1">
                    <a:lumMod val="95000"/>
                    <a:lumOff val="5000"/>
                  </a:schemeClr>
                </a:solidFill>
                <a:latin typeface="+mj-ea"/>
              </a:rPr>
              <a:t>ベクトルを</a:t>
            </a:r>
            <a:r>
              <a:rPr lang="ja-JP" altLang="en-US" sz="1000" dirty="0">
                <a:solidFill>
                  <a:schemeClr val="tx1">
                    <a:lumMod val="95000"/>
                    <a:lumOff val="5000"/>
                  </a:schemeClr>
                </a:solidFill>
                <a:latin typeface="+mj-ea"/>
              </a:rPr>
              <a:t>合成</a:t>
            </a:r>
            <a:endParaRPr lang="ja-JP" altLang="en-US" sz="1000" dirty="0">
              <a:solidFill>
                <a:schemeClr val="tx1">
                  <a:lumMod val="95000"/>
                  <a:lumOff val="5000"/>
                </a:schemeClr>
              </a:solidFill>
            </a:endParaRPr>
          </a:p>
        </p:txBody>
      </p:sp>
      <p:sp>
        <p:nvSpPr>
          <p:cNvPr id="53" name="正方形/長方形 52">
            <a:extLst>
              <a:ext uri="{FF2B5EF4-FFF2-40B4-BE49-F238E27FC236}">
                <a16:creationId xmlns:a16="http://schemas.microsoft.com/office/drawing/2014/main" id="{2650BD27-BFC6-48F6-B5B2-4AD7FFA37DC7}"/>
              </a:ext>
            </a:extLst>
          </p:cNvPr>
          <p:cNvSpPr/>
          <p:nvPr/>
        </p:nvSpPr>
        <p:spPr>
          <a:xfrm>
            <a:off x="39227" y="4389047"/>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95000"/>
                    <a:lumOff val="5000"/>
                  </a:schemeClr>
                </a:solidFill>
                <a:latin typeface="+mj-ea"/>
              </a:rPr>
              <a:t>項目名の</a:t>
            </a:r>
            <a:r>
              <a:rPr lang="ja-JP" altLang="ja-JP" sz="1000" dirty="0">
                <a:solidFill>
                  <a:schemeClr val="tx1">
                    <a:lumMod val="95000"/>
                    <a:lumOff val="5000"/>
                  </a:schemeClr>
                </a:solidFill>
                <a:latin typeface="+mj-ea"/>
              </a:rPr>
              <a:t>ベクトルの</a:t>
            </a:r>
            <a:r>
              <a:rPr lang="ja-JP" altLang="ja-JP" sz="1000" dirty="0">
                <a:solidFill>
                  <a:schemeClr val="tx1">
                    <a:lumMod val="95000"/>
                    <a:lumOff val="5000"/>
                  </a:schemeClr>
                </a:solidFill>
              </a:rPr>
              <a:t>クラスタリング</a:t>
            </a:r>
            <a:r>
              <a:rPr lang="ja-JP" altLang="ja-JP" sz="1000" dirty="0">
                <a:solidFill>
                  <a:schemeClr val="tx1">
                    <a:lumMod val="95000"/>
                    <a:lumOff val="5000"/>
                  </a:schemeClr>
                </a:solidFill>
                <a:latin typeface="+mj-ea"/>
              </a:rPr>
              <a:t>を行</a:t>
            </a:r>
            <a:r>
              <a:rPr lang="ja-JP" altLang="en-US" sz="1000" dirty="0">
                <a:solidFill>
                  <a:schemeClr val="tx1">
                    <a:lumMod val="95000"/>
                    <a:lumOff val="5000"/>
                  </a:schemeClr>
                </a:solidFill>
                <a:latin typeface="+mj-ea"/>
              </a:rPr>
              <a:t>う</a:t>
            </a:r>
            <a:endParaRPr lang="ja-JP" altLang="ja-JP" sz="1000" dirty="0">
              <a:solidFill>
                <a:schemeClr val="tx1">
                  <a:lumMod val="95000"/>
                  <a:lumOff val="5000"/>
                </a:schemeClr>
              </a:solidFill>
            </a:endParaRPr>
          </a:p>
        </p:txBody>
      </p:sp>
      <p:sp>
        <p:nvSpPr>
          <p:cNvPr id="54" name="正方形/長方形 53">
            <a:extLst>
              <a:ext uri="{FF2B5EF4-FFF2-40B4-BE49-F238E27FC236}">
                <a16:creationId xmlns:a16="http://schemas.microsoft.com/office/drawing/2014/main" id="{ED2E9927-0632-41D1-81A0-050A0696EC6A}"/>
              </a:ext>
            </a:extLst>
          </p:cNvPr>
          <p:cNvSpPr/>
          <p:nvPr/>
        </p:nvSpPr>
        <p:spPr>
          <a:xfrm>
            <a:off x="24149" y="5157192"/>
            <a:ext cx="2179229" cy="843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err="1">
                <a:solidFill>
                  <a:schemeClr val="tx1">
                    <a:lumMod val="95000"/>
                    <a:lumOff val="5000"/>
                  </a:schemeClr>
                </a:solidFill>
              </a:rPr>
              <a:t>Keras</a:t>
            </a:r>
            <a:r>
              <a:rPr lang="ja-JP" altLang="en-US" sz="1000" dirty="0">
                <a:solidFill>
                  <a:schemeClr val="tx1">
                    <a:lumMod val="95000"/>
                    <a:lumOff val="5000"/>
                  </a:schemeClr>
                </a:solidFill>
              </a:rPr>
              <a:t>を用いて、項目データのベクトルを入力し、出力層の教師信号として項目名のクラスタを入力し、述語のサジェストを行う</a:t>
            </a:r>
            <a:endParaRPr lang="ja-JP" altLang="ja-JP" sz="1000" dirty="0">
              <a:solidFill>
                <a:schemeClr val="tx1">
                  <a:lumMod val="95000"/>
                  <a:lumOff val="5000"/>
                </a:schemeClr>
              </a:solidFill>
            </a:endParaRPr>
          </a:p>
        </p:txBody>
      </p:sp>
      <p:cxnSp>
        <p:nvCxnSpPr>
          <p:cNvPr id="55" name="直線コネクタ 54">
            <a:extLst>
              <a:ext uri="{FF2B5EF4-FFF2-40B4-BE49-F238E27FC236}">
                <a16:creationId xmlns:a16="http://schemas.microsoft.com/office/drawing/2014/main" id="{34B26068-F4D1-4B75-A658-379B009AD3A8}"/>
              </a:ext>
            </a:extLst>
          </p:cNvPr>
          <p:cNvCxnSpPr>
            <a:cxnSpLocks/>
          </p:cNvCxnSpPr>
          <p:nvPr/>
        </p:nvCxnSpPr>
        <p:spPr>
          <a:xfrm>
            <a:off x="1110778" y="6006959"/>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EFBCF0-900C-4908-8EB3-AC1A70C8EFEE}"/>
              </a:ext>
            </a:extLst>
          </p:cNvPr>
          <p:cNvCxnSpPr>
            <a:cxnSpLocks/>
          </p:cNvCxnSpPr>
          <p:nvPr/>
        </p:nvCxnSpPr>
        <p:spPr>
          <a:xfrm>
            <a:off x="1115616" y="4077072"/>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D7AA04DB-0A28-4CCD-9DC8-84D60825B0C0}"/>
              </a:ext>
            </a:extLst>
          </p:cNvPr>
          <p:cNvCxnSpPr>
            <a:cxnSpLocks/>
          </p:cNvCxnSpPr>
          <p:nvPr/>
        </p:nvCxnSpPr>
        <p:spPr>
          <a:xfrm>
            <a:off x="1115616" y="4869160"/>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20299FF8-8F20-47E7-B0FA-18B5EF7B7127}"/>
              </a:ext>
            </a:extLst>
          </p:cNvPr>
          <p:cNvCxnSpPr>
            <a:cxnSpLocks/>
          </p:cNvCxnSpPr>
          <p:nvPr/>
        </p:nvCxnSpPr>
        <p:spPr>
          <a:xfrm>
            <a:off x="1115616" y="3284984"/>
            <a:ext cx="4838" cy="3023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2128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43.4"/>
</p:tagLst>
</file>

<file path=ppt/tags/tag2.xml><?xml version="1.0" encoding="utf-8"?>
<p:tagLst xmlns:a="http://schemas.openxmlformats.org/drawingml/2006/main" xmlns:r="http://schemas.openxmlformats.org/officeDocument/2006/relationships" xmlns:p="http://schemas.openxmlformats.org/presentationml/2006/main">
  <p:tag name="TIMING" val="|43.4"/>
</p:tagLst>
</file>

<file path=ppt/theme/theme1.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ctr">
          <a:defRPr kumimoji="1" sz="2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TM02900771[[fn=スライス]]</Template>
  <TotalTime>62674</TotalTime>
  <Words>3483</Words>
  <Application>Microsoft Office PowerPoint</Application>
  <PresentationFormat>画面に合わせる (4:3)</PresentationFormat>
  <Paragraphs>665</Paragraphs>
  <Slides>37</Slides>
  <Notes>36</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37</vt:i4>
      </vt:variant>
    </vt:vector>
  </HeadingPairs>
  <TitlesOfParts>
    <vt:vector size="54" baseType="lpstr">
      <vt:lpstr>HGP創英角ｺﾞｼｯｸUB</vt:lpstr>
      <vt:lpstr>HGP創英角ﾎﾟｯﾌﾟ体</vt:lpstr>
      <vt:lpstr>HGS創英角ｺﾞｼｯｸUB</vt:lpstr>
      <vt:lpstr>HG丸ｺﾞｼｯｸM-PRO</vt:lpstr>
      <vt:lpstr>ＭＳ Ｐゴシック</vt:lpstr>
      <vt:lpstr>ＭＳ Ｐ明朝</vt:lpstr>
      <vt:lpstr>MS UI Gothic</vt:lpstr>
      <vt:lpstr>こぶりなゴシック Std W6</vt:lpstr>
      <vt:lpstr>游明朝</vt:lpstr>
      <vt:lpstr>Arial</vt:lpstr>
      <vt:lpstr>Calibri</vt:lpstr>
      <vt:lpstr>Times New Roman</vt:lpstr>
      <vt:lpstr>verdana</vt:lpstr>
      <vt:lpstr>verdana</vt:lpstr>
      <vt:lpstr>Wingdings</vt:lpstr>
      <vt:lpstr>Wingdings 2</vt:lpstr>
      <vt:lpstr>Blank</vt:lpstr>
      <vt:lpstr>オープンデータのRDF化のための項目名のクラスタを使用した述語のサジェストに関する研究</vt:lpstr>
      <vt:lpstr>目次</vt:lpstr>
      <vt:lpstr>研究背景</vt:lpstr>
      <vt:lpstr>オープンデータとは</vt:lpstr>
      <vt:lpstr>研究目的</vt:lpstr>
      <vt:lpstr>研究目的</vt:lpstr>
      <vt:lpstr>研究目的</vt:lpstr>
      <vt:lpstr>流れ</vt:lpstr>
      <vt:lpstr>流れ</vt:lpstr>
      <vt:lpstr>流れ</vt:lpstr>
      <vt:lpstr>流れ</vt:lpstr>
      <vt:lpstr>PowerPoint プレゼンテーション</vt:lpstr>
      <vt:lpstr>述語サジェストシステム</vt:lpstr>
      <vt:lpstr>実験１-結果</vt:lpstr>
      <vt:lpstr>実験１-結果</vt:lpstr>
      <vt:lpstr>実験2: 項目名のクラスタをの使用せず</vt:lpstr>
      <vt:lpstr>実験2-述語サジェストシステム</vt:lpstr>
      <vt:lpstr>実験2-結果</vt:lpstr>
      <vt:lpstr>実験１と実験２の結果を比較</vt:lpstr>
      <vt:lpstr>まとめ・今後の課題</vt:lpstr>
      <vt:lpstr>PowerPoint プレゼンテーション</vt:lpstr>
      <vt:lpstr>PowerPoint プレゼンテーション</vt:lpstr>
      <vt:lpstr>実験1</vt:lpstr>
      <vt:lpstr>評価値</vt:lpstr>
      <vt:lpstr>実験結果</vt:lpstr>
      <vt:lpstr>ウォード法</vt:lpstr>
      <vt:lpstr>実験1の結果</vt:lpstr>
      <vt:lpstr>今後の予定</vt:lpstr>
      <vt:lpstr>実験結果</vt:lpstr>
      <vt:lpstr>RDF とは</vt:lpstr>
      <vt:lpstr>MeCab (めかぶ)とは</vt:lpstr>
      <vt:lpstr>わかち書きについて</vt:lpstr>
      <vt:lpstr>共通語彙基盤の全体的な位置</vt:lpstr>
      <vt:lpstr>共通語彙基盤がなければ</vt:lpstr>
      <vt:lpstr>Ｗｏｒｄ２ｖｅｃ</vt:lpstr>
      <vt:lpstr>Word2vecについて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専攻ゼミナール ビックデータに関する研究</dc:title>
  <dc:creator>久永忠範</dc:creator>
  <cp:lastModifiedBy>程 芳</cp:lastModifiedBy>
  <cp:revision>772</cp:revision>
  <cp:lastPrinted>2016-02-22T23:58:58Z</cp:lastPrinted>
  <dcterms:created xsi:type="dcterms:W3CDTF">2014-08-26T04:18:50Z</dcterms:created>
  <dcterms:modified xsi:type="dcterms:W3CDTF">2020-05-08T00:21:01Z</dcterms:modified>
</cp:coreProperties>
</file>