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572" r:id="rId3"/>
    <p:sldId id="514" r:id="rId4"/>
    <p:sldId id="506" r:id="rId5"/>
    <p:sldId id="504" r:id="rId6"/>
    <p:sldId id="518" r:id="rId7"/>
    <p:sldId id="517" r:id="rId8"/>
    <p:sldId id="580" r:id="rId9"/>
    <p:sldId id="508" r:id="rId10"/>
    <p:sldId id="512" r:id="rId11"/>
    <p:sldId id="519" r:id="rId12"/>
    <p:sldId id="575" r:id="rId13"/>
    <p:sldId id="576" r:id="rId14"/>
    <p:sldId id="577" r:id="rId15"/>
    <p:sldId id="578" r:id="rId16"/>
    <p:sldId id="579" r:id="rId17"/>
    <p:sldId id="574" r:id="rId18"/>
    <p:sldId id="581" r:id="rId19"/>
    <p:sldId id="523" r:id="rId20"/>
    <p:sldId id="583" r:id="rId21"/>
    <p:sldId id="584" r:id="rId22"/>
    <p:sldId id="585" r:id="rId23"/>
    <p:sldId id="586" r:id="rId24"/>
    <p:sldId id="582" r:id="rId25"/>
    <p:sldId id="387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7248" autoAdjust="0"/>
  </p:normalViewPr>
  <p:slideViewPr>
    <p:cSldViewPr>
      <p:cViewPr>
        <p:scale>
          <a:sx n="75" d="100"/>
          <a:sy n="75" d="100"/>
        </p:scale>
        <p:origin x="179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C8533A8-4DE6-45BE-869E-57BDB4524CD6}" type="datetimeFigureOut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4EF0C47-2531-4870-B546-483730B877F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13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6723324-2CC3-4FB1-BA05-CF50149D197D}" type="datetimeFigureOut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59B68BF-07ED-4086-807A-287DF3B11A0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en-US" altLang="ja-JP" dirty="0"/>
              <a:t>Thank you Mr. Chairman</a:t>
            </a:r>
          </a:p>
          <a:p>
            <a:r>
              <a:rPr lang="en-US" altLang="ja-JP" dirty="0"/>
              <a:t>My name is Bo Chen</a:t>
            </a:r>
            <a:r>
              <a:rPr lang="zh-CN" altLang="en-US" dirty="0"/>
              <a:t>，</a:t>
            </a:r>
            <a:r>
              <a:rPr lang="en-US" altLang="zh-CN" dirty="0"/>
              <a:t>I am  from </a:t>
            </a:r>
            <a:r>
              <a:rPr lang="en-US" altLang="ja-JP" sz="1200" dirty="0"/>
              <a:t>Kagoshima University.</a:t>
            </a:r>
            <a:endParaRPr lang="en-US" altLang="ja-JP" dirty="0"/>
          </a:p>
          <a:p>
            <a:r>
              <a:rPr lang="en-US" altLang="ja-JP" dirty="0" err="1"/>
              <a:t>Now,I’d</a:t>
            </a:r>
            <a:r>
              <a:rPr lang="en-US" altLang="ja-JP" dirty="0"/>
              <a:t> like to give a talk about </a:t>
            </a:r>
            <a:r>
              <a:rPr kumimoji="1" lang="en-US" altLang="ja-JP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en-US" altLang="ja-JP" b="1" dirty="0"/>
              <a:t>A study on suggestion of predicates using the clustering of item names for making RDF of Open Data</a:t>
            </a:r>
            <a:r>
              <a:rPr lang="en-US" altLang="ja-JP" sz="1200" dirty="0"/>
              <a:t>’</a:t>
            </a:r>
            <a:r>
              <a:rPr kumimoji="1" lang="en-US" altLang="ja-JP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68BF-07ED-4086-807A-287DF3B11A0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93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Word2Vec have two 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models– CBOW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and </a:t>
            </a:r>
            <a:r>
              <a:rPr lang="en-US" altLang="ja-JP" dirty="0"/>
              <a:t>Skip-gram.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CBOW use a window of word to predict</a:t>
            </a:r>
            <a:r>
              <a:rPr kumimoji="1" lang="en-US" altLang="ja-JP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the middle </a:t>
            </a:r>
            <a:r>
              <a:rPr lang="en-US" altLang="ja-JP" dirty="0" err="1"/>
              <a:t>word.Skip</a:t>
            </a:r>
            <a:r>
              <a:rPr lang="en-US" altLang="ja-JP" dirty="0"/>
              <a:t>-gram (SG) use a word to predict</a:t>
            </a:r>
            <a:r>
              <a:rPr kumimoji="1" lang="en-US" altLang="ja-JP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the surrounding ones in window.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4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This is sample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CBOW model.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“The dog sat on chair” Input is ‘The dog on chair’.</a:t>
            </a:r>
            <a:r>
              <a:rPr lang="en-US" altLang="ja-JP" sz="12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Ouput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is ‘sat’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NOW I introduce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altLang="ja-JP" dirty="0"/>
              <a:t>algorithm</a:t>
            </a:r>
            <a:r>
              <a:rPr lang="en-US" altLang="ja-JP" sz="1200" dirty="0"/>
              <a:t>.</a:t>
            </a:r>
          </a:p>
          <a:p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irst of all, We g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the csv file from Open Data of local governments that have already been published.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1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econdly, we e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xtract item names and item data, then separate words in Japanese with spaces by the word segmentation from the csv file. The word segmentation is called Janome.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1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And then,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create vectors of item names and item data with Word2Vec,and then composite vectors of Words in words space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2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perform hierarchical clustering by vectors of item names.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8 shows the dendrogram using average's method of the hierarchical cluster by cosine distance. 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Table.1 shows a part of item name’s cluster when the number of cluster is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6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Finally,we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learn for suggestion of predicates.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high-level neural networks API and evaluating deep learning models. Input vectors of item data separated in input layer and the clustering of item names as teacher signal in output layer.</a:t>
            </a: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picture shows data flow chart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3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423DE-3CA9-489A-8740-C7B2181C9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DFCA-6617-41DB-B683-4AD3D3C29A03}" type="slidenum">
              <a:rPr lang="en-US" altLang="ja-JP"/>
              <a:pPr/>
              <a:t>18</a:t>
            </a:fld>
            <a:endParaRPr lang="en-US" altLang="ja-JP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C4BBF-ABD8-4030-B5CC-F96FCF54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D464F7-90A4-4DCA-893B-E811B31A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Now, I will show the experimental results.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327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12(this picture) shows accuracy when we learned by using the item name’s cluster and Fig 13 shows loss when we learned.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axis represents accuracy or loss.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axis represents epochs which is the number of times we train neural network with the dataset.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423DE-3CA9-489A-8740-C7B2181C9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DFCA-6617-41DB-B683-4AD3D3C29A03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C4BBF-ABD8-4030-B5CC-F96FCF54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D464F7-90A4-4DCA-893B-E811B31A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This is the Contents of my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divided my talk into four parts: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ja-JP" dirty="0"/>
              <a:t>Introduction, </a:t>
            </a:r>
            <a:r>
              <a:rPr lang="en-US" altLang="ja-JP" sz="1200" dirty="0"/>
              <a:t>Our search approach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dirty="0"/>
              <a:t>,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dirty="0"/>
              <a:t> results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</a:t>
            </a:r>
            <a:r>
              <a:rPr lang="en-US" altLang="ja-JP" sz="1200" dirty="0"/>
              <a:t>Conclusion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3363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13(this picture)  shows loss when we learned.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0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Table.2(this Table)  shows a part of results. From these results, predicting predicate depends on the item name’s cluster by using hierarchical clustering.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the item data are different ,the results of predicted cluster will be the same.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54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we have learned under the same condition without using the item name’s cluster as Fig 10 and Fig 11 show, and then compared the accuracy of Fig 8 with that  of Fig 10, we know that the accuracy when using the item name’s cluster is higher than that without using it.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7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13 shows loss when we learned.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12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In conclusion, 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we proposed 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 method to learn word vectors by </a:t>
            </a:r>
            <a:r>
              <a:rPr lang="en-US" altLang="ja-JP" dirty="0" err="1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Keras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in order to learn for suggestion of predicates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and confirmed the result of the learning.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And f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further study, we will improve the accuracy of the learning method. And then we will convert to RDF format by utilization of the words extracted by Word2Vec.</a:t>
            </a:r>
          </a:p>
          <a:p>
            <a:r>
              <a:rPr lang="en-US" altLang="ja-JP" dirty="0"/>
              <a:t>Thank you for your kind attention.</a:t>
            </a: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4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The </a:t>
            </a:r>
            <a:r>
              <a:rPr kumimoji="1" lang="en-US" altLang="ja-JP" b="0" dirty="0"/>
              <a:t>utilization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of Open Data is promoted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What’s Open Data?</a:t>
            </a:r>
            <a:r>
              <a:rPr lang="en-US" altLang="ja-JP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1200" b="0" dirty="0"/>
              <a:t>“</a:t>
            </a:r>
            <a:r>
              <a:rPr lang="en-US" altLang="ja-JP" sz="1200" dirty="0"/>
              <a:t>Open</a:t>
            </a:r>
            <a:r>
              <a:rPr lang="ja-JP" altLang="en-US" sz="1200" dirty="0"/>
              <a:t> </a:t>
            </a:r>
            <a:r>
              <a:rPr lang="en-US" altLang="ja-JP" sz="1200" dirty="0"/>
              <a:t>Data </a:t>
            </a:r>
            <a:r>
              <a:rPr lang="en-US" altLang="ja-JP" sz="1200" b="0" dirty="0"/>
              <a:t> is available to everyone and is free to use, reuse, and redistribute(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riːdɪˈstrɪbjuːt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</a:t>
            </a:r>
            <a:r>
              <a:rPr lang="en-US" altLang="ja-JP" sz="1200" b="0" dirty="0"/>
              <a:t>)”.</a:t>
            </a:r>
            <a:endParaRPr lang="ja-JP" altLang="en-US" b="0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0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RDF is a file format with elements</a:t>
            </a:r>
            <a:r>
              <a:rPr kumimoji="1" lang="en-US" altLang="ja-JP" b="0" dirty="0"/>
              <a:t> </a:t>
            </a:r>
            <a:r>
              <a:rPr lang="en-US" altLang="ja-JP" sz="1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of combination</a:t>
            </a:r>
            <a:r>
              <a:rPr kumimoji="1" lang="en-US" altLang="ja-JP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Three elements</a:t>
            </a:r>
            <a:r>
              <a:rPr kumimoji="1" lang="en-US" altLang="ja-JP" b="0" dirty="0"/>
              <a:t> </a:t>
            </a:r>
            <a:r>
              <a:rPr lang="en-US" altLang="ja-JP" sz="1200" dirty="0"/>
              <a:t> is a </a:t>
            </a:r>
            <a:r>
              <a:rPr lang="en-US" altLang="ja-JP" sz="1200" dirty="0">
                <a:solidFill>
                  <a:srgbClr val="FF0000"/>
                </a:solidFill>
              </a:rPr>
              <a:t>subject, </a:t>
            </a:r>
            <a:r>
              <a:rPr lang="en-US" altLang="ja-JP" sz="1200" dirty="0"/>
              <a:t>a </a:t>
            </a:r>
            <a:r>
              <a:rPr lang="en-US" altLang="ja-JP" sz="1200" dirty="0">
                <a:solidFill>
                  <a:srgbClr val="FF0000"/>
                </a:solidFill>
              </a:rPr>
              <a:t>predicate </a:t>
            </a:r>
            <a:r>
              <a:rPr lang="en-US" altLang="ja-JP" sz="1200" dirty="0"/>
              <a:t>and an </a:t>
            </a:r>
            <a:r>
              <a:rPr lang="en-US" altLang="ja-JP" sz="1200" dirty="0">
                <a:solidFill>
                  <a:srgbClr val="FF0000"/>
                </a:solidFill>
              </a:rPr>
              <a:t>object.</a:t>
            </a:r>
            <a:endParaRPr lang="en-US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example,”John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plays 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football”.’John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is </a:t>
            </a:r>
            <a:r>
              <a:rPr lang="en-US" altLang="ja-JP" sz="1200" dirty="0" err="1">
                <a:solidFill>
                  <a:srgbClr val="FF0000"/>
                </a:solidFill>
              </a:rPr>
              <a:t>subject.’plays</a:t>
            </a:r>
            <a:r>
              <a:rPr lang="en-US" altLang="ja-JP" sz="1200" dirty="0">
                <a:solidFill>
                  <a:srgbClr val="FF0000"/>
                </a:solidFill>
              </a:rPr>
              <a:t>’ is </a:t>
            </a:r>
            <a:r>
              <a:rPr lang="en-US" altLang="ja-JP" sz="1200" dirty="0" err="1">
                <a:solidFill>
                  <a:srgbClr val="FF0000"/>
                </a:solidFill>
              </a:rPr>
              <a:t>predicate,’football</a:t>
            </a:r>
            <a:r>
              <a:rPr lang="en-US" altLang="ja-JP" sz="1200" dirty="0">
                <a:solidFill>
                  <a:srgbClr val="FF0000"/>
                </a:solidFill>
              </a:rPr>
              <a:t>’ is object.</a:t>
            </a: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As</a:t>
            </a:r>
            <a:r>
              <a:rPr lang="ja-JP" altLang="en-US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we all know, A 5-star  deployment</a:t>
            </a:r>
            <a:r>
              <a:rPr kumimoji="1" lang="en-US" altLang="ja-JP" b="0" dirty="0"/>
              <a:t>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scheme</a:t>
            </a:r>
            <a:r>
              <a:rPr kumimoji="1" lang="en-US" altLang="ja-JP" b="0" dirty="0"/>
              <a:t>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for Open Data was suggested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by Tim Berners-Lee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Open data of local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b="0" dirty="0"/>
              <a:t>governments was opened as CSV format.CSV format is </a:t>
            </a:r>
            <a:r>
              <a:rPr lang="en-US" altLang="ja-JP" sz="1200" dirty="0">
                <a:solidFill>
                  <a:srgbClr val="FF0000"/>
                </a:solidFill>
              </a:rPr>
              <a:t>third stage</a:t>
            </a:r>
            <a:r>
              <a:rPr lang="en-US" altLang="ja-JP" sz="1200" b="0" dirty="0"/>
              <a:t> in the </a:t>
            </a:r>
            <a:r>
              <a:rPr lang="en-US" altLang="ja-JP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5-Star Data Schema</a:t>
            </a:r>
            <a:r>
              <a:rPr lang="en-US" altLang="ja-JP" sz="12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this study </a:t>
            </a:r>
            <a:r>
              <a:rPr lang="en-US" altLang="ja-JP" sz="1200" b="0" dirty="0"/>
              <a:t>We focused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b="0" dirty="0"/>
              <a:t>on RDF format of </a:t>
            </a:r>
            <a:r>
              <a:rPr lang="en-US" altLang="ja-JP" sz="1200" b="0" dirty="0">
                <a:solidFill>
                  <a:srgbClr val="FF0000"/>
                </a:solidFill>
              </a:rPr>
              <a:t>4</a:t>
            </a:r>
            <a:r>
              <a:rPr lang="en-US" altLang="ja-JP" sz="1200" b="0" baseline="30000" dirty="0">
                <a:solidFill>
                  <a:srgbClr val="FF0000"/>
                </a:solidFill>
              </a:rPr>
              <a:t>th</a:t>
            </a:r>
            <a:r>
              <a:rPr lang="en-US" altLang="ja-JP" sz="1200" b="0" dirty="0">
                <a:solidFill>
                  <a:srgbClr val="FF0000"/>
                </a:solidFill>
              </a:rPr>
              <a:t> stage.</a:t>
            </a:r>
            <a:r>
              <a:rPr lang="en-US" altLang="ja-JP" sz="1200" dirty="0"/>
              <a:t> RDF is a file format with elements of combination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dirty="0">
              <a:solidFill>
                <a:srgbClr val="FFEAC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Strategic  Headquarters published an Electronic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government Open Data strategy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2012</a:t>
            </a:r>
            <a:r>
              <a:rPr kumimoji="1" lang="ja-JP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“G8(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of Eight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Open Data Charter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presented in 2013, efforts to Open Data has begun in each country.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catalog site is published by Japanese government.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/>
              <a:t>This picture is home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page of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site.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data of Kagoshima City was published  in July,2016 as CSV format. it’s not suitable for machine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b="0" dirty="0"/>
              <a:t>This picture shows  content of 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CSV file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 fact that local governments possess huge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public data released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Open Data without cooperation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each data.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423DE-3CA9-489A-8740-C7B2181C9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DFCA-6617-41DB-B683-4AD3D3C29A03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C4BBF-ABD8-4030-B5CC-F96FCF54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D464F7-90A4-4DCA-893B-E811B31A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Now,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focused on the vocabulary that corresponds to the predicate of RDF form for Open Data, and proposed a method to suggest predicates by the clustering of item names for RDF of Open Data.</a:t>
            </a:r>
            <a:endParaRPr lang="en-US" altLang="ja-JP" dirty="0"/>
          </a:p>
          <a:p>
            <a:r>
              <a:rPr lang="en-US" altLang="ja-JP" dirty="0"/>
              <a:t>and I will talk briefly about Word2Vec which is needed for </a:t>
            </a:r>
            <a:r>
              <a:rPr lang="en-US" altLang="ja-JP" sz="1200" dirty="0"/>
              <a:t>Our study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I will introduce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altLang="ja-JP" dirty="0"/>
              <a:t>algorithm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later.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0995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Word2Vec, a method of </a:t>
            </a:r>
            <a:r>
              <a:rPr lang="en-US" altLang="ja-JP" u="none" strike="noStrike" dirty="0"/>
              <a:t>a natural</a:t>
            </a:r>
            <a:r>
              <a:rPr kumimoji="1" lang="en-US" altLang="ja-JP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language.</a:t>
            </a:r>
          </a:p>
          <a:p>
            <a:r>
              <a:rPr lang="en-US" altLang="ja-JP" dirty="0"/>
              <a:t>It enables the vector operation based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on the meaning of the word, performs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learning as an input sentence and maps many words to vector space. </a:t>
            </a:r>
          </a:p>
          <a:p>
            <a:r>
              <a:rPr lang="en-US" altLang="ja-JP" dirty="0"/>
              <a:t>Word2Vec has been applied in various fields recently.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8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185-6C5C-4832-8F18-F90BEE079BC5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73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18F-F86D-4638-AFB8-A276A90C8759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9367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8F5-C69D-4CF5-A37C-C59241C3C621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79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602878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6309-0AF0-4DD0-987F-AE6A6B3C4D96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53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7F6-74BB-4434-9A88-0608B941D9C3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138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3E8F-CE96-48B4-837E-BBDA71566F94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139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6761-21FF-4CA4-B378-1164482FB808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41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03F9-A483-4236-9020-E0C3239A1E98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5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5B15-A56F-4CDE-AD11-B750E7DFD2EB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818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18F-F86D-4638-AFB8-A276A90C8759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7352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C2B7-3D92-473E-BA30-CBCE3E265B37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8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63408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80728"/>
            <a:ext cx="7886700" cy="519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318F-F86D-4638-AFB8-A276A90C8759}" type="datetime1">
              <a:rPr kumimoji="1" lang="ja-JP" altLang="en-US" smtClean="0"/>
              <a:pPr/>
              <a:t>2020/1/4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97CF-0504-4E3F-9290-CC6BBD911AC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06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1944216"/>
          </a:xfrm>
        </p:spPr>
        <p:txBody>
          <a:bodyPr>
            <a:noAutofit/>
          </a:bodyPr>
          <a:lstStyle/>
          <a:p>
            <a:pPr latinLnBrk="1"/>
            <a:r>
              <a:rPr lang="en-US" altLang="ja-JP" b="1" dirty="0"/>
              <a:t>A study on suggestion of predicates using the clustering of item names for making RDF of Open Data</a:t>
            </a:r>
            <a:endParaRPr lang="ja-JP" altLang="ja-JP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7632848" cy="1752600"/>
          </a:xfrm>
        </p:spPr>
        <p:txBody>
          <a:bodyPr>
            <a:normAutofit/>
          </a:bodyPr>
          <a:lstStyle/>
          <a:p>
            <a:r>
              <a:rPr lang="en-US" altLang="zh-CN" dirty="0"/>
              <a:t>BO CHEN</a:t>
            </a:r>
          </a:p>
          <a:p>
            <a:r>
              <a:rPr lang="en-US" altLang="ja-JP" dirty="0"/>
              <a:t>Kagoshima University, Japan</a:t>
            </a:r>
            <a:endParaRPr lang="ja-JP" altLang="ja-JP" dirty="0"/>
          </a:p>
          <a:p>
            <a:pPr algn="r"/>
            <a:endParaRPr lang="ja-JP" altLang="ja-JP" dirty="0"/>
          </a:p>
          <a:p>
            <a:pPr algn="r"/>
            <a:r>
              <a:rPr lang="ja-JP" altLang="en-US" sz="2100" dirty="0">
                <a:solidFill>
                  <a:schemeClr val="tx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7775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2E9FFE-A92B-4747-82B9-82F5114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9" y="2420888"/>
            <a:ext cx="682577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1915737F-AD82-4CAF-971B-A21FA5AF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Model</a:t>
            </a:r>
            <a:r>
              <a:rPr lang="ja-JP" altLang="en-US" sz="3600" dirty="0">
                <a:solidFill>
                  <a:srgbClr val="FFEAC1"/>
                </a:solidFill>
              </a:rPr>
              <a:t>：</a:t>
            </a:r>
            <a:r>
              <a:rPr lang="en-US" altLang="ja-JP" sz="3600" dirty="0">
                <a:solidFill>
                  <a:srgbClr val="FFEAC1"/>
                </a:solidFill>
              </a:rPr>
              <a:t> CBOW and Skip-gram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FAB3E7-9CB6-45F9-AA77-AE008801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1944216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two models– CBOW  and Skip-gram</a:t>
            </a:r>
            <a:r>
              <a:rPr lang="en-US" altLang="ja-JP" sz="2000" dirty="0"/>
              <a:t>:</a:t>
            </a:r>
          </a:p>
          <a:p>
            <a:pPr lvl="1"/>
            <a:r>
              <a:rPr lang="en-US" altLang="ja-JP" sz="2400" dirty="0"/>
              <a:t>Continuous Bag of Word (CBOW): use a window of word to predict the middle word</a:t>
            </a:r>
          </a:p>
          <a:p>
            <a:pPr lvl="1"/>
            <a:r>
              <a:rPr lang="en-US" altLang="ja-JP" sz="2400" dirty="0"/>
              <a:t>Skip-gram (SG): use a word to predict the surrounding ones in window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AB55FA-2ADF-4B27-845E-F702320E1131}"/>
              </a:ext>
            </a:extLst>
          </p:cNvPr>
          <p:cNvSpPr/>
          <p:nvPr/>
        </p:nvSpPr>
        <p:spPr>
          <a:xfrm>
            <a:off x="2978226" y="5713983"/>
            <a:ext cx="26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4.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Model of Wor2Vec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833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504A20-885F-40F5-99DD-8976C5237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060848"/>
            <a:ext cx="4271601" cy="3904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9362A-F751-45DF-9A1B-4390B12CA323}"/>
              </a:ext>
            </a:extLst>
          </p:cNvPr>
          <p:cNvSpPr txBox="1"/>
          <p:nvPr/>
        </p:nvSpPr>
        <p:spPr>
          <a:xfrm>
            <a:off x="1547664" y="234888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08C720-725B-4C09-8F0B-5BD06D96469F}"/>
              </a:ext>
            </a:extLst>
          </p:cNvPr>
          <p:cNvSpPr txBox="1"/>
          <p:nvPr/>
        </p:nvSpPr>
        <p:spPr>
          <a:xfrm>
            <a:off x="1547664" y="309044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4B74BBB-3DD2-4F4B-9976-5ED59FB0FBDD}"/>
              </a:ext>
            </a:extLst>
          </p:cNvPr>
          <p:cNvSpPr txBox="1"/>
          <p:nvPr/>
        </p:nvSpPr>
        <p:spPr>
          <a:xfrm>
            <a:off x="1547664" y="438659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D181C13-2383-4CA2-BF84-07A0195B17E6}"/>
              </a:ext>
            </a:extLst>
          </p:cNvPr>
          <p:cNvSpPr txBox="1"/>
          <p:nvPr/>
        </p:nvSpPr>
        <p:spPr>
          <a:xfrm>
            <a:off x="1547664" y="508518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chair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C6B1DEB-D318-4FC8-A46D-20DBCF4DF4F9}"/>
              </a:ext>
            </a:extLst>
          </p:cNvPr>
          <p:cNvSpPr txBox="1"/>
          <p:nvPr/>
        </p:nvSpPr>
        <p:spPr>
          <a:xfrm>
            <a:off x="6660232" y="373851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Sample of CBOW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E.g. “The dog sat on chair”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dirty="0"/>
              <a:t>Window size = 2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8367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図 2048">
            <a:extLst>
              <a:ext uri="{FF2B5EF4-FFF2-40B4-BE49-F238E27FC236}">
                <a16:creationId xmlns:a16="http://schemas.microsoft.com/office/drawing/2014/main" id="{434E7736-DF52-432A-AE3C-31E67E48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41" y="705180"/>
            <a:ext cx="6516353" cy="15915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ドーナツ 17">
            <a:extLst>
              <a:ext uri="{FF2B5EF4-FFF2-40B4-BE49-F238E27FC236}">
                <a16:creationId xmlns:a16="http://schemas.microsoft.com/office/drawing/2014/main" id="{2F0DE296-86D5-4F5E-ACA9-65B517DC44F8}"/>
              </a:ext>
            </a:extLst>
          </p:cNvPr>
          <p:cNvSpPr/>
          <p:nvPr/>
        </p:nvSpPr>
        <p:spPr>
          <a:xfrm>
            <a:off x="2288590" y="421351"/>
            <a:ext cx="6578854" cy="2077853"/>
          </a:xfrm>
          <a:prstGeom prst="donut">
            <a:avLst>
              <a:gd name="adj" fmla="val 3189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12F41E3-1E80-40C9-84BE-C41B9847339E}"/>
              </a:ext>
            </a:extLst>
          </p:cNvPr>
          <p:cNvSpPr/>
          <p:nvPr/>
        </p:nvSpPr>
        <p:spPr>
          <a:xfrm>
            <a:off x="5106182" y="2703287"/>
            <a:ext cx="231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5. List of CSV file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8704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016DEBD-F806-4E80-8E06-0D3C372F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56" y="1052741"/>
            <a:ext cx="3936957" cy="475252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8D38C6-A0E3-4633-8CC4-59BAA44FE67C}"/>
              </a:ext>
            </a:extLst>
          </p:cNvPr>
          <p:cNvSpPr/>
          <p:nvPr/>
        </p:nvSpPr>
        <p:spPr>
          <a:xfrm>
            <a:off x="4746234" y="5773501"/>
            <a:ext cx="4233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6. 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Extracted item names and item data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2128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7C83E0EA-DDBB-4E08-937F-753A394A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99" y="2742166"/>
            <a:ext cx="4838753" cy="301170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6BA6B4-E7E6-44DE-9733-EE39FEA527E3}"/>
              </a:ext>
            </a:extLst>
          </p:cNvPr>
          <p:cNvSpPr/>
          <p:nvPr/>
        </p:nvSpPr>
        <p:spPr>
          <a:xfrm>
            <a:off x="4358423" y="6009799"/>
            <a:ext cx="489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7. 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Composite v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ectors of Word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s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 in words space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83600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uster_50">
            <a:extLst>
              <a:ext uri="{FF2B5EF4-FFF2-40B4-BE49-F238E27FC236}">
                <a16:creationId xmlns:a16="http://schemas.microsoft.com/office/drawing/2014/main" id="{793276C9-A381-4B6C-A755-99494852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63" y="634082"/>
            <a:ext cx="4954949" cy="30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9F8647-5031-43B0-AD01-381D7C078E47}"/>
              </a:ext>
            </a:extLst>
          </p:cNvPr>
          <p:cNvSpPr/>
          <p:nvPr/>
        </p:nvSpPr>
        <p:spPr>
          <a:xfrm>
            <a:off x="3859626" y="3457990"/>
            <a:ext cx="5346254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r">
              <a:lnSpc>
                <a:spcPct val="150000"/>
              </a:lnSpc>
              <a:spcAft>
                <a:spcPts val="0"/>
              </a:spcAft>
            </a:pP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8. Dendrogram using average's method of the</a:t>
            </a:r>
            <a:r>
              <a:rPr lang="en-US" altLang="ja-JP" sz="1600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cluster</a:t>
            </a:r>
            <a:endParaRPr lang="ja-JP" altLang="ja-JP" sz="1600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439E86FD-897D-498C-8231-25905ECD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2" y="4386246"/>
            <a:ext cx="4807628" cy="19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393F55-8FBE-4BA2-B109-FF96392EFFB0}"/>
              </a:ext>
            </a:extLst>
          </p:cNvPr>
          <p:cNvSpPr/>
          <p:nvPr/>
        </p:nvSpPr>
        <p:spPr>
          <a:xfrm>
            <a:off x="4368091" y="6242705"/>
            <a:ext cx="486421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288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dirty="0"/>
              <a:t>Table.1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name’s cluster by </a:t>
            </a:r>
            <a:r>
              <a:rPr lang="en-US" altLang="ja-JP" sz="16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hierarchical clustering</a:t>
            </a:r>
            <a:endParaRPr lang="ja-JP" altLang="ja-JP" sz="1600" kern="100" dirty="0">
              <a:effectLst/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07633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4884540" y="3717031"/>
            <a:ext cx="4018160" cy="302508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229489" y="2058968"/>
            <a:ext cx="1834658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EB007BE1-005D-43DD-9D23-4DFEFEA05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69933"/>
              </p:ext>
            </p:extLst>
          </p:nvPr>
        </p:nvGraphicFramePr>
        <p:xfrm>
          <a:off x="2402991" y="757339"/>
          <a:ext cx="3096345" cy="153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1024637627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1641706886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46120676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54493698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3887793010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36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968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922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056"/>
                  </a:ext>
                </a:extLst>
              </a:tr>
            </a:tbl>
          </a:graphicData>
        </a:graphic>
      </p:graphicFrame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ACED0971-E21C-47CD-ACFC-592BF1C1B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37024"/>
              </p:ext>
            </p:extLst>
          </p:nvPr>
        </p:nvGraphicFramePr>
        <p:xfrm>
          <a:off x="2258975" y="645478"/>
          <a:ext cx="3096345" cy="153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1024637627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1641706886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46120676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54493698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3887793010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36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968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922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056"/>
                  </a:ext>
                </a:extLst>
              </a:tr>
            </a:tbl>
          </a:graphicData>
        </a:graphic>
      </p:graphicFrame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F7586D02-A3E7-4615-8E2A-246A09BAF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66344"/>
              </p:ext>
            </p:extLst>
          </p:nvPr>
        </p:nvGraphicFramePr>
        <p:xfrm>
          <a:off x="2110465" y="582571"/>
          <a:ext cx="3096345" cy="153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1024637627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1641706886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46120676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54493698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3887793010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36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968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922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056"/>
                  </a:ext>
                </a:extLst>
              </a:tr>
            </a:tbl>
          </a:graphicData>
        </a:graphic>
      </p:graphicFrame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526D3B2-E456-48A3-8573-A5CDC1572D32}"/>
              </a:ext>
            </a:extLst>
          </p:cNvPr>
          <p:cNvSpPr/>
          <p:nvPr/>
        </p:nvSpPr>
        <p:spPr>
          <a:xfrm>
            <a:off x="6286929" y="354107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8705EC1-13EE-4474-B1F6-5AECBA78069C}"/>
              </a:ext>
            </a:extLst>
          </p:cNvPr>
          <p:cNvSpPr/>
          <p:nvPr/>
        </p:nvSpPr>
        <p:spPr>
          <a:xfrm>
            <a:off x="6286929" y="1004288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E93C2E-6E68-4F1F-9672-280ADEA01D46}"/>
              </a:ext>
            </a:extLst>
          </p:cNvPr>
          <p:cNvSpPr/>
          <p:nvPr/>
        </p:nvSpPr>
        <p:spPr>
          <a:xfrm>
            <a:off x="6286929" y="1654469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A93749A-A1E2-434C-8FA8-6A41B0D5980E}"/>
              </a:ext>
            </a:extLst>
          </p:cNvPr>
          <p:cNvSpPr/>
          <p:nvPr/>
        </p:nvSpPr>
        <p:spPr>
          <a:xfrm>
            <a:off x="7401042" y="828228"/>
            <a:ext cx="216024" cy="8262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618ADB3-09DC-4D2D-9848-10E4C3B6C370}"/>
              </a:ext>
            </a:extLst>
          </p:cNvPr>
          <p:cNvSpPr/>
          <p:nvPr/>
        </p:nvSpPr>
        <p:spPr>
          <a:xfrm>
            <a:off x="8515156" y="545136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591810A-6FF7-477C-831B-EB4E1F3D81FB}"/>
              </a:ext>
            </a:extLst>
          </p:cNvPr>
          <p:cNvSpPr/>
          <p:nvPr/>
        </p:nvSpPr>
        <p:spPr>
          <a:xfrm>
            <a:off x="8503093" y="1508344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A356804A-A5D9-4FB2-AE5B-AB61CEA52343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6502953" y="1241349"/>
            <a:ext cx="898089" cy="1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3E74D3E-9E27-4D07-B656-76E88A290F2E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 flipV="1">
            <a:off x="6502953" y="1241349"/>
            <a:ext cx="898089" cy="66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A24CF42-77B3-43E9-B277-E91797575B0D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6502953" y="606135"/>
            <a:ext cx="898089" cy="63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50931D31-A4E3-4CCC-99C2-666078446613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7617066" y="797164"/>
            <a:ext cx="898090" cy="44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1EB57D7-7C90-4BA3-BB21-F6CE4AE38048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7617066" y="1241349"/>
            <a:ext cx="886027" cy="51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楕円 43">
            <a:extLst>
              <a:ext uri="{FF2B5EF4-FFF2-40B4-BE49-F238E27FC236}">
                <a16:creationId xmlns:a16="http://schemas.microsoft.com/office/drawing/2014/main" id="{1F3957CE-B839-49D2-B637-F4F240F16996}"/>
              </a:ext>
            </a:extLst>
          </p:cNvPr>
          <p:cNvSpPr/>
          <p:nvPr/>
        </p:nvSpPr>
        <p:spPr>
          <a:xfrm>
            <a:off x="2110465" y="907303"/>
            <a:ext cx="592148" cy="140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3D6621A-FCAD-4CC5-839C-DC50870CAC33}"/>
              </a:ext>
            </a:extLst>
          </p:cNvPr>
          <p:cNvCxnSpPr>
            <a:cxnSpLocks/>
            <a:stCxn id="44" idx="6"/>
            <a:endCxn id="33" idx="1"/>
          </p:cNvCxnSpPr>
          <p:nvPr/>
        </p:nvCxnSpPr>
        <p:spPr>
          <a:xfrm flipV="1">
            <a:off x="2702613" y="606135"/>
            <a:ext cx="3584316" cy="10023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90F1FB07-EE8A-4197-BB2A-BCAA6721543F}"/>
              </a:ext>
            </a:extLst>
          </p:cNvPr>
          <p:cNvCxnSpPr>
            <a:cxnSpLocks/>
            <a:stCxn id="44" idx="6"/>
            <a:endCxn id="34" idx="1"/>
          </p:cNvCxnSpPr>
          <p:nvPr/>
        </p:nvCxnSpPr>
        <p:spPr>
          <a:xfrm flipV="1">
            <a:off x="2702613" y="1256316"/>
            <a:ext cx="3584316" cy="3521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BA63767-911E-4F65-953E-5023E69A0299}"/>
              </a:ext>
            </a:extLst>
          </p:cNvPr>
          <p:cNvCxnSpPr>
            <a:cxnSpLocks/>
            <a:stCxn id="44" idx="6"/>
            <a:endCxn id="35" idx="1"/>
          </p:cNvCxnSpPr>
          <p:nvPr/>
        </p:nvCxnSpPr>
        <p:spPr>
          <a:xfrm>
            <a:off x="2702613" y="1608456"/>
            <a:ext cx="3584316" cy="2980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楕円 47">
            <a:extLst>
              <a:ext uri="{FF2B5EF4-FFF2-40B4-BE49-F238E27FC236}">
                <a16:creationId xmlns:a16="http://schemas.microsoft.com/office/drawing/2014/main" id="{E0F7BDB9-5050-4B3F-AFB5-226E5A957225}"/>
              </a:ext>
            </a:extLst>
          </p:cNvPr>
          <p:cNvSpPr/>
          <p:nvPr/>
        </p:nvSpPr>
        <p:spPr>
          <a:xfrm>
            <a:off x="2098402" y="482459"/>
            <a:ext cx="604211" cy="570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7B914397-4041-4214-88D6-D50336798CFE}"/>
              </a:ext>
            </a:extLst>
          </p:cNvPr>
          <p:cNvCxnSpPr>
            <a:cxnSpLocks/>
            <a:stCxn id="48" idx="0"/>
            <a:endCxn id="37" idx="3"/>
          </p:cNvCxnSpPr>
          <p:nvPr/>
        </p:nvCxnSpPr>
        <p:spPr>
          <a:xfrm rot="16200000" flipH="1">
            <a:off x="5408491" y="-2525525"/>
            <a:ext cx="314705" cy="6330672"/>
          </a:xfrm>
          <a:prstGeom prst="bentConnector4">
            <a:avLst>
              <a:gd name="adj1" fmla="val -79318"/>
              <a:gd name="adj2" fmla="val 10361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5DD6D420-C7E9-43FD-90A8-F49F629F5BA2}"/>
              </a:ext>
            </a:extLst>
          </p:cNvPr>
          <p:cNvCxnSpPr>
            <a:cxnSpLocks/>
            <a:stCxn id="48" idx="0"/>
            <a:endCxn id="38" idx="3"/>
          </p:cNvCxnSpPr>
          <p:nvPr/>
        </p:nvCxnSpPr>
        <p:spPr>
          <a:xfrm rot="16200000" flipH="1">
            <a:off x="4920855" y="-2037889"/>
            <a:ext cx="1277913" cy="6318609"/>
          </a:xfrm>
          <a:prstGeom prst="bentConnector4">
            <a:avLst>
              <a:gd name="adj1" fmla="val -28581"/>
              <a:gd name="adj2" fmla="val 106446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>
            <a:extLst>
              <a:ext uri="{FF2B5EF4-FFF2-40B4-BE49-F238E27FC236}">
                <a16:creationId xmlns:a16="http://schemas.microsoft.com/office/drawing/2014/main" id="{FE1B2213-E3D3-408B-B12D-67950A525B10}"/>
              </a:ext>
            </a:extLst>
          </p:cNvPr>
          <p:cNvSpPr/>
          <p:nvPr/>
        </p:nvSpPr>
        <p:spPr>
          <a:xfrm>
            <a:off x="6985236" y="482458"/>
            <a:ext cx="1034380" cy="142403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7D02C78-BBB5-4071-9535-9534B9D42E52}"/>
              </a:ext>
            </a:extLst>
          </p:cNvPr>
          <p:cNvSpPr txBox="1"/>
          <p:nvPr/>
        </p:nvSpPr>
        <p:spPr>
          <a:xfrm>
            <a:off x="7324346" y="2013620"/>
            <a:ext cx="69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070C0"/>
                </a:solidFill>
              </a:rPr>
              <a:t>Keras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B3C6FE3-6236-49FA-BDAD-40EC37628276}"/>
              </a:ext>
            </a:extLst>
          </p:cNvPr>
          <p:cNvSpPr txBox="1"/>
          <p:nvPr/>
        </p:nvSpPr>
        <p:spPr>
          <a:xfrm>
            <a:off x="2583456" y="2020181"/>
            <a:ext cx="239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Open Data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CSV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6FEA848-B428-4B40-88FD-136299806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64070"/>
              </p:ext>
            </p:extLst>
          </p:nvPr>
        </p:nvGraphicFramePr>
        <p:xfrm>
          <a:off x="4370348" y="2553424"/>
          <a:ext cx="4739060" cy="405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852">
                  <a:extLst>
                    <a:ext uri="{9D8B030D-6E8A-4147-A177-3AD203B41FA5}">
                      <a16:colId xmlns:a16="http://schemas.microsoft.com/office/drawing/2014/main" val="550099794"/>
                    </a:ext>
                  </a:extLst>
                </a:gridCol>
                <a:gridCol w="2737208">
                  <a:extLst>
                    <a:ext uri="{9D8B030D-6E8A-4147-A177-3AD203B41FA5}">
                      <a16:colId xmlns:a16="http://schemas.microsoft.com/office/drawing/2014/main" val="710213484"/>
                    </a:ext>
                  </a:extLst>
                </a:gridCol>
              </a:tblGrid>
              <a:tr h="444122">
                <a:tc>
                  <a:txBody>
                    <a:bodyPr/>
                    <a:lstStyle/>
                    <a:p>
                      <a:r>
                        <a:rPr lang="en-US" altLang="ja-JP" sz="4400" kern="100" dirty="0">
                          <a:latin typeface="Times New Roman" panose="02020603050405020304" pitchFamily="18" charset="0"/>
                          <a:ea typeface="BatangChe" panose="02030609000101010101" pitchFamily="49" charset="-127"/>
                        </a:rPr>
                        <a:t>setting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/>
                        <a:t>Parameter</a:t>
                      </a:r>
                      <a:endParaRPr kumimoji="1" lang="ja-JP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37030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100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67441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layer and hidden layer ‘s  activation function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/>
                        <a:t>relu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714834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layer’s activation function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softmax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93901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categorical_crossentropy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61155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optimizer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adam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80229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batch_size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05958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84049E-2FEF-4E15-8E75-0438EC6CAB05}"/>
              </a:ext>
            </a:extLst>
          </p:cNvPr>
          <p:cNvSpPr/>
          <p:nvPr/>
        </p:nvSpPr>
        <p:spPr>
          <a:xfrm>
            <a:off x="3926271" y="6460114"/>
            <a:ext cx="529712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dirty="0"/>
              <a:t>Table.2 </a:t>
            </a:r>
            <a:r>
              <a:rPr lang="en-US" altLang="ja-JP" kern="100" dirty="0" err="1">
                <a:latin typeface="Times New Roman" panose="02020603050405020304" pitchFamily="18" charset="0"/>
                <a:ea typeface="BatangChe" panose="02030609000101010101" pitchFamily="49" charset="-127"/>
              </a:rPr>
              <a:t>keras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’ setting for Deep Learning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179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 </a:t>
            </a:r>
            <a:r>
              <a:rPr lang="en-US" altLang="ja-JP" dirty="0"/>
              <a:t>Data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6DB070-D251-40A6-8C72-8C61D8AE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4082"/>
            <a:ext cx="8064896" cy="56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3576C2-94E7-4483-AC78-A4C86F087C83}"/>
              </a:ext>
            </a:extLst>
          </p:cNvPr>
          <p:cNvSpPr/>
          <p:nvPr/>
        </p:nvSpPr>
        <p:spPr>
          <a:xfrm>
            <a:off x="2915816" y="6406565"/>
            <a:ext cx="23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9.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 Data flow chart 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5109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2ED60-D83A-4054-B97C-B1F22B04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D2720D-D200-493F-99B8-B9E3E09B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Open Data</a:t>
            </a:r>
          </a:p>
          <a:p>
            <a:pPr lvl="1"/>
            <a:r>
              <a:rPr lang="en-US" altLang="ja-JP" sz="2400" dirty="0"/>
              <a:t>Five stages</a:t>
            </a:r>
          </a:p>
          <a:p>
            <a:pPr lvl="1"/>
            <a:r>
              <a:rPr lang="en-US" altLang="zh-CN" sz="2400" dirty="0"/>
              <a:t>RDF triple</a:t>
            </a:r>
            <a:endParaRPr lang="en-US" altLang="ja-JP" sz="2400" dirty="0"/>
          </a:p>
          <a:p>
            <a:r>
              <a:rPr lang="en-US" altLang="ja-JP" sz="2800" dirty="0"/>
              <a:t>Our search approach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Word2vec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Conclusion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6CA66BB-80A5-4FAA-8837-9F022DF19C3F}"/>
              </a:ext>
            </a:extLst>
          </p:cNvPr>
          <p:cNvGrpSpPr>
            <a:grpSpLocks/>
          </p:cNvGrpSpPr>
          <p:nvPr/>
        </p:nvGrpSpPr>
        <p:grpSpPr bwMode="auto">
          <a:xfrm rot="10774316" flipH="1" flipV="1">
            <a:off x="3925068" y="3910235"/>
            <a:ext cx="771525" cy="307975"/>
            <a:chOff x="1248" y="1344"/>
            <a:chExt cx="2706" cy="124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9234EA0-74A5-4934-9D12-BAA6A74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498" cy="926"/>
            </a:xfrm>
            <a:prstGeom prst="rect">
              <a:avLst/>
            </a:prstGeom>
            <a:solidFill>
              <a:srgbClr val="CC33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ja-JP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9976F6B-A7F9-4813-A98E-1BCD7204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2113" cy="1248"/>
            </a:xfrm>
            <a:custGeom>
              <a:avLst/>
              <a:gdLst>
                <a:gd name="T0" fmla="*/ 2113 w 2113"/>
                <a:gd name="T1" fmla="*/ 1101 h 1248"/>
                <a:gd name="T2" fmla="*/ 2113 w 2113"/>
                <a:gd name="T3" fmla="*/ 185 h 1248"/>
                <a:gd name="T4" fmla="*/ 1917 w 2113"/>
                <a:gd name="T5" fmla="*/ 10 h 1248"/>
                <a:gd name="T6" fmla="*/ 1241 w 2113"/>
                <a:gd name="T7" fmla="*/ 9 h 1248"/>
                <a:gd name="T8" fmla="*/ 1186 w 2113"/>
                <a:gd name="T9" fmla="*/ 111 h 1248"/>
                <a:gd name="T10" fmla="*/ 1186 w 2113"/>
                <a:gd name="T11" fmla="*/ 198 h 1248"/>
                <a:gd name="T12" fmla="*/ 170 w 2113"/>
                <a:gd name="T13" fmla="*/ 198 h 1248"/>
                <a:gd name="T14" fmla="*/ 170 w 2113"/>
                <a:gd name="T15" fmla="*/ 418 h 1248"/>
                <a:gd name="T16" fmla="*/ 1067 w 2113"/>
                <a:gd name="T17" fmla="*/ 419 h 1248"/>
                <a:gd name="T18" fmla="*/ 1067 w 2113"/>
                <a:gd name="T19" fmla="*/ 509 h 1248"/>
                <a:gd name="T20" fmla="*/ 831 w 2113"/>
                <a:gd name="T21" fmla="*/ 507 h 1248"/>
                <a:gd name="T22" fmla="*/ 831 w 2113"/>
                <a:gd name="T23" fmla="*/ 700 h 1248"/>
                <a:gd name="T24" fmla="*/ 1115 w 2113"/>
                <a:gd name="T25" fmla="*/ 700 h 1248"/>
                <a:gd name="T26" fmla="*/ 1115 w 2113"/>
                <a:gd name="T27" fmla="*/ 777 h 1248"/>
                <a:gd name="T28" fmla="*/ 902 w 2113"/>
                <a:gd name="T29" fmla="*/ 777 h 1248"/>
                <a:gd name="T30" fmla="*/ 902 w 2113"/>
                <a:gd name="T31" fmla="*/ 970 h 1248"/>
                <a:gd name="T32" fmla="*/ 1150 w 2113"/>
                <a:gd name="T33" fmla="*/ 970 h 1248"/>
                <a:gd name="T34" fmla="*/ 1150 w 2113"/>
                <a:gd name="T35" fmla="*/ 1047 h 1248"/>
                <a:gd name="T36" fmla="*/ 938 w 2113"/>
                <a:gd name="T37" fmla="*/ 1047 h 1248"/>
                <a:gd name="T38" fmla="*/ 962 w 2113"/>
                <a:gd name="T39" fmla="*/ 1233 h 1248"/>
                <a:gd name="T40" fmla="*/ 1150 w 2113"/>
                <a:gd name="T41" fmla="*/ 1240 h 1248"/>
                <a:gd name="T42" fmla="*/ 1917 w 2113"/>
                <a:gd name="T43" fmla="*/ 1225 h 1248"/>
                <a:gd name="T44" fmla="*/ 2113 w 2113"/>
                <a:gd name="T45" fmla="*/ 110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3" h="1248">
                  <a:moveTo>
                    <a:pt x="2113" y="1101"/>
                  </a:moveTo>
                  <a:lnTo>
                    <a:pt x="2113" y="185"/>
                  </a:lnTo>
                  <a:cubicBezTo>
                    <a:pt x="2080" y="3"/>
                    <a:pt x="2062" y="39"/>
                    <a:pt x="1917" y="10"/>
                  </a:cubicBezTo>
                  <a:cubicBezTo>
                    <a:pt x="1853" y="5"/>
                    <a:pt x="1373" y="0"/>
                    <a:pt x="1241" y="9"/>
                  </a:cubicBezTo>
                  <a:cubicBezTo>
                    <a:pt x="1209" y="27"/>
                    <a:pt x="1195" y="80"/>
                    <a:pt x="1186" y="111"/>
                  </a:cubicBezTo>
                  <a:lnTo>
                    <a:pt x="1186" y="198"/>
                  </a:lnTo>
                  <a:lnTo>
                    <a:pt x="170" y="198"/>
                  </a:lnTo>
                  <a:cubicBezTo>
                    <a:pt x="0" y="235"/>
                    <a:pt x="21" y="381"/>
                    <a:pt x="170" y="418"/>
                  </a:cubicBezTo>
                  <a:lnTo>
                    <a:pt x="1067" y="419"/>
                  </a:lnTo>
                  <a:lnTo>
                    <a:pt x="1067" y="509"/>
                  </a:lnTo>
                  <a:lnTo>
                    <a:pt x="831" y="507"/>
                  </a:lnTo>
                  <a:cubicBezTo>
                    <a:pt x="792" y="539"/>
                    <a:pt x="783" y="667"/>
                    <a:pt x="831" y="700"/>
                  </a:cubicBezTo>
                  <a:lnTo>
                    <a:pt x="1115" y="700"/>
                  </a:lnTo>
                  <a:lnTo>
                    <a:pt x="1115" y="777"/>
                  </a:lnTo>
                  <a:lnTo>
                    <a:pt x="902" y="777"/>
                  </a:lnTo>
                  <a:cubicBezTo>
                    <a:pt x="866" y="809"/>
                    <a:pt x="861" y="938"/>
                    <a:pt x="902" y="970"/>
                  </a:cubicBezTo>
                  <a:lnTo>
                    <a:pt x="1150" y="970"/>
                  </a:lnTo>
                  <a:lnTo>
                    <a:pt x="1150" y="1047"/>
                  </a:lnTo>
                  <a:lnTo>
                    <a:pt x="938" y="1047"/>
                  </a:lnTo>
                  <a:cubicBezTo>
                    <a:pt x="906" y="1078"/>
                    <a:pt x="926" y="1201"/>
                    <a:pt x="962" y="1233"/>
                  </a:cubicBezTo>
                  <a:lnTo>
                    <a:pt x="1150" y="1240"/>
                  </a:lnTo>
                  <a:cubicBezTo>
                    <a:pt x="1310" y="1238"/>
                    <a:pt x="1757" y="1248"/>
                    <a:pt x="1917" y="1225"/>
                  </a:cubicBezTo>
                  <a:cubicBezTo>
                    <a:pt x="2078" y="1202"/>
                    <a:pt x="2072" y="1127"/>
                    <a:pt x="2113" y="1101"/>
                  </a:cubicBezTo>
                  <a:close/>
                </a:path>
              </a:pathLst>
            </a:custGeom>
            <a:solidFill>
              <a:srgbClr val="CC3300"/>
            </a:solidFill>
            <a:ln w="222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5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5D4FF7-88EC-44CC-8788-28171571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8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276CE4-F431-4071-87D2-C565F148B355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10.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Accuracy 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1046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2ED60-D83A-4054-B97C-B1F22B04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D2720D-D200-493F-99B8-B9E3E09B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Open Data</a:t>
            </a:r>
          </a:p>
          <a:p>
            <a:pPr lvl="1"/>
            <a:r>
              <a:rPr lang="en-US" altLang="ja-JP" sz="2400" dirty="0"/>
              <a:t>Five stages</a:t>
            </a:r>
          </a:p>
          <a:p>
            <a:pPr lvl="1"/>
            <a:r>
              <a:rPr lang="en-US" altLang="zh-CN" sz="2400" dirty="0"/>
              <a:t>RDF triple</a:t>
            </a:r>
            <a:endParaRPr lang="en-US" altLang="ja-JP" sz="2400" dirty="0"/>
          </a:p>
          <a:p>
            <a:r>
              <a:rPr lang="en-US" altLang="ja-JP" sz="2800" dirty="0"/>
              <a:t>Our search approach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Word2vec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Conclusion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6CA66BB-80A5-4FAA-8837-9F022DF19C3F}"/>
              </a:ext>
            </a:extLst>
          </p:cNvPr>
          <p:cNvGrpSpPr>
            <a:grpSpLocks/>
          </p:cNvGrpSpPr>
          <p:nvPr/>
        </p:nvGrpSpPr>
        <p:grpSpPr bwMode="auto">
          <a:xfrm rot="10774316" flipH="1" flipV="1">
            <a:off x="3925068" y="839590"/>
            <a:ext cx="771525" cy="307975"/>
            <a:chOff x="1248" y="1344"/>
            <a:chExt cx="2706" cy="124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9234EA0-74A5-4934-9D12-BAA6A74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498" cy="926"/>
            </a:xfrm>
            <a:prstGeom prst="rect">
              <a:avLst/>
            </a:prstGeom>
            <a:solidFill>
              <a:srgbClr val="CC33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ja-JP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9976F6B-A7F9-4813-A98E-1BCD7204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2113" cy="1248"/>
            </a:xfrm>
            <a:custGeom>
              <a:avLst/>
              <a:gdLst>
                <a:gd name="T0" fmla="*/ 2113 w 2113"/>
                <a:gd name="T1" fmla="*/ 1101 h 1248"/>
                <a:gd name="T2" fmla="*/ 2113 w 2113"/>
                <a:gd name="T3" fmla="*/ 185 h 1248"/>
                <a:gd name="T4" fmla="*/ 1917 w 2113"/>
                <a:gd name="T5" fmla="*/ 10 h 1248"/>
                <a:gd name="T6" fmla="*/ 1241 w 2113"/>
                <a:gd name="T7" fmla="*/ 9 h 1248"/>
                <a:gd name="T8" fmla="*/ 1186 w 2113"/>
                <a:gd name="T9" fmla="*/ 111 h 1248"/>
                <a:gd name="T10" fmla="*/ 1186 w 2113"/>
                <a:gd name="T11" fmla="*/ 198 h 1248"/>
                <a:gd name="T12" fmla="*/ 170 w 2113"/>
                <a:gd name="T13" fmla="*/ 198 h 1248"/>
                <a:gd name="T14" fmla="*/ 170 w 2113"/>
                <a:gd name="T15" fmla="*/ 418 h 1248"/>
                <a:gd name="T16" fmla="*/ 1067 w 2113"/>
                <a:gd name="T17" fmla="*/ 419 h 1248"/>
                <a:gd name="T18" fmla="*/ 1067 w 2113"/>
                <a:gd name="T19" fmla="*/ 509 h 1248"/>
                <a:gd name="T20" fmla="*/ 831 w 2113"/>
                <a:gd name="T21" fmla="*/ 507 h 1248"/>
                <a:gd name="T22" fmla="*/ 831 w 2113"/>
                <a:gd name="T23" fmla="*/ 700 h 1248"/>
                <a:gd name="T24" fmla="*/ 1115 w 2113"/>
                <a:gd name="T25" fmla="*/ 700 h 1248"/>
                <a:gd name="T26" fmla="*/ 1115 w 2113"/>
                <a:gd name="T27" fmla="*/ 777 h 1248"/>
                <a:gd name="T28" fmla="*/ 902 w 2113"/>
                <a:gd name="T29" fmla="*/ 777 h 1248"/>
                <a:gd name="T30" fmla="*/ 902 w 2113"/>
                <a:gd name="T31" fmla="*/ 970 h 1248"/>
                <a:gd name="T32" fmla="*/ 1150 w 2113"/>
                <a:gd name="T33" fmla="*/ 970 h 1248"/>
                <a:gd name="T34" fmla="*/ 1150 w 2113"/>
                <a:gd name="T35" fmla="*/ 1047 h 1248"/>
                <a:gd name="T36" fmla="*/ 938 w 2113"/>
                <a:gd name="T37" fmla="*/ 1047 h 1248"/>
                <a:gd name="T38" fmla="*/ 962 w 2113"/>
                <a:gd name="T39" fmla="*/ 1233 h 1248"/>
                <a:gd name="T40" fmla="*/ 1150 w 2113"/>
                <a:gd name="T41" fmla="*/ 1240 h 1248"/>
                <a:gd name="T42" fmla="*/ 1917 w 2113"/>
                <a:gd name="T43" fmla="*/ 1225 h 1248"/>
                <a:gd name="T44" fmla="*/ 2113 w 2113"/>
                <a:gd name="T45" fmla="*/ 110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3" h="1248">
                  <a:moveTo>
                    <a:pt x="2113" y="1101"/>
                  </a:moveTo>
                  <a:lnTo>
                    <a:pt x="2113" y="185"/>
                  </a:lnTo>
                  <a:cubicBezTo>
                    <a:pt x="2080" y="3"/>
                    <a:pt x="2062" y="39"/>
                    <a:pt x="1917" y="10"/>
                  </a:cubicBezTo>
                  <a:cubicBezTo>
                    <a:pt x="1853" y="5"/>
                    <a:pt x="1373" y="0"/>
                    <a:pt x="1241" y="9"/>
                  </a:cubicBezTo>
                  <a:cubicBezTo>
                    <a:pt x="1209" y="27"/>
                    <a:pt x="1195" y="80"/>
                    <a:pt x="1186" y="111"/>
                  </a:cubicBezTo>
                  <a:lnTo>
                    <a:pt x="1186" y="198"/>
                  </a:lnTo>
                  <a:lnTo>
                    <a:pt x="170" y="198"/>
                  </a:lnTo>
                  <a:cubicBezTo>
                    <a:pt x="0" y="235"/>
                    <a:pt x="21" y="381"/>
                    <a:pt x="170" y="418"/>
                  </a:cubicBezTo>
                  <a:lnTo>
                    <a:pt x="1067" y="419"/>
                  </a:lnTo>
                  <a:lnTo>
                    <a:pt x="1067" y="509"/>
                  </a:lnTo>
                  <a:lnTo>
                    <a:pt x="831" y="507"/>
                  </a:lnTo>
                  <a:cubicBezTo>
                    <a:pt x="792" y="539"/>
                    <a:pt x="783" y="667"/>
                    <a:pt x="831" y="700"/>
                  </a:cubicBezTo>
                  <a:lnTo>
                    <a:pt x="1115" y="700"/>
                  </a:lnTo>
                  <a:lnTo>
                    <a:pt x="1115" y="777"/>
                  </a:lnTo>
                  <a:lnTo>
                    <a:pt x="902" y="777"/>
                  </a:lnTo>
                  <a:cubicBezTo>
                    <a:pt x="866" y="809"/>
                    <a:pt x="861" y="938"/>
                    <a:pt x="902" y="970"/>
                  </a:cubicBezTo>
                  <a:lnTo>
                    <a:pt x="1150" y="970"/>
                  </a:lnTo>
                  <a:lnTo>
                    <a:pt x="1150" y="1047"/>
                  </a:lnTo>
                  <a:lnTo>
                    <a:pt x="938" y="1047"/>
                  </a:lnTo>
                  <a:cubicBezTo>
                    <a:pt x="906" y="1078"/>
                    <a:pt x="926" y="1201"/>
                    <a:pt x="962" y="1233"/>
                  </a:cubicBezTo>
                  <a:lnTo>
                    <a:pt x="1150" y="1240"/>
                  </a:lnTo>
                  <a:cubicBezTo>
                    <a:pt x="1310" y="1238"/>
                    <a:pt x="1757" y="1248"/>
                    <a:pt x="1917" y="1225"/>
                  </a:cubicBezTo>
                  <a:cubicBezTo>
                    <a:pt x="2078" y="1202"/>
                    <a:pt x="2072" y="1127"/>
                    <a:pt x="2113" y="1101"/>
                  </a:cubicBezTo>
                  <a:close/>
                </a:path>
              </a:pathLst>
            </a:custGeom>
            <a:solidFill>
              <a:srgbClr val="CC3300"/>
            </a:solidFill>
            <a:ln w="222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12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54D290A-E4D4-4E4E-BCF0-AC0351F4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6" y="620688"/>
            <a:ext cx="7961408" cy="58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FCA43D-9F06-43E9-8F2D-9639175DB954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11.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Loss 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1564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DAEF21C-A724-4D36-94F3-A7FE705D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41722"/>
            <a:ext cx="8876149" cy="50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B338BC-FD86-44D8-A473-41AA022FA17C}"/>
              </a:ext>
            </a:extLst>
          </p:cNvPr>
          <p:cNvSpPr/>
          <p:nvPr/>
        </p:nvSpPr>
        <p:spPr>
          <a:xfrm>
            <a:off x="467544" y="5868541"/>
            <a:ext cx="741682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dirty="0"/>
              <a:t>Table.2 Results of predict cluster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54267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276CE4-F431-4071-87D2-C565F148B355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12.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Accuracy 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7828D6B-D124-4983-91E3-1A3CE89E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3" y="620688"/>
            <a:ext cx="8088587" cy="58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411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276CE4-F431-4071-87D2-C565F148B355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13</a:t>
            </a:r>
            <a:r>
              <a:rPr lang="en-US" altLang="ja-JP" b="1" kern="100">
                <a:latin typeface="Times New Roman" panose="02020603050405020304" pitchFamily="18" charset="0"/>
                <a:ea typeface="BatangChe" panose="02030609000101010101" pitchFamily="49" charset="-127"/>
              </a:rPr>
              <a:t>. </a:t>
            </a:r>
            <a:r>
              <a:rPr lang="en-US" altLang="ja-JP" kern="100">
                <a:latin typeface="Times New Roman" panose="02020603050405020304" pitchFamily="18" charset="0"/>
                <a:ea typeface="BatangChe" panose="02030609000101010101" pitchFamily="49" charset="-127"/>
              </a:rPr>
              <a:t>Accuracy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D8D5673-9B77-43E5-B28B-89CD4B60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8" y="634082"/>
            <a:ext cx="7855860" cy="58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261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5BD55-3C89-4FF4-B12B-703079A8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In this study, we proposed 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 method to learn word vectors by </a:t>
            </a:r>
            <a:r>
              <a:rPr lang="en-US" altLang="ja-JP" dirty="0" err="1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Keras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in order to learn for suggestion of predicates</a:t>
            </a:r>
          </a:p>
          <a:p>
            <a:pPr lvl="1"/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confirmed the result of the learning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For further study</a:t>
            </a:r>
          </a:p>
          <a:p>
            <a:pPr lvl="1"/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improve the accuracy of the learning method</a:t>
            </a:r>
          </a:p>
          <a:p>
            <a:pPr lvl="1"/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convert to RDF format by utilization of the words extracted by Word2Vec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3974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3">
            <a:extLst>
              <a:ext uri="{FF2B5EF4-FFF2-40B4-BE49-F238E27FC236}">
                <a16:creationId xmlns:a16="http://schemas.microsoft.com/office/drawing/2014/main" id="{110913D6-DB62-4564-86F2-2F6B506E853B}"/>
              </a:ext>
            </a:extLst>
          </p:cNvPr>
          <p:cNvSpPr/>
          <p:nvPr/>
        </p:nvSpPr>
        <p:spPr>
          <a:xfrm>
            <a:off x="1403648" y="2708920"/>
            <a:ext cx="6552728" cy="12749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dirty="0"/>
              <a:t>Thank</a:t>
            </a:r>
            <a:r>
              <a:rPr lang="ja-JP" altLang="en-US" sz="4000" dirty="0"/>
              <a:t> </a:t>
            </a:r>
            <a:r>
              <a:rPr lang="en-US" altLang="ja-JP" sz="4000" dirty="0"/>
              <a:t>you for your attention!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76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3">
            <a:extLst>
              <a:ext uri="{FF2B5EF4-FFF2-40B4-BE49-F238E27FC236}">
                <a16:creationId xmlns:a16="http://schemas.microsoft.com/office/drawing/2014/main" id="{24ED67A2-15D5-4C8C-B3E9-4118910B46F1}"/>
              </a:ext>
            </a:extLst>
          </p:cNvPr>
          <p:cNvSpPr/>
          <p:nvPr/>
        </p:nvSpPr>
        <p:spPr>
          <a:xfrm>
            <a:off x="241300" y="4903383"/>
            <a:ext cx="8661400" cy="19493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dirty="0"/>
              <a:t>To put it briefly, “Open</a:t>
            </a:r>
            <a:r>
              <a:rPr lang="ja-JP" altLang="en-US" sz="4000" dirty="0"/>
              <a:t> </a:t>
            </a:r>
            <a:r>
              <a:rPr lang="en-US" altLang="ja-JP" sz="4000" dirty="0"/>
              <a:t>Data is available to everyone and is free to use, reuse, and redistribute”.</a:t>
            </a:r>
            <a:endParaRPr lang="ja-JP" altLang="en-US" sz="4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1BD7E1-1D70-442F-930C-62F03FDF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B5387-5BD6-4995-950F-C016C961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The utilization of Open Data is promoted</a:t>
            </a:r>
          </a:p>
          <a:p>
            <a:endParaRPr lang="en-US" altLang="ja-JP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Open Data is defined</a:t>
            </a:r>
            <a:r>
              <a:rPr lang="en-US" altLang="ja-JP" dirty="0"/>
              <a:t>  by MIC</a:t>
            </a:r>
          </a:p>
          <a:p>
            <a:pPr lvl="1"/>
            <a:r>
              <a:rPr lang="en-US" altLang="ja-JP" sz="2400" dirty="0"/>
              <a:t>Open Data is data formats that are </a:t>
            </a:r>
            <a:r>
              <a:rPr lang="en-US" altLang="ja-JP" sz="2400" b="1" dirty="0">
                <a:solidFill>
                  <a:srgbClr val="FF0000"/>
                </a:solidFill>
              </a:rPr>
              <a:t>suitable for machine reading</a:t>
            </a:r>
            <a:r>
              <a:rPr lang="en-US" altLang="ja-JP" sz="2400" b="1" dirty="0"/>
              <a:t> </a:t>
            </a:r>
          </a:p>
          <a:p>
            <a:pPr lvl="1"/>
            <a:r>
              <a:rPr lang="en-US" altLang="ja-JP" sz="2400" dirty="0"/>
              <a:t>and data that have been released on the use of rules that allows </a:t>
            </a:r>
            <a:r>
              <a:rPr lang="en-US" altLang="ja-JP" sz="2400" dirty="0">
                <a:solidFill>
                  <a:srgbClr val="FF0000"/>
                </a:solidFill>
              </a:rPr>
              <a:t>secondary use</a:t>
            </a:r>
            <a:r>
              <a:rPr lang="en-US" altLang="ja-JP" sz="2400" dirty="0"/>
              <a:t>,</a:t>
            </a:r>
          </a:p>
          <a:p>
            <a:pPr lvl="1"/>
            <a:r>
              <a:rPr lang="en-US" altLang="ja-JP" sz="2400" dirty="0"/>
              <a:t> which allows secondary use </a:t>
            </a:r>
            <a:r>
              <a:rPr lang="en-US" altLang="ja-JP" sz="2400" b="1" dirty="0">
                <a:solidFill>
                  <a:srgbClr val="FF0000"/>
                </a:solidFill>
              </a:rPr>
              <a:t>without requiring a lot of manpower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5009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>
            <a:extLst>
              <a:ext uri="{FF2B5EF4-FFF2-40B4-BE49-F238E27FC236}">
                <a16:creationId xmlns:a16="http://schemas.microsoft.com/office/drawing/2014/main" id="{D923BAE7-5AFF-434C-8DF4-EC8470F97735}"/>
              </a:ext>
            </a:extLst>
          </p:cNvPr>
          <p:cNvSpPr/>
          <p:nvPr/>
        </p:nvSpPr>
        <p:spPr>
          <a:xfrm>
            <a:off x="-16669" y="3429000"/>
            <a:ext cx="2284413" cy="666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dirty="0"/>
              <a:t>John</a:t>
            </a:r>
            <a:endParaRPr kumimoji="1" lang="ja-JP" altLang="en-US" sz="2800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AA066502-26BC-45CF-B248-B439299EE28D}"/>
              </a:ext>
            </a:extLst>
          </p:cNvPr>
          <p:cNvSpPr/>
          <p:nvPr/>
        </p:nvSpPr>
        <p:spPr>
          <a:xfrm>
            <a:off x="2792908" y="3429000"/>
            <a:ext cx="2284413" cy="666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dirty="0"/>
              <a:t>plays</a:t>
            </a:r>
            <a:endParaRPr kumimoji="1" lang="ja-JP" altLang="en-US" sz="28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7AB308F-98BC-4B03-8394-C3326CF76D14}"/>
              </a:ext>
            </a:extLst>
          </p:cNvPr>
          <p:cNvSpPr/>
          <p:nvPr/>
        </p:nvSpPr>
        <p:spPr>
          <a:xfrm>
            <a:off x="5436096" y="3429000"/>
            <a:ext cx="2570162" cy="666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dirty="0"/>
              <a:t>football</a:t>
            </a:r>
            <a:endParaRPr kumimoji="1" lang="ja-JP" altLang="en-US" sz="28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CEF0110-09F7-4FF6-B333-07DC6E0D1491}"/>
              </a:ext>
            </a:extLst>
          </p:cNvPr>
          <p:cNvCxnSpPr>
            <a:cxnSpLocks/>
          </p:cNvCxnSpPr>
          <p:nvPr/>
        </p:nvCxnSpPr>
        <p:spPr>
          <a:xfrm>
            <a:off x="864096" y="4071938"/>
            <a:ext cx="0" cy="509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0">
            <a:extLst>
              <a:ext uri="{FF2B5EF4-FFF2-40B4-BE49-F238E27FC236}">
                <a16:creationId xmlns:a16="http://schemas.microsoft.com/office/drawing/2014/main" id="{37DB67DB-A012-4D65-BD30-9C6B918D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059" y="4729163"/>
            <a:ext cx="1563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2400" kern="1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Predicate</a:t>
            </a:r>
            <a:endParaRPr lang="ja-JP" altLang="en-US" dirty="0"/>
          </a:p>
        </p:txBody>
      </p:sp>
      <p:sp>
        <p:nvSpPr>
          <p:cNvPr id="10" name="テキスト ボックス 11">
            <a:extLst>
              <a:ext uri="{FF2B5EF4-FFF2-40B4-BE49-F238E27FC236}">
                <a16:creationId xmlns:a16="http://schemas.microsoft.com/office/drawing/2014/main" id="{F4A84640-C17D-40DF-889C-70AB1127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5" y="4725144"/>
            <a:ext cx="1563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ja-JP" sz="2400" kern="100" dirty="0"/>
              <a:t>Subject</a:t>
            </a:r>
            <a:endParaRPr lang="ja-JP" altLang="ja-JP" sz="2400" kern="100" dirty="0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9B6DB341-E80C-474E-BC2C-D82EE52F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6" y="4639891"/>
            <a:ext cx="128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ja-JP" sz="2400" kern="100" dirty="0"/>
              <a:t>Object</a:t>
            </a:r>
            <a:endParaRPr lang="ja-JP" altLang="ja-JP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5DCED70-B42B-40E6-BED8-FCF1169E4112}"/>
              </a:ext>
            </a:extLst>
          </p:cNvPr>
          <p:cNvCxnSpPr>
            <a:cxnSpLocks/>
          </p:cNvCxnSpPr>
          <p:nvPr/>
        </p:nvCxnSpPr>
        <p:spPr>
          <a:xfrm>
            <a:off x="3923928" y="4095750"/>
            <a:ext cx="0" cy="509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D84A5C6-235A-4812-B28B-94D10E37C98C}"/>
              </a:ext>
            </a:extLst>
          </p:cNvPr>
          <p:cNvCxnSpPr>
            <a:cxnSpLocks/>
          </p:cNvCxnSpPr>
          <p:nvPr/>
        </p:nvCxnSpPr>
        <p:spPr>
          <a:xfrm>
            <a:off x="6822082" y="4095750"/>
            <a:ext cx="0" cy="509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6E77517D-4F81-4216-A82D-41AB5C4541AF}"/>
              </a:ext>
            </a:extLst>
          </p:cNvPr>
          <p:cNvSpPr txBox="1">
            <a:spLocks/>
          </p:cNvSpPr>
          <p:nvPr/>
        </p:nvSpPr>
        <p:spPr bwMode="auto">
          <a:xfrm>
            <a:off x="2342" y="3026370"/>
            <a:ext cx="9144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600" dirty="0">
                <a:solidFill>
                  <a:srgbClr val="00B0F0"/>
                </a:solidFill>
              </a:rPr>
              <a:t>RDF</a:t>
            </a:r>
            <a:r>
              <a:rPr lang="ja-JP" altLang="en-US" sz="2600" dirty="0">
                <a:solidFill>
                  <a:srgbClr val="00B0F0"/>
                </a:solidFill>
              </a:rPr>
              <a:t> </a:t>
            </a:r>
            <a:r>
              <a:rPr lang="en-US" altLang="ja-JP" sz="2600" dirty="0">
                <a:solidFill>
                  <a:srgbClr val="00B0F0"/>
                </a:solidFill>
              </a:rPr>
              <a:t>graph example:</a:t>
            </a:r>
            <a:endParaRPr lang="en-US" altLang="ja-JP" sz="13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3700" dirty="0"/>
              <a:t>　　</a:t>
            </a:r>
            <a:r>
              <a:rPr lang="ja-JP" altLang="en-US" sz="2200" dirty="0"/>
              <a:t>　　　　　　　　　　　　　　　　　　　</a:t>
            </a:r>
            <a:endParaRPr lang="en-US" altLang="ja-JP" sz="37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1" lang="ja-JP" altLang="en-US" sz="3700" dirty="0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1087D3E1-94C2-4AEB-902F-8DCD853F1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4096" y="5210181"/>
          <a:ext cx="6912768" cy="1619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1" lang="ja-JP" altLang="en-US" sz="1600" b="1" kern="100" dirty="0">
                        <a:solidFill>
                          <a:schemeClr val="lt1"/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plays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likes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eats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John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football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car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fish</a:t>
                      </a:r>
                      <a:endParaRPr kumimoji="1" lang="ja-JP" altLang="ja-JP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Bill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basketball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bike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apple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E96A02BB-2C1E-4B7A-8787-4346E0DB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FFEAC1"/>
                </a:solidFill>
              </a:rPr>
              <a:t>What’s RDF triple?</a:t>
            </a:r>
            <a:r>
              <a:rPr lang="en-US" altLang="ja-JP" sz="3600" dirty="0">
                <a:solidFill>
                  <a:srgbClr val="FFEAC1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7DE3B1-45FA-4FB6-8AA1-F11552A9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2102891"/>
          </a:xfrm>
        </p:spPr>
        <p:txBody>
          <a:bodyPr>
            <a:normAutofit lnSpcReduction="10000"/>
          </a:bodyPr>
          <a:lstStyle/>
          <a:p>
            <a:r>
              <a:rPr lang="en-US" altLang="ja-JP" sz="2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RDF is a file format with elements of combination</a:t>
            </a:r>
          </a:p>
          <a:p>
            <a:pPr lvl="1"/>
            <a:r>
              <a:rPr lang="en-US" altLang="ja-JP" sz="2400" dirty="0"/>
              <a:t>three elements</a:t>
            </a:r>
          </a:p>
          <a:p>
            <a:pPr lvl="2"/>
            <a:r>
              <a:rPr lang="en-US" altLang="ja-JP" sz="2400" dirty="0"/>
              <a:t>a </a:t>
            </a:r>
            <a:r>
              <a:rPr lang="en-US" altLang="ja-JP" sz="2400" dirty="0">
                <a:solidFill>
                  <a:srgbClr val="FF0000"/>
                </a:solidFill>
              </a:rPr>
              <a:t>subject</a:t>
            </a:r>
          </a:p>
          <a:p>
            <a:pPr lvl="2"/>
            <a:r>
              <a:rPr lang="en-US" altLang="ja-JP" sz="2400" dirty="0"/>
              <a:t>a </a:t>
            </a:r>
            <a:r>
              <a:rPr lang="en-US" altLang="ja-JP" sz="2400" dirty="0">
                <a:solidFill>
                  <a:srgbClr val="FF0000"/>
                </a:solidFill>
              </a:rPr>
              <a:t>predicate</a:t>
            </a:r>
            <a:r>
              <a:rPr lang="en-US" altLang="ja-JP" sz="2400" dirty="0"/>
              <a:t> </a:t>
            </a:r>
          </a:p>
          <a:p>
            <a:pPr lvl="2"/>
            <a:r>
              <a:rPr lang="en-US" altLang="ja-JP" sz="2400" dirty="0"/>
              <a:t>an </a:t>
            </a:r>
            <a:r>
              <a:rPr lang="en-US" altLang="ja-JP" sz="2400" dirty="0">
                <a:solidFill>
                  <a:srgbClr val="FF0000"/>
                </a:solidFill>
              </a:rPr>
              <a:t>object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6134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0F9CF920-562F-447D-B391-F0E73B80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75" y="3627186"/>
            <a:ext cx="4522180" cy="25529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14DA8A6-5812-41BE-99B4-373E073C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 Five stages of data format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D10D08-D937-4813-BA07-93012F475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 5-star  deployment scheme for Open Data was suggested by Tim Berners-Lee</a:t>
            </a:r>
          </a:p>
          <a:p>
            <a:pPr lvl="1"/>
            <a:r>
              <a:rPr lang="en-US" altLang="ja-JP" sz="2000" dirty="0"/>
              <a:t>Open data of local governments was opened as CSV format.CSV format is </a:t>
            </a:r>
            <a:r>
              <a:rPr lang="en-US" altLang="ja-JP" sz="2000" dirty="0">
                <a:solidFill>
                  <a:srgbClr val="FF0000"/>
                </a:solidFill>
              </a:rPr>
              <a:t>third stage</a:t>
            </a:r>
            <a:r>
              <a:rPr lang="en-US" altLang="ja-JP" sz="2000" dirty="0"/>
              <a:t> in the 5-star deployment scheme.</a:t>
            </a:r>
          </a:p>
          <a:p>
            <a:pPr lvl="1"/>
            <a:r>
              <a:rPr lang="en-US" altLang="ja-JP" sz="2000" dirty="0"/>
              <a:t>We focused on RDF format of </a:t>
            </a:r>
            <a:r>
              <a:rPr lang="en-US" altLang="ja-JP" sz="2000" dirty="0">
                <a:solidFill>
                  <a:srgbClr val="FF0000"/>
                </a:solidFill>
              </a:rPr>
              <a:t>4</a:t>
            </a:r>
            <a:r>
              <a:rPr lang="en-US" altLang="ja-JP" sz="2000" baseline="30000" dirty="0">
                <a:solidFill>
                  <a:srgbClr val="FF0000"/>
                </a:solidFill>
              </a:rPr>
              <a:t>th</a:t>
            </a:r>
            <a:r>
              <a:rPr lang="en-US" altLang="ja-JP" sz="2000" dirty="0">
                <a:solidFill>
                  <a:srgbClr val="FF0000"/>
                </a:solidFill>
              </a:rPr>
              <a:t> stage</a:t>
            </a:r>
            <a:r>
              <a:rPr lang="en-US" altLang="ja-JP" sz="2000" dirty="0"/>
              <a:t>.</a:t>
            </a:r>
          </a:p>
          <a:p>
            <a:pPr lvl="1"/>
            <a:r>
              <a:rPr lang="en-US" altLang="ja-JP" sz="2000" dirty="0"/>
              <a:t>RDF is a file format with elements of combination.</a:t>
            </a:r>
          </a:p>
          <a:p>
            <a:pPr lvl="1"/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74F8C1-30D2-48E0-B153-C1074092B542}"/>
              </a:ext>
            </a:extLst>
          </p:cNvPr>
          <p:cNvSpPr/>
          <p:nvPr/>
        </p:nvSpPr>
        <p:spPr>
          <a:xfrm>
            <a:off x="3737913" y="6266141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1. Five stars deployment scheme for Open Data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38998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8353A4E-B6C7-4C8D-BF53-CEE1303C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06534"/>
            <a:ext cx="28765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61926F-FBC5-43D4-9E09-4B356B51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Open data in government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44C54E-B0FC-477A-842F-956C9A8A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IT Strategic Headquarters published an Electronic government Open Data strategy in 2012. </a:t>
            </a:r>
          </a:p>
          <a:p>
            <a:r>
              <a:rPr lang="en-US" altLang="ja-JP" dirty="0"/>
              <a:t>“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G8 Open Data Charter” was presented in 2013, efforts to Open Data has begun in each country.</a:t>
            </a:r>
          </a:p>
          <a:p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The Data catalog site is published by Japanese government.</a:t>
            </a:r>
            <a:endParaRPr lang="ja-JP" altLang="en-US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0C362-EAEB-4118-9FE6-72E45C2DE0B6}"/>
              </a:ext>
            </a:extLst>
          </p:cNvPr>
          <p:cNvSpPr/>
          <p:nvPr/>
        </p:nvSpPr>
        <p:spPr>
          <a:xfrm>
            <a:off x="2944086" y="6165304"/>
            <a:ext cx="325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2. Top page of DATA.GO.JP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4307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9B35940-C880-44D9-8D67-7913DB5F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" y="1378199"/>
            <a:ext cx="9137600" cy="46430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FBE5349-723E-4569-B0CD-9BC1F334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Open data of Kagoshima city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AD46CB-9CF8-4205-AF96-138DCDD058EE}"/>
              </a:ext>
            </a:extLst>
          </p:cNvPr>
          <p:cNvSpPr/>
          <p:nvPr/>
        </p:nvSpPr>
        <p:spPr>
          <a:xfrm>
            <a:off x="3228205" y="6165304"/>
            <a:ext cx="268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3. Content of CSV file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43361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2ED60-D83A-4054-B97C-B1F22B04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D2720D-D200-493F-99B8-B9E3E09B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Open Data</a:t>
            </a:r>
          </a:p>
          <a:p>
            <a:pPr lvl="1"/>
            <a:r>
              <a:rPr lang="en-US" altLang="ja-JP" sz="2400" dirty="0"/>
              <a:t>Five stages</a:t>
            </a:r>
          </a:p>
          <a:p>
            <a:pPr lvl="1"/>
            <a:r>
              <a:rPr lang="en-US" altLang="zh-CN" sz="2400" dirty="0"/>
              <a:t>RDF triple</a:t>
            </a:r>
            <a:endParaRPr lang="en-US" altLang="ja-JP" sz="2400" dirty="0"/>
          </a:p>
          <a:p>
            <a:r>
              <a:rPr lang="en-US" altLang="ja-JP" sz="2800" dirty="0"/>
              <a:t>Our search approach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Word2vec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Conclusion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6CA66BB-80A5-4FAA-8837-9F022DF19C3F}"/>
              </a:ext>
            </a:extLst>
          </p:cNvPr>
          <p:cNvGrpSpPr>
            <a:grpSpLocks/>
          </p:cNvGrpSpPr>
          <p:nvPr/>
        </p:nvGrpSpPr>
        <p:grpSpPr bwMode="auto">
          <a:xfrm rot="10774316" flipH="1" flipV="1">
            <a:off x="3925068" y="2639790"/>
            <a:ext cx="771525" cy="307975"/>
            <a:chOff x="1248" y="1344"/>
            <a:chExt cx="2706" cy="124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9234EA0-74A5-4934-9D12-BAA6A74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498" cy="926"/>
            </a:xfrm>
            <a:prstGeom prst="rect">
              <a:avLst/>
            </a:prstGeom>
            <a:solidFill>
              <a:srgbClr val="CC33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ja-JP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9976F6B-A7F9-4813-A98E-1BCD7204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2113" cy="1248"/>
            </a:xfrm>
            <a:custGeom>
              <a:avLst/>
              <a:gdLst>
                <a:gd name="T0" fmla="*/ 2113 w 2113"/>
                <a:gd name="T1" fmla="*/ 1101 h 1248"/>
                <a:gd name="T2" fmla="*/ 2113 w 2113"/>
                <a:gd name="T3" fmla="*/ 185 h 1248"/>
                <a:gd name="T4" fmla="*/ 1917 w 2113"/>
                <a:gd name="T5" fmla="*/ 10 h 1248"/>
                <a:gd name="T6" fmla="*/ 1241 w 2113"/>
                <a:gd name="T7" fmla="*/ 9 h 1248"/>
                <a:gd name="T8" fmla="*/ 1186 w 2113"/>
                <a:gd name="T9" fmla="*/ 111 h 1248"/>
                <a:gd name="T10" fmla="*/ 1186 w 2113"/>
                <a:gd name="T11" fmla="*/ 198 h 1248"/>
                <a:gd name="T12" fmla="*/ 170 w 2113"/>
                <a:gd name="T13" fmla="*/ 198 h 1248"/>
                <a:gd name="T14" fmla="*/ 170 w 2113"/>
                <a:gd name="T15" fmla="*/ 418 h 1248"/>
                <a:gd name="T16" fmla="*/ 1067 w 2113"/>
                <a:gd name="T17" fmla="*/ 419 h 1248"/>
                <a:gd name="T18" fmla="*/ 1067 w 2113"/>
                <a:gd name="T19" fmla="*/ 509 h 1248"/>
                <a:gd name="T20" fmla="*/ 831 w 2113"/>
                <a:gd name="T21" fmla="*/ 507 h 1248"/>
                <a:gd name="T22" fmla="*/ 831 w 2113"/>
                <a:gd name="T23" fmla="*/ 700 h 1248"/>
                <a:gd name="T24" fmla="*/ 1115 w 2113"/>
                <a:gd name="T25" fmla="*/ 700 h 1248"/>
                <a:gd name="T26" fmla="*/ 1115 w 2113"/>
                <a:gd name="T27" fmla="*/ 777 h 1248"/>
                <a:gd name="T28" fmla="*/ 902 w 2113"/>
                <a:gd name="T29" fmla="*/ 777 h 1248"/>
                <a:gd name="T30" fmla="*/ 902 w 2113"/>
                <a:gd name="T31" fmla="*/ 970 h 1248"/>
                <a:gd name="T32" fmla="*/ 1150 w 2113"/>
                <a:gd name="T33" fmla="*/ 970 h 1248"/>
                <a:gd name="T34" fmla="*/ 1150 w 2113"/>
                <a:gd name="T35" fmla="*/ 1047 h 1248"/>
                <a:gd name="T36" fmla="*/ 938 w 2113"/>
                <a:gd name="T37" fmla="*/ 1047 h 1248"/>
                <a:gd name="T38" fmla="*/ 962 w 2113"/>
                <a:gd name="T39" fmla="*/ 1233 h 1248"/>
                <a:gd name="T40" fmla="*/ 1150 w 2113"/>
                <a:gd name="T41" fmla="*/ 1240 h 1248"/>
                <a:gd name="T42" fmla="*/ 1917 w 2113"/>
                <a:gd name="T43" fmla="*/ 1225 h 1248"/>
                <a:gd name="T44" fmla="*/ 2113 w 2113"/>
                <a:gd name="T45" fmla="*/ 110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3" h="1248">
                  <a:moveTo>
                    <a:pt x="2113" y="1101"/>
                  </a:moveTo>
                  <a:lnTo>
                    <a:pt x="2113" y="185"/>
                  </a:lnTo>
                  <a:cubicBezTo>
                    <a:pt x="2080" y="3"/>
                    <a:pt x="2062" y="39"/>
                    <a:pt x="1917" y="10"/>
                  </a:cubicBezTo>
                  <a:cubicBezTo>
                    <a:pt x="1853" y="5"/>
                    <a:pt x="1373" y="0"/>
                    <a:pt x="1241" y="9"/>
                  </a:cubicBezTo>
                  <a:cubicBezTo>
                    <a:pt x="1209" y="27"/>
                    <a:pt x="1195" y="80"/>
                    <a:pt x="1186" y="111"/>
                  </a:cubicBezTo>
                  <a:lnTo>
                    <a:pt x="1186" y="198"/>
                  </a:lnTo>
                  <a:lnTo>
                    <a:pt x="170" y="198"/>
                  </a:lnTo>
                  <a:cubicBezTo>
                    <a:pt x="0" y="235"/>
                    <a:pt x="21" y="381"/>
                    <a:pt x="170" y="418"/>
                  </a:cubicBezTo>
                  <a:lnTo>
                    <a:pt x="1067" y="419"/>
                  </a:lnTo>
                  <a:lnTo>
                    <a:pt x="1067" y="509"/>
                  </a:lnTo>
                  <a:lnTo>
                    <a:pt x="831" y="507"/>
                  </a:lnTo>
                  <a:cubicBezTo>
                    <a:pt x="792" y="539"/>
                    <a:pt x="783" y="667"/>
                    <a:pt x="831" y="700"/>
                  </a:cubicBezTo>
                  <a:lnTo>
                    <a:pt x="1115" y="700"/>
                  </a:lnTo>
                  <a:lnTo>
                    <a:pt x="1115" y="777"/>
                  </a:lnTo>
                  <a:lnTo>
                    <a:pt x="902" y="777"/>
                  </a:lnTo>
                  <a:cubicBezTo>
                    <a:pt x="866" y="809"/>
                    <a:pt x="861" y="938"/>
                    <a:pt x="902" y="970"/>
                  </a:cubicBezTo>
                  <a:lnTo>
                    <a:pt x="1150" y="970"/>
                  </a:lnTo>
                  <a:lnTo>
                    <a:pt x="1150" y="1047"/>
                  </a:lnTo>
                  <a:lnTo>
                    <a:pt x="938" y="1047"/>
                  </a:lnTo>
                  <a:cubicBezTo>
                    <a:pt x="906" y="1078"/>
                    <a:pt x="926" y="1201"/>
                    <a:pt x="962" y="1233"/>
                  </a:cubicBezTo>
                  <a:lnTo>
                    <a:pt x="1150" y="1240"/>
                  </a:lnTo>
                  <a:cubicBezTo>
                    <a:pt x="1310" y="1238"/>
                    <a:pt x="1757" y="1248"/>
                    <a:pt x="1917" y="1225"/>
                  </a:cubicBezTo>
                  <a:cubicBezTo>
                    <a:pt x="2078" y="1202"/>
                    <a:pt x="2072" y="1127"/>
                    <a:pt x="2113" y="1101"/>
                  </a:cubicBezTo>
                  <a:close/>
                </a:path>
              </a:pathLst>
            </a:custGeom>
            <a:solidFill>
              <a:srgbClr val="CC3300"/>
            </a:solidFill>
            <a:ln w="222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04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4341FAD-DBCD-4045-832E-FB6EF3D6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45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FFEAC1"/>
                </a:solidFill>
              </a:rPr>
              <a:t>What’s Word2Vec?</a:t>
            </a:r>
            <a:r>
              <a:rPr lang="en-US" altLang="ja-JP" sz="3600" dirty="0">
                <a:solidFill>
                  <a:srgbClr val="FFEAC1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6B29B06-5AEE-434C-BDDA-70CFBAF7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Word2Vec is a method of a natural language.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It enables the vector operation based on the meaning of the word and performs learning as an input sentence and maps many words to vector space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Word2Vec has been applied in various fields recently.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Word similarity = vector similarity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Key idea: Predict surrounding words of every word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Represent each word with a low-dimensional vector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2482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kumimoji="1" sz="2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61099</TotalTime>
  <Words>1931</Words>
  <Application>Microsoft Office PowerPoint</Application>
  <PresentationFormat>画面に合わせる (4:3)</PresentationFormat>
  <Paragraphs>452</Paragraphs>
  <Slides>25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6" baseType="lpstr">
      <vt:lpstr>DengXian</vt:lpstr>
      <vt:lpstr>HGP創英角ﾎﾟｯﾌﾟ体</vt:lpstr>
      <vt:lpstr>HGS創英角ｺﾞｼｯｸUB</vt:lpstr>
      <vt:lpstr>HG丸ｺﾞｼｯｸM-PRO</vt:lpstr>
      <vt:lpstr>こぶりなゴシック Std W6</vt:lpstr>
      <vt:lpstr>Arial</vt:lpstr>
      <vt:lpstr>Calibri</vt:lpstr>
      <vt:lpstr>Times New Roman</vt:lpstr>
      <vt:lpstr>Wingdings</vt:lpstr>
      <vt:lpstr>Wingdings 2</vt:lpstr>
      <vt:lpstr>Blank</vt:lpstr>
      <vt:lpstr>A study on suggestion of predicates using the clustering of item names for making RDF of Open Data</vt:lpstr>
      <vt:lpstr>Contents</vt:lpstr>
      <vt:lpstr>Introduction</vt:lpstr>
      <vt:lpstr>What’s RDF triple? </vt:lpstr>
      <vt:lpstr> Five stages of data format</vt:lpstr>
      <vt:lpstr>Open data in government </vt:lpstr>
      <vt:lpstr>Open data of Kagoshima city</vt:lpstr>
      <vt:lpstr>Contents</vt:lpstr>
      <vt:lpstr>What’s Word2Vec? </vt:lpstr>
      <vt:lpstr>Model： CBOW and Skip-gram</vt:lpstr>
      <vt:lpstr>Sample of CBOW</vt:lpstr>
      <vt:lpstr>Process flow</vt:lpstr>
      <vt:lpstr>Process flow</vt:lpstr>
      <vt:lpstr>Process flow</vt:lpstr>
      <vt:lpstr>Process flow</vt:lpstr>
      <vt:lpstr>PowerPoint プレゼンテーション</vt:lpstr>
      <vt:lpstr> Data flow</vt:lpstr>
      <vt:lpstr>Contents</vt:lpstr>
      <vt:lpstr>Experimental results</vt:lpstr>
      <vt:lpstr>Experimental results</vt:lpstr>
      <vt:lpstr>Experimental results</vt:lpstr>
      <vt:lpstr>Experimental results</vt:lpstr>
      <vt:lpstr>Experimental results</vt:lpstr>
      <vt:lpstr>CONCLUSION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専攻ゼミナール ビックデータに関する研究</dc:title>
  <dc:creator>久永忠範</dc:creator>
  <cp:lastModifiedBy>陳 博</cp:lastModifiedBy>
  <cp:revision>722</cp:revision>
  <cp:lastPrinted>2016-02-22T23:58:58Z</cp:lastPrinted>
  <dcterms:created xsi:type="dcterms:W3CDTF">2014-08-26T04:18:50Z</dcterms:created>
  <dcterms:modified xsi:type="dcterms:W3CDTF">2020-01-09T12:56:01Z</dcterms:modified>
</cp:coreProperties>
</file>