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54"/>
  </p:notesMasterIdLst>
  <p:handoutMasterIdLst>
    <p:handoutMasterId r:id="rId55"/>
  </p:handoutMasterIdLst>
  <p:sldIdLst>
    <p:sldId id="256" r:id="rId2"/>
    <p:sldId id="572" r:id="rId3"/>
    <p:sldId id="465" r:id="rId4"/>
    <p:sldId id="488" r:id="rId5"/>
    <p:sldId id="425" r:id="rId6"/>
    <p:sldId id="466" r:id="rId7"/>
    <p:sldId id="622" r:id="rId8"/>
    <p:sldId id="262" r:id="rId9"/>
    <p:sldId id="430" r:id="rId10"/>
    <p:sldId id="401" r:id="rId11"/>
    <p:sldId id="623" r:id="rId12"/>
    <p:sldId id="519" r:id="rId13"/>
    <p:sldId id="483" r:id="rId14"/>
    <p:sldId id="491" r:id="rId15"/>
    <p:sldId id="407" r:id="rId16"/>
    <p:sldId id="578" r:id="rId17"/>
    <p:sldId id="577" r:id="rId18"/>
    <p:sldId id="614" r:id="rId19"/>
    <p:sldId id="576" r:id="rId20"/>
    <p:sldId id="615" r:id="rId21"/>
    <p:sldId id="616" r:id="rId22"/>
    <p:sldId id="617" r:id="rId23"/>
    <p:sldId id="574" r:id="rId24"/>
    <p:sldId id="629" r:id="rId25"/>
    <p:sldId id="267" r:id="rId26"/>
    <p:sldId id="523" r:id="rId27"/>
    <p:sldId id="618" r:id="rId28"/>
    <p:sldId id="624" r:id="rId29"/>
    <p:sldId id="587" r:id="rId30"/>
    <p:sldId id="589" r:id="rId31"/>
    <p:sldId id="620" r:id="rId32"/>
    <p:sldId id="588" r:id="rId33"/>
    <p:sldId id="625" r:id="rId34"/>
    <p:sldId id="626" r:id="rId35"/>
    <p:sldId id="627" r:id="rId36"/>
    <p:sldId id="628" r:id="rId37"/>
    <p:sldId id="582" r:id="rId38"/>
    <p:sldId id="508" r:id="rId39"/>
    <p:sldId id="597" r:id="rId40"/>
    <p:sldId id="583" r:id="rId41"/>
    <p:sldId id="585" r:id="rId42"/>
    <p:sldId id="591" r:id="rId43"/>
    <p:sldId id="570" r:id="rId44"/>
    <p:sldId id="489" r:id="rId45"/>
    <p:sldId id="496" r:id="rId46"/>
    <p:sldId id="595" r:id="rId47"/>
    <p:sldId id="476" r:id="rId48"/>
    <p:sldId id="477" r:id="rId49"/>
    <p:sldId id="478" r:id="rId50"/>
    <p:sldId id="495" r:id="rId51"/>
    <p:sldId id="410" r:id="rId52"/>
    <p:sldId id="482"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7248" autoAdjust="0"/>
  </p:normalViewPr>
  <p:slideViewPr>
    <p:cSldViewPr>
      <p:cViewPr varScale="1">
        <p:scale>
          <a:sx n="87" d="100"/>
          <a:sy n="87" d="100"/>
        </p:scale>
        <p:origin x="1464" y="90"/>
      </p:cViewPr>
      <p:guideLst>
        <p:guide orient="horz" pos="2160"/>
        <p:guide pos="2880"/>
      </p:guideLst>
    </p:cSldViewPr>
  </p:slideViewPr>
  <p:outlineViewPr>
    <p:cViewPr>
      <p:scale>
        <a:sx n="33" d="100"/>
        <a:sy n="33" d="100"/>
      </p:scale>
      <p:origin x="0" y="9696"/>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659" cy="497520"/>
          </a:xfrm>
          <a:prstGeom prst="rect">
            <a:avLst/>
          </a:prstGeom>
        </p:spPr>
        <p:txBody>
          <a:bodyPr vert="horz" lIns="91001" tIns="45501" rIns="91001" bIns="45501"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50443" y="1"/>
            <a:ext cx="2945659" cy="497520"/>
          </a:xfrm>
          <a:prstGeom prst="rect">
            <a:avLst/>
          </a:prstGeom>
        </p:spPr>
        <p:txBody>
          <a:bodyPr vert="horz" lIns="91001" tIns="45501" rIns="91001" bIns="45501" rtlCol="0"/>
          <a:lstStyle>
            <a:lvl1pPr algn="r">
              <a:defRPr sz="1200"/>
            </a:lvl1pPr>
          </a:lstStyle>
          <a:p>
            <a:fld id="{AC8533A8-4DE6-45BE-869E-57BDB4524CD6}" type="datetimeFigureOut">
              <a:rPr kumimoji="1" lang="ja-JP" altLang="en-US" smtClean="0"/>
              <a:pPr/>
              <a:t>2020/5/16</a:t>
            </a:fld>
            <a:endParaRPr kumimoji="1" lang="ja-JP" altLang="en-US" dirty="0"/>
          </a:p>
        </p:txBody>
      </p:sp>
      <p:sp>
        <p:nvSpPr>
          <p:cNvPr id="4" name="フッター プレースホルダー 3"/>
          <p:cNvSpPr>
            <a:spLocks noGrp="1"/>
          </p:cNvSpPr>
          <p:nvPr>
            <p:ph type="ftr" sz="quarter" idx="2"/>
          </p:nvPr>
        </p:nvSpPr>
        <p:spPr>
          <a:xfrm>
            <a:off x="0" y="9429118"/>
            <a:ext cx="2945659" cy="497520"/>
          </a:xfrm>
          <a:prstGeom prst="rect">
            <a:avLst/>
          </a:prstGeom>
        </p:spPr>
        <p:txBody>
          <a:bodyPr vert="horz" lIns="91001" tIns="45501" rIns="91001" bIns="45501"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50443" y="9429118"/>
            <a:ext cx="2945659" cy="497520"/>
          </a:xfrm>
          <a:prstGeom prst="rect">
            <a:avLst/>
          </a:prstGeom>
        </p:spPr>
        <p:txBody>
          <a:bodyPr vert="horz" lIns="91001" tIns="45501" rIns="91001" bIns="45501" rtlCol="0" anchor="b"/>
          <a:lstStyle>
            <a:lvl1pPr algn="r">
              <a:defRPr sz="1200"/>
            </a:lvl1pPr>
          </a:lstStyle>
          <a:p>
            <a:fld id="{44EF0C47-2531-4870-B546-483730B877FF}" type="slidenum">
              <a:rPr kumimoji="1" lang="ja-JP" altLang="en-US" smtClean="0"/>
              <a:pPr/>
              <a:t>‹#›</a:t>
            </a:fld>
            <a:endParaRPr kumimoji="1" lang="ja-JP" altLang="en-US" dirty="0"/>
          </a:p>
        </p:txBody>
      </p:sp>
    </p:spTree>
    <p:extLst>
      <p:ext uri="{BB962C8B-B14F-4D97-AF65-F5344CB8AC3E}">
        <p14:creationId xmlns:p14="http://schemas.microsoft.com/office/powerpoint/2010/main" val="4078137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001" tIns="45501" rIns="91001" bIns="45501"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0443" y="0"/>
            <a:ext cx="2945659" cy="496332"/>
          </a:xfrm>
          <a:prstGeom prst="rect">
            <a:avLst/>
          </a:prstGeom>
        </p:spPr>
        <p:txBody>
          <a:bodyPr vert="horz" lIns="91001" tIns="45501" rIns="91001" bIns="45501" rtlCol="0"/>
          <a:lstStyle>
            <a:lvl1pPr algn="r">
              <a:defRPr sz="1200"/>
            </a:lvl1pPr>
          </a:lstStyle>
          <a:p>
            <a:fld id="{B6723324-2CC3-4FB1-BA05-CF50149D197D}" type="datetimeFigureOut">
              <a:rPr kumimoji="1" lang="ja-JP" altLang="en-US" smtClean="0"/>
              <a:pPr/>
              <a:t>2020/5/16</a:t>
            </a:fld>
            <a:endParaRPr kumimoji="1" lang="ja-JP" altLang="en-US" dirty="0"/>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01" tIns="45501" rIns="91001" bIns="45501" rtlCol="0" anchor="ctr"/>
          <a:lstStyle/>
          <a:p>
            <a:endParaRPr lang="ja-JP" altLang="en-US" dirty="0"/>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001" tIns="45501" rIns="91001" bIns="455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6332"/>
          </a:xfrm>
          <a:prstGeom prst="rect">
            <a:avLst/>
          </a:prstGeom>
        </p:spPr>
        <p:txBody>
          <a:bodyPr vert="horz" lIns="91001" tIns="45501" rIns="91001" bIns="45501"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001" tIns="45501" rIns="91001" bIns="45501" rtlCol="0" anchor="b"/>
          <a:lstStyle>
            <a:lvl1pPr algn="r">
              <a:defRPr sz="1200"/>
            </a:lvl1pPr>
          </a:lstStyle>
          <a:p>
            <a:fld id="{C59B68BF-07ED-4086-807A-287DF3B11A09}" type="slidenum">
              <a:rPr kumimoji="1" lang="ja-JP" altLang="en-US" smtClean="0"/>
              <a:pPr/>
              <a:t>‹#›</a:t>
            </a:fld>
            <a:endParaRPr kumimoji="1" lang="ja-JP" altLang="en-US" dirty="0"/>
          </a:p>
        </p:txBody>
      </p:sp>
    </p:spTree>
    <p:extLst>
      <p:ext uri="{BB962C8B-B14F-4D97-AF65-F5344CB8AC3E}">
        <p14:creationId xmlns:p14="http://schemas.microsoft.com/office/powerpoint/2010/main" val="1136776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taku910.github.io/mecab/" TargetMode="External"/><Relationship Id="rId2" Type="http://schemas.openxmlformats.org/officeDocument/2006/relationships/slide" Target="../slides/slide45.xml"/><Relationship Id="rId1" Type="http://schemas.openxmlformats.org/officeDocument/2006/relationships/notesMaster" Target="../notesMasters/notesMaster1.xml"/><Relationship Id="rId5" Type="http://schemas.openxmlformats.org/officeDocument/2006/relationships/hyperlink" Target="http://mocobeta.github.io/janome/" TargetMode="External"/><Relationship Id="rId4" Type="http://schemas.openxmlformats.org/officeDocument/2006/relationships/hyperlink" Target="http://nlp.ist.i.kyoto-u.ac.jp/index.php?JUMAN++"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taku910.github.io/mecab/" TargetMode="External"/><Relationship Id="rId2" Type="http://schemas.openxmlformats.org/officeDocument/2006/relationships/slide" Target="../slides/slide46.xml"/><Relationship Id="rId1" Type="http://schemas.openxmlformats.org/officeDocument/2006/relationships/notesMaster" Target="../notesMasters/notesMaster1.xml"/><Relationship Id="rId5" Type="http://schemas.openxmlformats.org/officeDocument/2006/relationships/hyperlink" Target="http://mocobeta.github.io/janome/" TargetMode="External"/><Relationship Id="rId4" Type="http://schemas.openxmlformats.org/officeDocument/2006/relationships/hyperlink" Target="http://nlp.ist.i.kyoto-u.ac.jp/index.php?JUMAN++"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1</a:t>
            </a:fld>
            <a:endParaRPr kumimoji="1" lang="ja-JP" altLang="en-US" dirty="0"/>
          </a:p>
        </p:txBody>
      </p:sp>
    </p:spTree>
    <p:extLst>
      <p:ext uri="{BB962C8B-B14F-4D97-AF65-F5344CB8AC3E}">
        <p14:creationId xmlns:p14="http://schemas.microsoft.com/office/powerpoint/2010/main" val="3477933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err="1"/>
              <a:t>Cbow</a:t>
            </a:r>
            <a:r>
              <a:rPr lang="ja-JP" altLang="en-US" sz="1200" dirty="0"/>
              <a:t>：単語周辺の文脈から単語推定を行う</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t>Skipgram</a:t>
            </a:r>
            <a:r>
              <a:rPr lang="en-US" altLang="ja-JP" sz="1200" dirty="0"/>
              <a:t>:</a:t>
            </a:r>
            <a:r>
              <a:rPr lang="ja-JP" altLang="en-US" sz="1200" dirty="0"/>
              <a:t>単語から文脈（</a:t>
            </a:r>
            <a:r>
              <a:rPr kumimoji="1" lang="ja-JP" altLang="en-US" sz="1200" b="0" i="0" kern="1200" dirty="0">
                <a:solidFill>
                  <a:schemeClr val="tx1"/>
                </a:solidFill>
                <a:effectLst/>
                <a:latin typeface="+mn-lt"/>
                <a:ea typeface="+mn-ea"/>
                <a:cs typeface="+mn-cs"/>
              </a:rPr>
              <a:t>ぶんみゃく</a:t>
            </a:r>
            <a:r>
              <a:rPr lang="ja-JP" altLang="en-US" sz="1200" dirty="0"/>
              <a:t>）中の一単語を推定する。</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11</a:t>
            </a:fld>
            <a:endParaRPr kumimoji="1" lang="ja-JP" altLang="en-US"/>
          </a:p>
        </p:txBody>
      </p:sp>
    </p:spTree>
    <p:extLst>
      <p:ext uri="{BB962C8B-B14F-4D97-AF65-F5344CB8AC3E}">
        <p14:creationId xmlns:p14="http://schemas.microsoft.com/office/powerpoint/2010/main" val="96716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This is sample</a:t>
            </a:r>
            <a:r>
              <a:rPr kumimoji="1" lang="en-US" altLang="ja-JP" sz="1200" b="0" i="0" kern="1200" dirty="0">
                <a:solidFill>
                  <a:schemeClr val="tx1"/>
                </a:solidFill>
                <a:effectLst/>
                <a:latin typeface="+mn-lt"/>
                <a:ea typeface="+mn-ea"/>
                <a:cs typeface="+mn-cs"/>
              </a:rPr>
              <a:t> of CBOW model.</a:t>
            </a:r>
            <a:r>
              <a:rPr lang="en-US" altLang="ja-JP" sz="1200" dirty="0">
                <a:latin typeface="HGS創英角ｺﾞｼｯｸUB" panose="020B0900000000000000" pitchFamily="50" charset="-128"/>
                <a:ea typeface="HGS創英角ｺﾞｼｯｸUB" panose="020B0900000000000000" pitchFamily="50" charset="-128"/>
              </a:rPr>
              <a:t> </a:t>
            </a:r>
            <a:r>
              <a:rPr kumimoji="1" lang="en-US" altLang="ja-JP" sz="1200" b="0" i="0" kern="1200" dirty="0">
                <a:solidFill>
                  <a:schemeClr val="tx1"/>
                </a:solidFill>
                <a:effectLst/>
                <a:latin typeface="+mn-lt"/>
                <a:ea typeface="+mn-ea"/>
                <a:cs typeface="+mn-cs"/>
              </a:rPr>
              <a:t>For example,</a:t>
            </a:r>
            <a:r>
              <a:rPr kumimoji="1" lang="ja-JP" altLang="en-US" sz="1200" b="0" i="0" kern="1200" dirty="0">
                <a:solidFill>
                  <a:schemeClr val="tx1"/>
                </a:solidFill>
                <a:effectLst/>
                <a:latin typeface="+mn-lt"/>
                <a:ea typeface="+mn-ea"/>
                <a:cs typeface="+mn-cs"/>
              </a:rPr>
              <a:t> </a:t>
            </a:r>
            <a:r>
              <a:rPr lang="en-US" altLang="ja-JP" sz="1200" dirty="0">
                <a:latin typeface="HGS創英角ｺﾞｼｯｸUB" panose="020B0900000000000000" pitchFamily="50" charset="-128"/>
                <a:ea typeface="HGS創英角ｺﾞｼｯｸUB" panose="020B0900000000000000" pitchFamily="50" charset="-128"/>
              </a:rPr>
              <a:t>“The dog sat on chair” Input is ‘The dog on chair’.</a:t>
            </a:r>
            <a:r>
              <a:rPr lang="en-US" altLang="ja-JP" sz="1200" dirty="0" err="1">
                <a:latin typeface="HGS創英角ｺﾞｼｯｸUB" panose="020B0900000000000000" pitchFamily="50" charset="-128"/>
                <a:ea typeface="HGS創英角ｺﾞｼｯｸUB" panose="020B0900000000000000" pitchFamily="50" charset="-128"/>
              </a:rPr>
              <a:t>Ouput</a:t>
            </a:r>
            <a:r>
              <a:rPr lang="en-US" altLang="ja-JP" sz="1200" dirty="0">
                <a:latin typeface="HGS創英角ｺﾞｼｯｸUB" panose="020B0900000000000000" pitchFamily="50" charset="-128"/>
                <a:ea typeface="HGS創英角ｺﾞｼｯｸUB" panose="020B0900000000000000" pitchFamily="50" charset="-128"/>
              </a:rPr>
              <a:t> is ‘sat’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12</a:t>
            </a:fld>
            <a:endParaRPr lang="ja-JP" altLang="en-US">
              <a:solidFill>
                <a:srgbClr val="000000"/>
              </a:solidFill>
            </a:endParaRPr>
          </a:p>
        </p:txBody>
      </p:sp>
    </p:spTree>
    <p:extLst>
      <p:ext uri="{BB962C8B-B14F-4D97-AF65-F5344CB8AC3E}">
        <p14:creationId xmlns:p14="http://schemas.microsoft.com/office/powerpoint/2010/main" val="3093259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単語間の類似度 ⇒ 距離　：意味的に「近い」「遠い」を 空間内の距離で表現</a:t>
            </a:r>
            <a:endParaRPr lang="en-US" altLang="ja-JP" dirty="0"/>
          </a:p>
          <a:p>
            <a:r>
              <a:rPr lang="ja-JP" altLang="en-US" dirty="0"/>
              <a:t>二単語間の関連性 ⇒ 角度：単語間の同じ関係は同じ角度 で配置</a:t>
            </a:r>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13</a:t>
            </a:fld>
            <a:endParaRPr kumimoji="1" lang="ja-JP" altLang="en-US"/>
          </a:p>
        </p:txBody>
      </p:sp>
    </p:spTree>
    <p:extLst>
      <p:ext uri="{BB962C8B-B14F-4D97-AF65-F5344CB8AC3E}">
        <p14:creationId xmlns:p14="http://schemas.microsoft.com/office/powerpoint/2010/main" val="2889357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単語間の類似度 ⇒ 距離　：意味的に「近い」「遠い」を 空間内の距離で表現</a:t>
            </a:r>
            <a:endParaRPr lang="en-US" altLang="ja-JP" dirty="0"/>
          </a:p>
          <a:p>
            <a:r>
              <a:rPr lang="ja-JP" altLang="en-US" dirty="0"/>
              <a:t>二単語間の関連性 ⇒ 角度：単語間の同じ関係は同じ角度 で配置</a:t>
            </a:r>
            <a:endParaRPr lang="en-US" altLang="ja-JP" dirty="0"/>
          </a:p>
          <a:p>
            <a:r>
              <a:rPr lang="ja-JP" altLang="en-US" sz="1200" dirty="0">
                <a:solidFill>
                  <a:schemeClr val="tx1">
                    <a:lumMod val="95000"/>
                    <a:lumOff val="5000"/>
                  </a:schemeClr>
                </a:solidFill>
              </a:rPr>
              <a:t>　対応する単語間の「関連性」を ベクトル間の「距離」「角度」で表現</a:t>
            </a:r>
            <a:endParaRPr lang="en-US" altLang="ja-JP" sz="1200" dirty="0">
              <a:solidFill>
                <a:schemeClr val="tx1">
                  <a:lumMod val="95000"/>
                  <a:lumOff val="5000"/>
                </a:schemeClr>
              </a:solidFill>
            </a:endParaRPr>
          </a:p>
          <a:p>
            <a:r>
              <a:rPr lang="ja-JP" altLang="en-US" sz="1200" dirty="0">
                <a:solidFill>
                  <a:schemeClr val="tx1">
                    <a:lumMod val="95000"/>
                    <a:lumOff val="5000"/>
                  </a:schemeClr>
                </a:solidFill>
              </a:rPr>
              <a:t> 　さらに関連性を演算することで単語の 「類推」なども可能に</a:t>
            </a:r>
            <a:endParaRPr kumimoji="1" lang="ja-JP" altLang="en-US" sz="1200" dirty="0">
              <a:solidFill>
                <a:schemeClr val="tx1">
                  <a:lumMod val="95000"/>
                  <a:lumOff val="5000"/>
                </a:schemeClr>
              </a:solidFill>
            </a:endParaRP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・類似度を示すコサイン距離は</a:t>
            </a:r>
            <a:r>
              <a:rPr lang="ja-JP" altLang="en-US" sz="1200" dirty="0">
                <a:solidFill>
                  <a:schemeClr val="accent2">
                    <a:lumMod val="75000"/>
                  </a:schemeClr>
                </a:solidFill>
              </a:rPr>
              <a:t>コア語彙</a:t>
            </a:r>
            <a:r>
              <a:rPr lang="ja-JP" altLang="en-US" sz="1200" dirty="0"/>
              <a:t>より</a:t>
            </a:r>
            <a:r>
              <a:rPr lang="ja-JP" altLang="en-US" sz="1200" dirty="0">
                <a:solidFill>
                  <a:srgbClr val="00B0F0"/>
                </a:solidFill>
              </a:rPr>
              <a:t>全語彙</a:t>
            </a:r>
            <a:r>
              <a:rPr lang="ja-JP" altLang="en-US" sz="1200" dirty="0"/>
              <a:t>からの抽出のほうが大きくなった。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14</a:t>
            </a:fld>
            <a:endParaRPr kumimoji="1" lang="ja-JP" altLang="en-US"/>
          </a:p>
        </p:txBody>
      </p:sp>
    </p:spTree>
    <p:extLst>
      <p:ext uri="{BB962C8B-B14F-4D97-AF65-F5344CB8AC3E}">
        <p14:creationId xmlns:p14="http://schemas.microsoft.com/office/powerpoint/2010/main" val="152663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RDF</a:t>
            </a:r>
            <a:r>
              <a:rPr lang="ja-JP" altLang="en-US" dirty="0"/>
              <a:t>データ作成時に述語を</a:t>
            </a:r>
            <a:r>
              <a:rPr lang="ja-JP" altLang="en-US" dirty="0">
                <a:solidFill>
                  <a:srgbClr val="FF0000"/>
                </a:solidFill>
              </a:rPr>
              <a:t>自動的</a:t>
            </a:r>
            <a:r>
              <a:rPr lang="ja-JP" altLang="en-US" dirty="0"/>
              <a:t>にサジェストする．</a:t>
            </a:r>
            <a:endParaRPr lang="en-US" altLang="ja-JP" dirty="0"/>
          </a:p>
          <a:p>
            <a:pPr lvl="1"/>
            <a:r>
              <a:rPr lang="en-US" altLang="ja-JP" dirty="0"/>
              <a:t>Word2vec</a:t>
            </a:r>
            <a:r>
              <a:rPr lang="ja-JP" altLang="en-US" dirty="0"/>
              <a:t>を用いて類似した語彙の提示</a:t>
            </a:r>
            <a:endParaRPr lang="en-US" altLang="ja-JP" dirty="0"/>
          </a:p>
          <a:p>
            <a:pPr lvl="1"/>
            <a:r>
              <a:rPr lang="ja-JP" altLang="en-US" dirty="0"/>
              <a:t>オープンデータを自動的に複数利用するアプリ開発</a:t>
            </a:r>
            <a:endParaRPr lang="en-US" altLang="ja-JP" dirty="0"/>
          </a:p>
          <a:p>
            <a:pPr lvl="1"/>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t>15</a:t>
            </a:fld>
            <a:endParaRPr kumimoji="1" lang="ja-JP" altLang="en-US"/>
          </a:p>
        </p:txBody>
      </p:sp>
    </p:spTree>
    <p:extLst>
      <p:ext uri="{BB962C8B-B14F-4D97-AF65-F5344CB8AC3E}">
        <p14:creationId xmlns:p14="http://schemas.microsoft.com/office/powerpoint/2010/main" val="3230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提案手法：</a:t>
            </a:r>
            <a:r>
              <a:rPr lang="en-US" altLang="ja-JP" dirty="0"/>
              <a:t>RDF</a:t>
            </a:r>
            <a:r>
              <a:rPr lang="ja-JP" altLang="ja-JP" dirty="0"/>
              <a:t>形式に焦点を当てて，述語の語彙共通化を行うため，</a:t>
            </a:r>
            <a:r>
              <a:rPr lang="en-US" altLang="ja-JP" dirty="0"/>
              <a:t>word2vec</a:t>
            </a:r>
            <a:r>
              <a:rPr lang="ja-JP" altLang="ja-JP" dirty="0"/>
              <a:t>で学習した結果で単語の近似性を測る手法を提案する</a:t>
            </a:r>
            <a:endParaRPr lang="en-US" altLang="ja-JP" dirty="0"/>
          </a:p>
          <a:p>
            <a:r>
              <a:rPr kumimoji="1" lang="ja-JP" altLang="ja-JP" sz="1200" b="0" kern="1200" dirty="0">
                <a:solidFill>
                  <a:schemeClr val="tx1"/>
                </a:solidFill>
                <a:effectLst/>
                <a:latin typeface="+mn-lt"/>
                <a:ea typeface="+mn-ea"/>
                <a:cs typeface="+mn-cs"/>
              </a:rPr>
              <a:t>本研究では，</a:t>
            </a:r>
            <a:r>
              <a:rPr kumimoji="1" lang="en-US" altLang="ja-JP" sz="1200" b="0" kern="1200" dirty="0">
                <a:solidFill>
                  <a:schemeClr val="tx1"/>
                </a:solidFill>
                <a:effectLst/>
                <a:latin typeface="+mn-lt"/>
                <a:ea typeface="+mn-ea"/>
                <a:cs typeface="+mn-cs"/>
              </a:rPr>
              <a:t>5</a:t>
            </a:r>
            <a:r>
              <a:rPr kumimoji="1" lang="ja-JP" altLang="ja-JP" sz="1200" b="0" kern="1200" dirty="0">
                <a:solidFill>
                  <a:schemeClr val="tx1"/>
                </a:solidFill>
                <a:effectLst/>
                <a:latin typeface="+mn-lt"/>
                <a:ea typeface="+mn-ea"/>
                <a:cs typeface="+mn-cs"/>
              </a:rPr>
              <a:t>つ星オープンデータ</a:t>
            </a:r>
            <a:r>
              <a:rPr kumimoji="1" lang="en-US" altLang="ja-JP" sz="1200" b="0" kern="1200" dirty="0">
                <a:solidFill>
                  <a:schemeClr val="tx1"/>
                </a:solidFill>
                <a:effectLst/>
                <a:latin typeface="+mn-lt"/>
                <a:ea typeface="+mn-ea"/>
                <a:cs typeface="+mn-cs"/>
              </a:rPr>
              <a:t>[3]</a:t>
            </a:r>
            <a:r>
              <a:rPr kumimoji="1" lang="ja-JP" altLang="ja-JP" sz="1200" b="0" kern="1200" dirty="0" err="1">
                <a:solidFill>
                  <a:schemeClr val="tx1"/>
                </a:solidFill>
                <a:effectLst/>
                <a:latin typeface="+mn-lt"/>
                <a:ea typeface="+mn-ea"/>
                <a:cs typeface="+mn-cs"/>
              </a:rPr>
              <a:t>の第</a:t>
            </a:r>
            <a:r>
              <a:rPr kumimoji="1" lang="en-US" altLang="ja-JP" sz="1200" b="0" kern="1200" dirty="0">
                <a:solidFill>
                  <a:schemeClr val="tx1"/>
                </a:solidFill>
                <a:effectLst/>
                <a:latin typeface="+mn-lt"/>
                <a:ea typeface="+mn-ea"/>
                <a:cs typeface="+mn-cs"/>
              </a:rPr>
              <a:t>4</a:t>
            </a:r>
            <a:r>
              <a:rPr kumimoji="1" lang="ja-JP" altLang="ja-JP" sz="1200" b="0" kern="1200" dirty="0">
                <a:solidFill>
                  <a:schemeClr val="tx1"/>
                </a:solidFill>
                <a:effectLst/>
                <a:latin typeface="+mn-lt"/>
                <a:ea typeface="+mn-ea"/>
                <a:cs typeface="+mn-cs"/>
              </a:rPr>
              <a:t>段階の</a:t>
            </a:r>
            <a:r>
              <a:rPr kumimoji="1" lang="en-US" altLang="ja-JP" sz="1200" b="0" kern="1200" dirty="0">
                <a:solidFill>
                  <a:schemeClr val="tx1"/>
                </a:solidFill>
                <a:effectLst/>
                <a:latin typeface="+mn-lt"/>
                <a:ea typeface="+mn-ea"/>
                <a:cs typeface="+mn-cs"/>
              </a:rPr>
              <a:t>RDF</a:t>
            </a:r>
            <a:r>
              <a:rPr kumimoji="1" lang="ja-JP" altLang="ja-JP" sz="1200" b="0" kern="1200" dirty="0">
                <a:solidFill>
                  <a:schemeClr val="tx1"/>
                </a:solidFill>
                <a:effectLst/>
                <a:latin typeface="+mn-lt"/>
                <a:ea typeface="+mn-ea"/>
                <a:cs typeface="+mn-cs"/>
              </a:rPr>
              <a:t>形式に焦点を当てて，述語の語彙共通化を行うため，</a:t>
            </a:r>
            <a:endParaRPr kumimoji="1" lang="ja-JP" altLang="ja-JP" sz="1200" b="1" kern="1200" dirty="0">
              <a:solidFill>
                <a:schemeClr val="tx1"/>
              </a:solidFill>
              <a:effectLst/>
              <a:latin typeface="+mn-lt"/>
              <a:ea typeface="+mn-ea"/>
              <a:cs typeface="+mn-cs"/>
            </a:endParaRPr>
          </a:p>
          <a:p>
            <a:r>
              <a:rPr kumimoji="1" lang="ja-JP" altLang="ja-JP" sz="1200" b="0" kern="1200" dirty="0">
                <a:solidFill>
                  <a:schemeClr val="tx1"/>
                </a:solidFill>
                <a:effectLst/>
                <a:latin typeface="+mn-lt"/>
                <a:ea typeface="+mn-ea"/>
                <a:cs typeface="+mn-cs"/>
              </a:rPr>
              <a:t>オープンデータの項目名をクラスタリングし</a:t>
            </a:r>
            <a:r>
              <a:rPr kumimoji="1" lang="en-US" altLang="ja-JP" sz="1200" b="0" kern="1200" dirty="0">
                <a:solidFill>
                  <a:schemeClr val="tx1"/>
                </a:solidFill>
                <a:effectLst/>
                <a:latin typeface="+mn-lt"/>
                <a:ea typeface="+mn-ea"/>
                <a:cs typeface="+mn-cs"/>
              </a:rPr>
              <a:t>,</a:t>
            </a:r>
            <a:r>
              <a:rPr kumimoji="1" lang="en-US" altLang="ja-JP" sz="1200" b="1" kern="1200" dirty="0">
                <a:solidFill>
                  <a:schemeClr val="tx1"/>
                </a:solidFill>
                <a:effectLst/>
                <a:latin typeface="+mn-lt"/>
                <a:ea typeface="+mn-ea"/>
                <a:cs typeface="+mn-cs"/>
              </a:rPr>
              <a:t> </a:t>
            </a:r>
            <a:r>
              <a:rPr kumimoji="1" lang="ja-JP" altLang="ja-JP" sz="1200" b="0" kern="1200" dirty="0">
                <a:solidFill>
                  <a:schemeClr val="tx1"/>
                </a:solidFill>
                <a:effectLst/>
                <a:latin typeface="+mn-lt"/>
                <a:ea typeface="+mn-ea"/>
                <a:cs typeface="+mn-cs"/>
              </a:rPr>
              <a:t>割り当てられた</a:t>
            </a:r>
            <a:r>
              <a:rPr kumimoji="1" lang="ja-JP" altLang="en-US" sz="1200" b="0" kern="1200" dirty="0">
                <a:solidFill>
                  <a:schemeClr val="tx1"/>
                </a:solidFill>
                <a:effectLst/>
                <a:latin typeface="+mn-lt"/>
                <a:ea typeface="+mn-ea"/>
                <a:cs typeface="+mn-cs"/>
              </a:rPr>
              <a:t>クラスタ</a:t>
            </a:r>
            <a:r>
              <a:rPr kumimoji="1" lang="ja-JP" altLang="ja-JP" sz="1200" b="0" kern="1200" dirty="0">
                <a:solidFill>
                  <a:schemeClr val="tx1"/>
                </a:solidFill>
                <a:effectLst/>
                <a:latin typeface="+mn-lt"/>
                <a:ea typeface="+mn-ea"/>
                <a:cs typeface="+mn-cs"/>
              </a:rPr>
              <a:t>を教師信号として，</a:t>
            </a:r>
            <a:r>
              <a:rPr kumimoji="1" lang="en-US" altLang="ja-JP" sz="1200" b="0" kern="1200" dirty="0">
                <a:solidFill>
                  <a:schemeClr val="tx1"/>
                </a:solidFill>
                <a:effectLst/>
                <a:latin typeface="+mn-lt"/>
                <a:ea typeface="+mn-ea"/>
                <a:cs typeface="+mn-cs"/>
              </a:rPr>
              <a:t>Deep Learning</a:t>
            </a:r>
            <a:r>
              <a:rPr kumimoji="1" lang="ja-JP" altLang="ja-JP" sz="1200" b="0" kern="1200" dirty="0">
                <a:solidFill>
                  <a:schemeClr val="tx1"/>
                </a:solidFill>
                <a:effectLst/>
                <a:latin typeface="+mn-lt"/>
                <a:ea typeface="+mn-ea"/>
                <a:cs typeface="+mn-cs"/>
              </a:rPr>
              <a:t>で学習し</a:t>
            </a:r>
            <a:r>
              <a:rPr kumimoji="1" lang="en-US" altLang="ja-JP" sz="1200" b="0" kern="1200" dirty="0">
                <a:solidFill>
                  <a:schemeClr val="tx1"/>
                </a:solidFill>
                <a:effectLst/>
                <a:latin typeface="+mn-lt"/>
                <a:ea typeface="+mn-ea"/>
                <a:cs typeface="+mn-cs"/>
              </a:rPr>
              <a:t>,</a:t>
            </a:r>
            <a:r>
              <a:rPr kumimoji="1" lang="ja-JP" altLang="ja-JP" sz="1200" b="0" kern="1200" dirty="0">
                <a:solidFill>
                  <a:schemeClr val="tx1"/>
                </a:solidFill>
                <a:effectLst/>
                <a:latin typeface="+mn-lt"/>
                <a:ea typeface="+mn-ea"/>
                <a:cs typeface="+mn-cs"/>
              </a:rPr>
              <a:t>述語のサジェストを提案する。また，クラスタリングの条件を変えることで生成されるクラスタの適切さを定量的に評価する。</a:t>
            </a:r>
            <a:endParaRPr kumimoji="1" lang="ja-JP" altLang="ja-JP"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16</a:t>
            </a:fld>
            <a:endParaRPr kumimoji="1" lang="ja-JP" altLang="en-US"/>
          </a:p>
        </p:txBody>
      </p:sp>
    </p:spTree>
    <p:extLst>
      <p:ext uri="{BB962C8B-B14F-4D97-AF65-F5344CB8AC3E}">
        <p14:creationId xmlns:p14="http://schemas.microsoft.com/office/powerpoint/2010/main" val="203779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RDF</a:t>
            </a:r>
            <a:r>
              <a:rPr lang="ja-JP" altLang="en-US" dirty="0"/>
              <a:t>データ作成時、する</a:t>
            </a:r>
            <a:endParaRPr lang="en-US" altLang="ja-JP" dirty="0"/>
          </a:p>
          <a:p>
            <a:pPr lvl="1"/>
            <a:r>
              <a:rPr lang="ja-JP" altLang="ja-JP" sz="2400" dirty="0"/>
              <a:t>述語の語彙共通化を行うため</a:t>
            </a:r>
            <a:r>
              <a:rPr lang="ja-JP" altLang="en-US" sz="2400" dirty="0"/>
              <a:t>に、</a:t>
            </a:r>
            <a:r>
              <a:rPr lang="ja-JP" altLang="ja-JP" sz="2400" dirty="0"/>
              <a:t>オープンデータの項目名をクラスタリングし</a:t>
            </a:r>
            <a:r>
              <a:rPr lang="en-US" altLang="ja-JP" sz="2400" dirty="0"/>
              <a:t>, </a:t>
            </a:r>
            <a:r>
              <a:rPr lang="ja-JP" altLang="ja-JP" sz="2400" dirty="0">
                <a:solidFill>
                  <a:srgbClr val="92D050"/>
                </a:solidFill>
              </a:rPr>
              <a:t>割り当てられた</a:t>
            </a:r>
            <a:r>
              <a:rPr lang="ja-JP" altLang="en-US" sz="2400" dirty="0">
                <a:solidFill>
                  <a:srgbClr val="92D050"/>
                </a:solidFill>
              </a:rPr>
              <a:t>クラスタ</a:t>
            </a:r>
            <a:r>
              <a:rPr lang="ja-JP" altLang="ja-JP" sz="2400" dirty="0"/>
              <a:t>を</a:t>
            </a:r>
            <a:r>
              <a:rPr lang="ja-JP" altLang="ja-JP" sz="2400" dirty="0">
                <a:solidFill>
                  <a:srgbClr val="FF0000"/>
                </a:solidFill>
              </a:rPr>
              <a:t>教師信号として</a:t>
            </a:r>
            <a:r>
              <a:rPr lang="ja-JP" altLang="ja-JP" sz="2400" dirty="0"/>
              <a:t>，</a:t>
            </a:r>
            <a:r>
              <a:rPr lang="en-US" altLang="ja-JP" sz="2400" dirty="0"/>
              <a:t>Deep Learning</a:t>
            </a:r>
            <a:r>
              <a:rPr lang="ja-JP" altLang="ja-JP" sz="2400" dirty="0"/>
              <a:t>で学習し</a:t>
            </a:r>
            <a:r>
              <a:rPr lang="en-US" altLang="ja-JP" sz="2400" dirty="0"/>
              <a:t>,</a:t>
            </a:r>
            <a:r>
              <a:rPr lang="ja-JP" altLang="ja-JP" sz="2400" dirty="0"/>
              <a:t>述語のサジェストを提案する</a:t>
            </a:r>
            <a:endParaRPr lang="en-US" altLang="ja-JP" sz="2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RDF</a:t>
            </a:r>
            <a:r>
              <a:rPr lang="ja-JP" altLang="en-US" dirty="0"/>
              <a:t>データ作成時、述語を自動的にサジェストする</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17</a:t>
            </a:fld>
            <a:endParaRPr kumimoji="1" lang="ja-JP" altLang="en-US"/>
          </a:p>
        </p:txBody>
      </p:sp>
    </p:spTree>
    <p:extLst>
      <p:ext uri="{BB962C8B-B14F-4D97-AF65-F5344CB8AC3E}">
        <p14:creationId xmlns:p14="http://schemas.microsoft.com/office/powerpoint/2010/main" val="4105233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ja-JP" sz="1200" kern="1200" dirty="0">
              <a:solidFill>
                <a:schemeClr val="tx1"/>
              </a:solidFill>
              <a:effectLst/>
              <a:latin typeface="+mn-lt"/>
              <a:ea typeface="+mn-ea"/>
              <a:cs typeface="+mn-cs"/>
            </a:endParaRPr>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18</a:t>
            </a:fld>
            <a:endParaRPr lang="ja-JP" altLang="en-US">
              <a:solidFill>
                <a:srgbClr val="000000"/>
              </a:solidFill>
            </a:endParaRPr>
          </a:p>
        </p:txBody>
      </p:sp>
    </p:spTree>
    <p:extLst>
      <p:ext uri="{BB962C8B-B14F-4D97-AF65-F5344CB8AC3E}">
        <p14:creationId xmlns:p14="http://schemas.microsoft.com/office/powerpoint/2010/main" val="2831518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ja-JP" sz="1200" kern="1200" dirty="0">
              <a:solidFill>
                <a:schemeClr val="tx1"/>
              </a:solidFill>
              <a:effectLst/>
              <a:latin typeface="+mn-lt"/>
              <a:ea typeface="+mn-ea"/>
              <a:cs typeface="+mn-cs"/>
            </a:endParaRPr>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19</a:t>
            </a:fld>
            <a:endParaRPr lang="ja-JP" altLang="en-US">
              <a:solidFill>
                <a:srgbClr val="000000"/>
              </a:solidFill>
            </a:endParaRPr>
          </a:p>
        </p:txBody>
      </p:sp>
    </p:spTree>
    <p:extLst>
      <p:ext uri="{BB962C8B-B14F-4D97-AF65-F5344CB8AC3E}">
        <p14:creationId xmlns:p14="http://schemas.microsoft.com/office/powerpoint/2010/main" val="136821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20</a:t>
            </a:fld>
            <a:endParaRPr lang="ja-JP" altLang="en-US">
              <a:solidFill>
                <a:srgbClr val="000000"/>
              </a:solidFill>
            </a:endParaRPr>
          </a:p>
        </p:txBody>
      </p:sp>
    </p:spTree>
    <p:extLst>
      <p:ext uri="{BB962C8B-B14F-4D97-AF65-F5344CB8AC3E}">
        <p14:creationId xmlns:p14="http://schemas.microsoft.com/office/powerpoint/2010/main" val="67252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7A423DE-3CA9-489A-8740-C7B2181C99EC}"/>
              </a:ext>
            </a:extLst>
          </p:cNvPr>
          <p:cNvSpPr>
            <a:spLocks noGrp="1" noChangeArrowheads="1"/>
          </p:cNvSpPr>
          <p:nvPr>
            <p:ph type="sldNum" sz="quarter" idx="5"/>
          </p:nvPr>
        </p:nvSpPr>
        <p:spPr>
          <a:ln/>
        </p:spPr>
        <p:txBody>
          <a:bodyPr/>
          <a:lstStyle/>
          <a:p>
            <a:fld id="{15BCDFCA-6617-41DB-B683-4AD3D3C29A03}" type="slidenum">
              <a:rPr lang="en-US" altLang="ja-JP"/>
              <a:pPr/>
              <a:t>2</a:t>
            </a:fld>
            <a:endParaRPr lang="en-US" altLang="ja-JP" dirty="0"/>
          </a:p>
        </p:txBody>
      </p:sp>
      <p:sp>
        <p:nvSpPr>
          <p:cNvPr id="35842" name="Rectangle 2">
            <a:extLst>
              <a:ext uri="{FF2B5EF4-FFF2-40B4-BE49-F238E27FC236}">
                <a16:creationId xmlns:a16="http://schemas.microsoft.com/office/drawing/2014/main" id="{123C4BBF-ABD8-4030-B5CC-F96FCF5499CC}"/>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33D464F7-90A4-4DCA-893B-E811B31A18CF}"/>
              </a:ext>
            </a:extLst>
          </p:cNvPr>
          <p:cNvSpPr>
            <a:spLocks noGrp="1" noChangeArrowheads="1"/>
          </p:cNvSpPr>
          <p:nvPr>
            <p:ph type="body" idx="1"/>
          </p:nvPr>
        </p:nvSpPr>
        <p:spPr/>
        <p:txBody>
          <a:bodyPr/>
          <a:lstStyle/>
          <a:p>
            <a:endParaRPr lang="en-US" altLang="ja-JP" dirty="0"/>
          </a:p>
        </p:txBody>
      </p:sp>
    </p:spTree>
    <p:extLst>
      <p:ext uri="{BB962C8B-B14F-4D97-AF65-F5344CB8AC3E}">
        <p14:creationId xmlns:p14="http://schemas.microsoft.com/office/powerpoint/2010/main" val="3933363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kumimoji="1" lang="ja-JP" altLang="en-US" sz="1200" b="1" i="0" kern="1200" dirty="0">
                <a:solidFill>
                  <a:schemeClr val="tx1"/>
                </a:solidFill>
                <a:effectLst/>
                <a:latin typeface="+mn-lt"/>
                <a:ea typeface="+mn-ea"/>
                <a:cs typeface="+mn-cs"/>
              </a:rPr>
              <a:t>樹状図</a:t>
            </a:r>
            <a:r>
              <a:rPr kumimoji="1" lang="ja-JP" altLang="en-US" sz="1200" b="0" i="0" kern="1200" dirty="0">
                <a:solidFill>
                  <a:schemeClr val="tx1"/>
                </a:solidFill>
                <a:effectLst/>
                <a:latin typeface="+mn-lt"/>
                <a:ea typeface="+mn-ea"/>
                <a:cs typeface="+mn-cs"/>
              </a:rPr>
              <a:t>（読み）じゅじょうず</a:t>
            </a:r>
            <a:endParaRPr kumimoji="1" lang="ja-JP" altLang="en-US" sz="1200" b="1" i="0" kern="1200" dirty="0">
              <a:solidFill>
                <a:schemeClr val="tx1"/>
              </a:solidFill>
              <a:effectLst/>
              <a:latin typeface="+mn-lt"/>
              <a:ea typeface="+mn-ea"/>
              <a:cs typeface="+mn-cs"/>
            </a:endParaRPr>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21</a:t>
            </a:fld>
            <a:endParaRPr lang="ja-JP" altLang="en-US">
              <a:solidFill>
                <a:srgbClr val="000000"/>
              </a:solidFill>
            </a:endParaRPr>
          </a:p>
        </p:txBody>
      </p:sp>
    </p:spTree>
    <p:extLst>
      <p:ext uri="{BB962C8B-B14F-4D97-AF65-F5344CB8AC3E}">
        <p14:creationId xmlns:p14="http://schemas.microsoft.com/office/powerpoint/2010/main" val="2952468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22</a:t>
            </a:fld>
            <a:endParaRPr lang="ja-JP" altLang="en-US">
              <a:solidFill>
                <a:srgbClr val="000000"/>
              </a:solidFill>
            </a:endParaRPr>
          </a:p>
        </p:txBody>
      </p:sp>
    </p:spTree>
    <p:extLst>
      <p:ext uri="{BB962C8B-B14F-4D97-AF65-F5344CB8AC3E}">
        <p14:creationId xmlns:p14="http://schemas.microsoft.com/office/powerpoint/2010/main" val="751177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23</a:t>
            </a:fld>
            <a:endParaRPr lang="ja-JP" altLang="en-US">
              <a:solidFill>
                <a:srgbClr val="000000"/>
              </a:solidFill>
            </a:endParaRPr>
          </a:p>
        </p:txBody>
      </p:sp>
    </p:spTree>
    <p:extLst>
      <p:ext uri="{BB962C8B-B14F-4D97-AF65-F5344CB8AC3E}">
        <p14:creationId xmlns:p14="http://schemas.microsoft.com/office/powerpoint/2010/main" val="2231134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深度学習のニューラルネットワークを図で表す</a:t>
            </a:r>
            <a:endParaRPr kumimoji="1" lang="ja-JP" altLang="en-US"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24</a:t>
            </a:fld>
            <a:endParaRPr kumimoji="1" lang="ja-JP" altLang="en-US" dirty="0"/>
          </a:p>
        </p:txBody>
      </p:sp>
    </p:spTree>
    <p:extLst>
      <p:ext uri="{BB962C8B-B14F-4D97-AF65-F5344CB8AC3E}">
        <p14:creationId xmlns:p14="http://schemas.microsoft.com/office/powerpoint/2010/main" val="4213797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精度</a:t>
            </a:r>
            <a:r>
              <a:rPr kumimoji="1" lang="en-US" altLang="ja-JP" sz="1200" kern="1200" dirty="0">
                <a:solidFill>
                  <a:schemeClr val="tx1"/>
                </a:solidFill>
                <a:effectLst/>
                <a:latin typeface="+mn-lt"/>
                <a:ea typeface="+mn-ea"/>
                <a:cs typeface="+mn-cs"/>
              </a:rPr>
              <a:t>(</a:t>
            </a:r>
            <a:r>
              <a:rPr lang="en-US" altLang="ja-JP" sz="1200" kern="100" dirty="0">
                <a:latin typeface="Times New Roman" panose="02020603050405020304" pitchFamily="18" charset="0"/>
                <a:ea typeface="BatangChe" panose="02030609000101010101" pitchFamily="49" charset="-127"/>
              </a:rPr>
              <a:t>Accuracy</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を表す</a:t>
            </a:r>
            <a:endParaRPr kumimoji="1" lang="en-US" altLang="ja-JP" sz="1200" kern="1200" dirty="0">
              <a:solidFill>
                <a:schemeClr val="tx1"/>
              </a:solidFill>
              <a:effectLst/>
              <a:latin typeface="+mn-lt"/>
              <a:ea typeface="+mn-ea"/>
              <a:cs typeface="+mn-cs"/>
            </a:endParaRPr>
          </a:p>
          <a:p>
            <a:r>
              <a:rPr lang="en-US" altLang="ja-JP" dirty="0"/>
              <a:t>Epoch</a:t>
            </a:r>
            <a:r>
              <a:rPr lang="ja-JP" altLang="en-US" dirty="0"/>
              <a:t>（</a:t>
            </a:r>
            <a:r>
              <a:rPr lang="ja-JP" altLang="ja-JP" dirty="0"/>
              <a:t>エポック</a:t>
            </a:r>
            <a:r>
              <a:rPr lang="ja-JP" altLang="en-US" dirty="0"/>
              <a:t>）：</a:t>
            </a:r>
            <a:r>
              <a:rPr kumimoji="1" lang="ja-JP" altLang="en-US" sz="1200" b="0" i="0" kern="1200" dirty="0">
                <a:solidFill>
                  <a:schemeClr val="tx1"/>
                </a:solidFill>
                <a:effectLst/>
                <a:latin typeface="+mn-lt"/>
                <a:ea typeface="+mn-ea"/>
                <a:cs typeface="+mn-cs"/>
              </a:rPr>
              <a:t>一つの訓練データを何回繰り返して学習させるか</a:t>
            </a:r>
            <a:endParaRPr kumimoji="1" lang="en-US" altLang="ja-JP" sz="1200" b="0" i="0" kern="1200" dirty="0">
              <a:solidFill>
                <a:schemeClr val="tx1"/>
              </a:solidFill>
              <a:effectLst/>
              <a:latin typeface="+mn-lt"/>
              <a:ea typeface="+mn-ea"/>
              <a:cs typeface="+mn-cs"/>
            </a:endParaRPr>
          </a:p>
          <a:p>
            <a:pPr fontAlgn="base"/>
            <a:r>
              <a:rPr lang="en-US" altLang="ja-JP" dirty="0" err="1"/>
              <a:t>batch_size</a:t>
            </a:r>
            <a:r>
              <a:rPr lang="ja-JP" altLang="en-US" dirty="0"/>
              <a:t>（</a:t>
            </a:r>
            <a:r>
              <a:rPr kumimoji="1" lang="ja-JP" altLang="en-US" sz="1200" b="0" i="0" kern="1200" dirty="0">
                <a:solidFill>
                  <a:schemeClr val="tx1"/>
                </a:solidFill>
                <a:effectLst/>
                <a:latin typeface="+mn-lt"/>
                <a:ea typeface="+mn-ea"/>
                <a:cs typeface="+mn-cs"/>
              </a:rPr>
              <a:t>バッチサイズ</a:t>
            </a:r>
            <a:r>
              <a:rPr kumimoji="1" lang="en-US" altLang="ja-JP" sz="1200" b="0" i="0" kern="1200" dirty="0">
                <a:solidFill>
                  <a:schemeClr val="tx1"/>
                </a:solidFill>
                <a:effectLst/>
                <a:latin typeface="+mn-lt"/>
                <a:ea typeface="+mn-ea"/>
                <a:cs typeface="+mn-cs"/>
              </a:rPr>
              <a:t>)</a:t>
            </a:r>
            <a:r>
              <a:rPr lang="en-US" altLang="ja-JP" dirty="0"/>
              <a:t>:</a:t>
            </a:r>
            <a:r>
              <a:rPr kumimoji="1" lang="ja-JP" altLang="en-US" sz="1200" b="0" i="0" kern="1200" dirty="0">
                <a:solidFill>
                  <a:schemeClr val="tx1"/>
                </a:solidFill>
                <a:effectLst/>
                <a:latin typeface="+mn-lt"/>
                <a:ea typeface="+mn-ea"/>
                <a:cs typeface="+mn-cs"/>
              </a:rPr>
              <a:t>データの一部を利用することで計算量を減らそうという考え方です。そして、学習を進める際に利用するデータの一部（ひとまとめのデータ）を抽象的に「バッチ」と呼び、このときに利用するデータの数を「バッチサイズ」と呼び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では実験結果に移ります．作成したモデルを</a:t>
            </a:r>
            <a:r>
              <a:rPr kumimoji="1" lang="en-US" altLang="ja-JP" sz="1200" kern="1200" dirty="0">
                <a:solidFill>
                  <a:schemeClr val="tx1"/>
                </a:solidFill>
                <a:effectLst/>
                <a:latin typeface="+mn-lt"/>
                <a:ea typeface="+mn-ea"/>
                <a:cs typeface="+mn-cs"/>
              </a:rPr>
              <a:t>Epoch20, batch_size2000</a:t>
            </a:r>
            <a:r>
              <a:rPr kumimoji="1" lang="ja-JP" altLang="ja-JP" sz="1200" kern="1200" dirty="0">
                <a:solidFill>
                  <a:schemeClr val="tx1"/>
                </a:solidFill>
                <a:effectLst/>
                <a:latin typeface="+mn-lt"/>
                <a:ea typeface="+mn-ea"/>
                <a:cs typeface="+mn-cs"/>
              </a:rPr>
              <a:t>学習させた</a:t>
            </a:r>
            <a:r>
              <a:rPr kumimoji="1" lang="ja-JP" altLang="en-US" sz="1200" kern="1200" dirty="0">
                <a:solidFill>
                  <a:schemeClr val="tx1"/>
                </a:solidFill>
                <a:effectLst/>
                <a:latin typeface="+mn-lt"/>
                <a:ea typeface="+mn-ea"/>
                <a:cs typeface="+mn-cs"/>
              </a:rPr>
              <a:t>結果の</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（精度）が左の図，</a:t>
            </a:r>
            <a:r>
              <a:rPr kumimoji="1" lang="en-US" altLang="ja-JP" sz="1200" kern="1200" dirty="0">
                <a:solidFill>
                  <a:schemeClr val="tx1"/>
                </a:solidFill>
                <a:effectLst/>
                <a:latin typeface="+mn-lt"/>
                <a:ea typeface="+mn-ea"/>
                <a:cs typeface="+mn-cs"/>
              </a:rPr>
              <a:t>loss</a:t>
            </a:r>
            <a:r>
              <a:rPr kumimoji="1" lang="ja-JP" altLang="en-US" sz="1200" kern="1200" dirty="0">
                <a:solidFill>
                  <a:schemeClr val="tx1"/>
                </a:solidFill>
                <a:effectLst/>
                <a:latin typeface="+mn-lt"/>
                <a:ea typeface="+mn-ea"/>
                <a:cs typeface="+mn-cs"/>
              </a:rPr>
              <a:t>が右の図となります</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この結果より高い</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アキュラシー</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が確認できます．よって，</a:t>
            </a:r>
            <a:r>
              <a:rPr kumimoji="1" lang="en-US"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モデルは正しく学習出来ているといえます．</a:t>
            </a:r>
            <a:endParaRPr kumimoji="1" lang="ja-JP" altLang="en-US" dirty="0"/>
          </a:p>
          <a:p>
            <a:r>
              <a:rPr kumimoji="1" lang="en-US" altLang="ja-JP" sz="1200" b="0" i="0" kern="1200" dirty="0">
                <a:solidFill>
                  <a:schemeClr val="tx1"/>
                </a:solidFill>
                <a:effectLst/>
                <a:latin typeface="+mn-lt"/>
                <a:ea typeface="+mn-ea"/>
                <a:cs typeface="+mn-cs"/>
              </a:rPr>
              <a:t>loss</a:t>
            </a:r>
            <a:r>
              <a:rPr kumimoji="1" lang="ja-JP" altLang="en-US" sz="1200" b="0" i="0" kern="1200" dirty="0">
                <a:solidFill>
                  <a:schemeClr val="tx1"/>
                </a:solidFill>
                <a:effectLst/>
                <a:latin typeface="+mn-lt"/>
                <a:ea typeface="+mn-ea"/>
                <a:cs typeface="+mn-cs"/>
              </a:rPr>
              <a:t>（訓練データの損失）</a:t>
            </a:r>
          </a:p>
          <a:p>
            <a:r>
              <a:rPr kumimoji="1" lang="en-US" altLang="ja-JP" sz="1200" b="0" i="0" kern="1200" dirty="0" err="1">
                <a:solidFill>
                  <a:schemeClr val="tx1"/>
                </a:solidFill>
                <a:effectLst/>
                <a:latin typeface="+mn-lt"/>
                <a:ea typeface="+mn-ea"/>
                <a:cs typeface="+mn-cs"/>
              </a:rPr>
              <a:t>val_loss</a:t>
            </a:r>
            <a:r>
              <a:rPr kumimoji="1" lang="ja-JP" altLang="en-US" sz="1200" b="0" i="0" kern="1200" dirty="0">
                <a:solidFill>
                  <a:schemeClr val="tx1"/>
                </a:solidFill>
                <a:effectLst/>
                <a:latin typeface="+mn-lt"/>
                <a:ea typeface="+mn-ea"/>
                <a:cs typeface="+mn-cs"/>
              </a:rPr>
              <a:t>（バリデーションセットの損失）</a:t>
            </a:r>
          </a:p>
          <a:p>
            <a:r>
              <a:rPr kumimoji="1" lang="en-US" altLang="ja-JP" sz="1200" b="0" i="0" kern="1200" dirty="0">
                <a:solidFill>
                  <a:schemeClr val="tx1"/>
                </a:solidFill>
                <a:effectLst/>
                <a:latin typeface="+mn-lt"/>
                <a:ea typeface="+mn-ea"/>
                <a:cs typeface="+mn-cs"/>
              </a:rPr>
              <a:t>acc</a:t>
            </a:r>
            <a:r>
              <a:rPr kumimoji="1" lang="ja-JP" altLang="en-US" sz="1200" b="0" i="0" kern="1200" dirty="0">
                <a:solidFill>
                  <a:schemeClr val="tx1"/>
                </a:solidFill>
                <a:effectLst/>
                <a:latin typeface="+mn-lt"/>
                <a:ea typeface="+mn-ea"/>
                <a:cs typeface="+mn-cs"/>
              </a:rPr>
              <a:t>（精度）</a:t>
            </a:r>
          </a:p>
          <a:p>
            <a:r>
              <a:rPr kumimoji="1" lang="en-US" altLang="ja-JP" sz="1200" b="0" i="0" kern="1200" dirty="0" err="1">
                <a:solidFill>
                  <a:schemeClr val="tx1"/>
                </a:solidFill>
                <a:effectLst/>
                <a:latin typeface="+mn-lt"/>
                <a:ea typeface="+mn-ea"/>
                <a:cs typeface="+mn-cs"/>
              </a:rPr>
              <a:t>val_acc</a:t>
            </a:r>
            <a:r>
              <a:rPr kumimoji="1" lang="ja-JP" altLang="en-US" sz="1200" b="0" i="0" kern="1200" dirty="0">
                <a:solidFill>
                  <a:schemeClr val="tx1"/>
                </a:solidFill>
                <a:effectLst/>
                <a:latin typeface="+mn-lt"/>
                <a:ea typeface="+mn-ea"/>
                <a:cs typeface="+mn-cs"/>
              </a:rPr>
              <a:t>（バリデーションデータセットの精度） 例外があるかどうか確認 ソース</a:t>
            </a:r>
          </a:p>
          <a:p>
            <a:pPr fontAlgn="base"/>
            <a:endParaRPr kumimoji="1" lang="ja-JP" altLang="en-US" sz="1200" b="0" i="0" kern="1200" dirty="0">
              <a:solidFill>
                <a:schemeClr val="tx1"/>
              </a:solidFill>
              <a:effectLst/>
              <a:latin typeface="+mn-lt"/>
              <a:ea typeface="+mn-ea"/>
              <a:cs typeface="+mn-cs"/>
            </a:endParaRP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26</a:t>
            </a:fld>
            <a:endParaRPr lang="ja-JP" altLang="en-US">
              <a:solidFill>
                <a:srgbClr val="000000"/>
              </a:solidFill>
            </a:endParaRPr>
          </a:p>
        </p:txBody>
      </p:sp>
    </p:spTree>
    <p:extLst>
      <p:ext uri="{BB962C8B-B14F-4D97-AF65-F5344CB8AC3E}">
        <p14:creationId xmlns:p14="http://schemas.microsoft.com/office/powerpoint/2010/main" val="41810485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This table  shows a part of results.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From these results, predicting </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prɪˈdɪkt</a:t>
            </a:r>
            <a:r>
              <a:rPr kumimoji="1" lang="en-US" altLang="ja-JP" sz="1200" kern="1200" dirty="0">
                <a:solidFill>
                  <a:schemeClr val="tx1"/>
                </a:solidFill>
                <a:effectLst/>
                <a:latin typeface="+mn-lt"/>
                <a:ea typeface="+mn-ea"/>
                <a:cs typeface="+mn-cs"/>
              </a:rPr>
              <a:t>]v</a:t>
            </a:r>
            <a:r>
              <a:rPr kumimoji="1" lang="ja-JP" altLang="en-US" sz="1200" kern="1200" dirty="0">
                <a:solidFill>
                  <a:schemeClr val="tx1"/>
                </a:solidFill>
                <a:effectLst/>
                <a:latin typeface="+mn-lt"/>
                <a:ea typeface="+mn-ea"/>
                <a:cs typeface="+mn-cs"/>
              </a:rPr>
              <a:t>预知）</a:t>
            </a:r>
            <a:r>
              <a:rPr kumimoji="1" lang="en-US" altLang="ja-JP" sz="1200" kern="1200" dirty="0">
                <a:solidFill>
                  <a:schemeClr val="tx1"/>
                </a:solidFill>
                <a:effectLst/>
                <a:latin typeface="+mn-lt"/>
                <a:ea typeface="+mn-ea"/>
                <a:cs typeface="+mn-cs"/>
              </a:rPr>
              <a:t> predicate</a:t>
            </a:r>
            <a:r>
              <a:rPr kumimoji="1" lang="zh-CN"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[ˈ</a:t>
            </a:r>
            <a:r>
              <a:rPr kumimoji="1" lang="en-US" altLang="ja-JP" sz="1200" kern="1200" dirty="0" err="1">
                <a:solidFill>
                  <a:schemeClr val="tx1"/>
                </a:solidFill>
                <a:effectLst/>
                <a:latin typeface="+mn-lt"/>
                <a:ea typeface="+mn-ea"/>
                <a:cs typeface="+mn-cs"/>
              </a:rPr>
              <a:t>prɛdɪˌkeɪt</a:t>
            </a:r>
            <a:r>
              <a:rPr kumimoji="1" lang="en-US" altLang="ja-JP" sz="1200" kern="1200" dirty="0">
                <a:solidFill>
                  <a:schemeClr val="tx1"/>
                </a:solidFill>
                <a:effectLst/>
                <a:latin typeface="+mn-lt"/>
                <a:ea typeface="+mn-ea"/>
                <a:cs typeface="+mn-cs"/>
              </a:rPr>
              <a:t>]n</a:t>
            </a:r>
            <a:r>
              <a:rPr kumimoji="1" lang="ja-JP" altLang="en-US" sz="1200" kern="1200" dirty="0">
                <a:solidFill>
                  <a:schemeClr val="tx1"/>
                </a:solidFill>
                <a:effectLst/>
                <a:latin typeface="+mn-lt"/>
                <a:ea typeface="+mn-ea"/>
                <a:cs typeface="+mn-cs"/>
              </a:rPr>
              <a:t>谓语</a:t>
            </a:r>
            <a:r>
              <a:rPr kumimoji="1" lang="zh-CN"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depends</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dɪˈpɛnd</a:t>
            </a:r>
            <a:r>
              <a:rPr kumimoji="1" lang="en-US" altLang="ja-JP" sz="1200" kern="1200" dirty="0">
                <a:solidFill>
                  <a:schemeClr val="tx1"/>
                </a:solidFill>
                <a:effectLst/>
                <a:latin typeface="+mn-lt"/>
                <a:ea typeface="+mn-ea"/>
                <a:cs typeface="+mn-cs"/>
              </a:rPr>
              <a:t>] v</a:t>
            </a:r>
            <a:r>
              <a:rPr kumimoji="1" lang="ja-JP" altLang="en-US" sz="1200" kern="1200" dirty="0">
                <a:solidFill>
                  <a:schemeClr val="tx1"/>
                </a:solidFill>
                <a:effectLst/>
                <a:latin typeface="+mn-lt"/>
                <a:ea typeface="+mn-ea"/>
                <a:cs typeface="+mn-cs"/>
              </a:rPr>
              <a:t>依赖）</a:t>
            </a:r>
            <a:r>
              <a:rPr kumimoji="1" lang="en-US" altLang="ja-JP" sz="1200" kern="1200" dirty="0">
                <a:solidFill>
                  <a:schemeClr val="tx1"/>
                </a:solidFill>
                <a:effectLst/>
                <a:latin typeface="+mn-lt"/>
                <a:ea typeface="+mn-ea"/>
                <a:cs typeface="+mn-cs"/>
              </a:rPr>
              <a:t> on the item name’s cluster by using hierarchical([ˌ</a:t>
            </a:r>
            <a:r>
              <a:rPr kumimoji="1" lang="en-US" altLang="ja-JP" sz="1200" kern="1200" dirty="0" err="1">
                <a:solidFill>
                  <a:schemeClr val="tx1"/>
                </a:solidFill>
                <a:effectLst/>
                <a:latin typeface="+mn-lt"/>
                <a:ea typeface="+mn-ea"/>
                <a:cs typeface="+mn-cs"/>
              </a:rPr>
              <a:t>haɪərˈɑːkɪkəl</a:t>
            </a:r>
            <a:r>
              <a:rPr kumimoji="1" lang="en-US" altLang="ja-JP" sz="1200" kern="1200" dirty="0">
                <a:solidFill>
                  <a:schemeClr val="tx1"/>
                </a:solidFill>
                <a:effectLst/>
                <a:latin typeface="+mn-lt"/>
                <a:ea typeface="+mn-ea"/>
                <a:cs typeface="+mn-cs"/>
              </a:rPr>
              <a:t>] adj</a:t>
            </a:r>
            <a:r>
              <a:rPr kumimoji="1" lang="ja-JP" altLang="en-US" sz="1200" kern="1200" dirty="0">
                <a:solidFill>
                  <a:schemeClr val="tx1"/>
                </a:solidFill>
                <a:effectLst/>
                <a:latin typeface="+mn-lt"/>
                <a:ea typeface="+mn-ea"/>
                <a:cs typeface="+mn-cs"/>
              </a:rPr>
              <a:t>分级的</a:t>
            </a:r>
            <a:r>
              <a:rPr kumimoji="1" lang="en-US" altLang="ja-JP" sz="1200" kern="1200" dirty="0">
                <a:solidFill>
                  <a:schemeClr val="tx1"/>
                </a:solidFill>
                <a:effectLst/>
                <a:latin typeface="+mn-lt"/>
                <a:ea typeface="+mn-ea"/>
                <a:cs typeface="+mn-cs"/>
              </a:rPr>
              <a:t>) clustering( [ˈ</a:t>
            </a:r>
            <a:r>
              <a:rPr kumimoji="1" lang="en-US" altLang="ja-JP" sz="1200" kern="1200" dirty="0" err="1">
                <a:solidFill>
                  <a:schemeClr val="tx1"/>
                </a:solidFill>
                <a:effectLst/>
                <a:latin typeface="+mn-lt"/>
                <a:ea typeface="+mn-ea"/>
                <a:cs typeface="+mn-cs"/>
              </a:rPr>
              <a:t>klʌstəɪŋ</a:t>
            </a:r>
            <a:r>
              <a:rPr kumimoji="1" lang="en-US" altLang="ja-JP" sz="1200" kern="1200" dirty="0">
                <a:solidFill>
                  <a:schemeClr val="tx1"/>
                </a:solidFill>
                <a:effectLst/>
                <a:latin typeface="+mn-lt"/>
                <a:ea typeface="+mn-ea"/>
                <a:cs typeface="+mn-cs"/>
              </a:rPr>
              <a:t>] n</a:t>
            </a:r>
            <a:r>
              <a:rPr kumimoji="1" lang="ja-JP" altLang="en-US" sz="1200" kern="1200" dirty="0">
                <a:solidFill>
                  <a:schemeClr val="tx1"/>
                </a:solidFill>
                <a:effectLst/>
                <a:latin typeface="+mn-lt"/>
                <a:ea typeface="+mn-ea"/>
                <a:cs typeface="+mn-cs"/>
              </a:rPr>
              <a:t>聚集</a:t>
            </a:r>
            <a:r>
              <a:rPr kumimoji="1" lang="en-US" altLang="ja-JP" sz="1200" kern="1200" dirty="0">
                <a:solidFill>
                  <a:schemeClr val="tx1"/>
                </a:solidFill>
                <a:effectLst/>
                <a:latin typeface="+mn-lt"/>
                <a:ea typeface="+mn-ea"/>
                <a:cs typeface="+mn-cs"/>
              </a:rPr>
              <a:t>)  </a:t>
            </a:r>
            <a:r>
              <a:rPr kumimoji="1" lang="zh-CN" altLang="en-US" sz="1200" kern="1200" dirty="0">
                <a:solidFill>
                  <a:schemeClr val="tx1"/>
                </a:solidFill>
                <a:effectLst/>
                <a:latin typeface="+mn-lt"/>
                <a:ea typeface="+mn-ea"/>
                <a:cs typeface="+mn-cs"/>
              </a:rPr>
              <a:t>。</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Even if the item data are different ,the results of predicted</a:t>
            </a:r>
            <a:r>
              <a:rPr kumimoji="1" lang="ja-JP" altLang="en-US" sz="1200" kern="1200" dirty="0">
                <a:solidFill>
                  <a:schemeClr val="tx1"/>
                </a:solidFill>
                <a:effectLst/>
                <a:latin typeface="+mn-lt"/>
                <a:ea typeface="+mn-ea"/>
                <a:cs typeface="+mn-cs"/>
              </a:rPr>
              <a:t>（</a:t>
            </a:r>
            <a:r>
              <a:rPr kumimoji="1" lang="en-US" altLang="ja-JP" sz="1200" kern="1200" dirty="0">
                <a:solidFill>
                  <a:schemeClr val="tx1"/>
                </a:solidFill>
                <a:effectLst/>
                <a:latin typeface="+mn-lt"/>
                <a:ea typeface="+mn-ea"/>
                <a:cs typeface="+mn-cs"/>
              </a:rPr>
              <a:t>[</a:t>
            </a:r>
            <a:r>
              <a:rPr kumimoji="1" lang="en-US" altLang="ja-JP" sz="1200" kern="1200" dirty="0" err="1">
                <a:solidFill>
                  <a:schemeClr val="tx1"/>
                </a:solidFill>
                <a:effectLst/>
                <a:latin typeface="+mn-lt"/>
                <a:ea typeface="+mn-ea"/>
                <a:cs typeface="+mn-cs"/>
              </a:rPr>
              <a:t>prɪˈdɪkt</a:t>
            </a:r>
            <a:r>
              <a:rPr kumimoji="1" lang="en-US" altLang="ja-JP" sz="1200" kern="1200" dirty="0">
                <a:solidFill>
                  <a:schemeClr val="tx1"/>
                </a:solidFill>
                <a:effectLst/>
                <a:latin typeface="+mn-lt"/>
                <a:ea typeface="+mn-ea"/>
                <a:cs typeface="+mn-cs"/>
              </a:rPr>
              <a:t>]v</a:t>
            </a:r>
            <a:r>
              <a:rPr kumimoji="1" lang="ja-JP" altLang="en-US" sz="1200" kern="1200" dirty="0">
                <a:solidFill>
                  <a:schemeClr val="tx1"/>
                </a:solidFill>
                <a:effectLst/>
                <a:latin typeface="+mn-lt"/>
                <a:ea typeface="+mn-ea"/>
                <a:cs typeface="+mn-cs"/>
              </a:rPr>
              <a:t>预知）</a:t>
            </a:r>
            <a:r>
              <a:rPr kumimoji="1" lang="en-US" altLang="ja-JP" sz="1200" kern="1200" dirty="0">
                <a:solidFill>
                  <a:schemeClr val="tx1"/>
                </a:solidFill>
                <a:effectLst/>
                <a:latin typeface="+mn-lt"/>
                <a:ea typeface="+mn-ea"/>
                <a:cs typeface="+mn-cs"/>
              </a:rPr>
              <a:t> cluster will be the same. </a:t>
            </a:r>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27</a:t>
            </a:fld>
            <a:endParaRPr lang="ja-JP" altLang="en-US">
              <a:solidFill>
                <a:srgbClr val="000000"/>
              </a:solidFill>
            </a:endParaRPr>
          </a:p>
        </p:txBody>
      </p:sp>
    </p:spTree>
    <p:extLst>
      <p:ext uri="{BB962C8B-B14F-4D97-AF65-F5344CB8AC3E}">
        <p14:creationId xmlns:p14="http://schemas.microsoft.com/office/powerpoint/2010/main" val="2466154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342900" lvl="1" indent="0">
              <a:buNone/>
            </a:pPr>
            <a:endParaRPr lang="en-US" altLang="ja-JP"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29</a:t>
            </a:fld>
            <a:endParaRPr kumimoji="1" lang="ja-JP" altLang="en-US" dirty="0"/>
          </a:p>
        </p:txBody>
      </p:sp>
    </p:spTree>
    <p:extLst>
      <p:ext uri="{BB962C8B-B14F-4D97-AF65-F5344CB8AC3E}">
        <p14:creationId xmlns:p14="http://schemas.microsoft.com/office/powerpoint/2010/main" val="531524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30</a:t>
            </a:fld>
            <a:endParaRPr lang="ja-JP" altLang="en-US">
              <a:solidFill>
                <a:srgbClr val="000000"/>
              </a:solidFill>
            </a:endParaRPr>
          </a:p>
        </p:txBody>
      </p:sp>
    </p:spTree>
    <p:extLst>
      <p:ext uri="{BB962C8B-B14F-4D97-AF65-F5344CB8AC3E}">
        <p14:creationId xmlns:p14="http://schemas.microsoft.com/office/powerpoint/2010/main" val="31099961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精度</a:t>
            </a:r>
            <a:r>
              <a:rPr kumimoji="1" lang="en-US" altLang="ja-JP" sz="1200" kern="1200" dirty="0">
                <a:solidFill>
                  <a:schemeClr val="tx1"/>
                </a:solidFill>
                <a:effectLst/>
                <a:latin typeface="+mn-lt"/>
                <a:ea typeface="+mn-ea"/>
                <a:cs typeface="+mn-cs"/>
              </a:rPr>
              <a:t>(</a:t>
            </a:r>
            <a:r>
              <a:rPr lang="en-US" altLang="ja-JP" sz="1200" kern="100" dirty="0">
                <a:latin typeface="Times New Roman" panose="02020603050405020304" pitchFamily="18" charset="0"/>
                <a:ea typeface="BatangChe" panose="02030609000101010101" pitchFamily="49" charset="-127"/>
              </a:rPr>
              <a:t>Accuracy</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を表す</a:t>
            </a:r>
            <a:endParaRPr kumimoji="1" lang="en-US" altLang="ja-JP" sz="1200" kern="1200" dirty="0">
              <a:solidFill>
                <a:schemeClr val="tx1"/>
              </a:solidFill>
              <a:effectLst/>
              <a:latin typeface="+mn-lt"/>
              <a:ea typeface="+mn-ea"/>
              <a:cs typeface="+mn-cs"/>
            </a:endParaRPr>
          </a:p>
          <a:p>
            <a:r>
              <a:rPr lang="en-US" altLang="ja-JP" dirty="0"/>
              <a:t>Epoch</a:t>
            </a:r>
            <a:r>
              <a:rPr lang="ja-JP" altLang="en-US" dirty="0"/>
              <a:t>（</a:t>
            </a:r>
            <a:r>
              <a:rPr lang="ja-JP" altLang="ja-JP" dirty="0"/>
              <a:t>エポック</a:t>
            </a:r>
            <a:r>
              <a:rPr lang="ja-JP" altLang="en-US" dirty="0"/>
              <a:t>）：</a:t>
            </a:r>
            <a:r>
              <a:rPr kumimoji="1" lang="ja-JP" altLang="en-US" sz="1200" b="0" i="0" kern="1200" dirty="0">
                <a:solidFill>
                  <a:schemeClr val="tx1"/>
                </a:solidFill>
                <a:effectLst/>
                <a:latin typeface="+mn-lt"/>
                <a:ea typeface="+mn-ea"/>
                <a:cs typeface="+mn-cs"/>
              </a:rPr>
              <a:t>一つの訓練データを何回繰り返して学習させるか</a:t>
            </a:r>
            <a:endParaRPr kumimoji="1" lang="en-US" altLang="ja-JP" sz="1200" b="0" i="0" kern="1200" dirty="0">
              <a:solidFill>
                <a:schemeClr val="tx1"/>
              </a:solidFill>
              <a:effectLst/>
              <a:latin typeface="+mn-lt"/>
              <a:ea typeface="+mn-ea"/>
              <a:cs typeface="+mn-cs"/>
            </a:endParaRPr>
          </a:p>
          <a:p>
            <a:pPr fontAlgn="base"/>
            <a:r>
              <a:rPr lang="en-US" altLang="ja-JP" dirty="0" err="1"/>
              <a:t>batch_size</a:t>
            </a:r>
            <a:r>
              <a:rPr lang="ja-JP" altLang="en-US" dirty="0"/>
              <a:t>（</a:t>
            </a:r>
            <a:r>
              <a:rPr kumimoji="1" lang="ja-JP" altLang="en-US" sz="1200" b="0" i="0" kern="1200" dirty="0">
                <a:solidFill>
                  <a:schemeClr val="tx1"/>
                </a:solidFill>
                <a:effectLst/>
                <a:latin typeface="+mn-lt"/>
                <a:ea typeface="+mn-ea"/>
                <a:cs typeface="+mn-cs"/>
              </a:rPr>
              <a:t>バッチサイズ</a:t>
            </a:r>
            <a:r>
              <a:rPr kumimoji="1" lang="en-US" altLang="ja-JP" sz="1200" b="0" i="0" kern="1200" dirty="0">
                <a:solidFill>
                  <a:schemeClr val="tx1"/>
                </a:solidFill>
                <a:effectLst/>
                <a:latin typeface="+mn-lt"/>
                <a:ea typeface="+mn-ea"/>
                <a:cs typeface="+mn-cs"/>
              </a:rPr>
              <a:t>)</a:t>
            </a:r>
            <a:r>
              <a:rPr lang="en-US" altLang="ja-JP" dirty="0"/>
              <a:t>:</a:t>
            </a:r>
            <a:r>
              <a:rPr kumimoji="1" lang="ja-JP" altLang="en-US" sz="1200" b="0" i="0" kern="1200" dirty="0">
                <a:solidFill>
                  <a:schemeClr val="tx1"/>
                </a:solidFill>
                <a:effectLst/>
                <a:latin typeface="+mn-lt"/>
                <a:ea typeface="+mn-ea"/>
                <a:cs typeface="+mn-cs"/>
              </a:rPr>
              <a:t>データの一部を利用することで計算量を減らそうという考え方です。そして、学習を進める際に利用するデータの一部（ひとまとめのデータ）を抽象的に「バッチ」と呼び、このときに利用するデータの数を「バッチサイズ」と呼び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では実験結果に移ります．作成したモデルを</a:t>
            </a:r>
            <a:r>
              <a:rPr kumimoji="1" lang="en-US" altLang="ja-JP" sz="1200" kern="1200" dirty="0">
                <a:solidFill>
                  <a:schemeClr val="tx1"/>
                </a:solidFill>
                <a:effectLst/>
                <a:latin typeface="+mn-lt"/>
                <a:ea typeface="+mn-ea"/>
                <a:cs typeface="+mn-cs"/>
              </a:rPr>
              <a:t>Epoch20, batch_size2000</a:t>
            </a:r>
            <a:r>
              <a:rPr kumimoji="1" lang="ja-JP" altLang="ja-JP" sz="1200" kern="1200" dirty="0">
                <a:solidFill>
                  <a:schemeClr val="tx1"/>
                </a:solidFill>
                <a:effectLst/>
                <a:latin typeface="+mn-lt"/>
                <a:ea typeface="+mn-ea"/>
                <a:cs typeface="+mn-cs"/>
              </a:rPr>
              <a:t>学習させた</a:t>
            </a:r>
            <a:r>
              <a:rPr kumimoji="1" lang="ja-JP" altLang="en-US" sz="1200" kern="1200" dirty="0">
                <a:solidFill>
                  <a:schemeClr val="tx1"/>
                </a:solidFill>
                <a:effectLst/>
                <a:latin typeface="+mn-lt"/>
                <a:ea typeface="+mn-ea"/>
                <a:cs typeface="+mn-cs"/>
              </a:rPr>
              <a:t>結果の</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（精度）が左の図，</a:t>
            </a:r>
            <a:r>
              <a:rPr kumimoji="1" lang="en-US" altLang="ja-JP" sz="1200" kern="1200" dirty="0">
                <a:solidFill>
                  <a:schemeClr val="tx1"/>
                </a:solidFill>
                <a:effectLst/>
                <a:latin typeface="+mn-lt"/>
                <a:ea typeface="+mn-ea"/>
                <a:cs typeface="+mn-cs"/>
              </a:rPr>
              <a:t>loss</a:t>
            </a:r>
            <a:r>
              <a:rPr kumimoji="1" lang="ja-JP" altLang="en-US" sz="1200" kern="1200" dirty="0">
                <a:solidFill>
                  <a:schemeClr val="tx1"/>
                </a:solidFill>
                <a:effectLst/>
                <a:latin typeface="+mn-lt"/>
                <a:ea typeface="+mn-ea"/>
                <a:cs typeface="+mn-cs"/>
              </a:rPr>
              <a:t>が右の図となります</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この結果より高い</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アキュラシー</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が確認できます．よって，</a:t>
            </a:r>
            <a:r>
              <a:rPr kumimoji="1" lang="en-US"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モデルは正しく学習出来ているといえます．</a:t>
            </a:r>
            <a:endParaRPr kumimoji="1" lang="ja-JP" altLang="en-US" dirty="0"/>
          </a:p>
          <a:p>
            <a:r>
              <a:rPr kumimoji="1" lang="en-US" altLang="ja-JP" sz="1200" b="0" i="0" kern="1200" dirty="0">
                <a:solidFill>
                  <a:schemeClr val="tx1"/>
                </a:solidFill>
                <a:effectLst/>
                <a:latin typeface="+mn-lt"/>
                <a:ea typeface="+mn-ea"/>
                <a:cs typeface="+mn-cs"/>
              </a:rPr>
              <a:t>loss</a:t>
            </a:r>
            <a:r>
              <a:rPr kumimoji="1" lang="ja-JP" altLang="en-US" sz="1200" b="0" i="0" kern="1200" dirty="0">
                <a:solidFill>
                  <a:schemeClr val="tx1"/>
                </a:solidFill>
                <a:effectLst/>
                <a:latin typeface="+mn-lt"/>
                <a:ea typeface="+mn-ea"/>
                <a:cs typeface="+mn-cs"/>
              </a:rPr>
              <a:t>（訓練データの損失）</a:t>
            </a:r>
          </a:p>
          <a:p>
            <a:r>
              <a:rPr kumimoji="1" lang="en-US" altLang="ja-JP" sz="1200" b="0" i="0" kern="1200" dirty="0" err="1">
                <a:solidFill>
                  <a:schemeClr val="tx1"/>
                </a:solidFill>
                <a:effectLst/>
                <a:latin typeface="+mn-lt"/>
                <a:ea typeface="+mn-ea"/>
                <a:cs typeface="+mn-cs"/>
              </a:rPr>
              <a:t>val_loss</a:t>
            </a:r>
            <a:r>
              <a:rPr kumimoji="1" lang="ja-JP" altLang="en-US" sz="1200" b="0" i="0" kern="1200" dirty="0">
                <a:solidFill>
                  <a:schemeClr val="tx1"/>
                </a:solidFill>
                <a:effectLst/>
                <a:latin typeface="+mn-lt"/>
                <a:ea typeface="+mn-ea"/>
                <a:cs typeface="+mn-cs"/>
              </a:rPr>
              <a:t>（バリデーションセットの損失）</a:t>
            </a:r>
          </a:p>
          <a:p>
            <a:r>
              <a:rPr kumimoji="1" lang="en-US" altLang="ja-JP" sz="1200" b="0" i="0" kern="1200" dirty="0">
                <a:solidFill>
                  <a:schemeClr val="tx1"/>
                </a:solidFill>
                <a:effectLst/>
                <a:latin typeface="+mn-lt"/>
                <a:ea typeface="+mn-ea"/>
                <a:cs typeface="+mn-cs"/>
              </a:rPr>
              <a:t>acc</a:t>
            </a:r>
            <a:r>
              <a:rPr kumimoji="1" lang="ja-JP" altLang="en-US" sz="1200" b="0" i="0" kern="1200" dirty="0">
                <a:solidFill>
                  <a:schemeClr val="tx1"/>
                </a:solidFill>
                <a:effectLst/>
                <a:latin typeface="+mn-lt"/>
                <a:ea typeface="+mn-ea"/>
                <a:cs typeface="+mn-cs"/>
              </a:rPr>
              <a:t>（精度）</a:t>
            </a:r>
          </a:p>
          <a:p>
            <a:r>
              <a:rPr kumimoji="1" lang="en-US" altLang="ja-JP" sz="1200" b="0" i="0" kern="1200" dirty="0" err="1">
                <a:solidFill>
                  <a:schemeClr val="tx1"/>
                </a:solidFill>
                <a:effectLst/>
                <a:latin typeface="+mn-lt"/>
                <a:ea typeface="+mn-ea"/>
                <a:cs typeface="+mn-cs"/>
              </a:rPr>
              <a:t>val_acc</a:t>
            </a:r>
            <a:r>
              <a:rPr kumimoji="1" lang="ja-JP" altLang="en-US" sz="1200" b="0" i="0" kern="1200" dirty="0">
                <a:solidFill>
                  <a:schemeClr val="tx1"/>
                </a:solidFill>
                <a:effectLst/>
                <a:latin typeface="+mn-lt"/>
                <a:ea typeface="+mn-ea"/>
                <a:cs typeface="+mn-cs"/>
              </a:rPr>
              <a:t>（バリデーションデータセットの精度） 例外があるかどうか確認 ソース</a:t>
            </a:r>
          </a:p>
          <a:p>
            <a:pPr fontAlgn="base"/>
            <a:endParaRPr kumimoji="1" lang="ja-JP" altLang="en-US" sz="1200" b="0" i="0" kern="1200" dirty="0">
              <a:solidFill>
                <a:schemeClr val="tx1"/>
              </a:solidFill>
              <a:effectLst/>
              <a:latin typeface="+mn-lt"/>
              <a:ea typeface="+mn-ea"/>
              <a:cs typeface="+mn-cs"/>
            </a:endParaRP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31</a:t>
            </a:fld>
            <a:endParaRPr lang="ja-JP" altLang="en-US">
              <a:solidFill>
                <a:srgbClr val="000000"/>
              </a:solidFill>
            </a:endParaRPr>
          </a:p>
        </p:txBody>
      </p:sp>
    </p:spTree>
    <p:extLst>
      <p:ext uri="{BB962C8B-B14F-4D97-AF65-F5344CB8AC3E}">
        <p14:creationId xmlns:p14="http://schemas.microsoft.com/office/powerpoint/2010/main" val="199585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32</a:t>
            </a:fld>
            <a:endParaRPr kumimoji="1" lang="ja-JP" altLang="en-US" dirty="0"/>
          </a:p>
        </p:txBody>
      </p:sp>
    </p:spTree>
    <p:extLst>
      <p:ext uri="{BB962C8B-B14F-4D97-AF65-F5344CB8AC3E}">
        <p14:creationId xmlns:p14="http://schemas.microsoft.com/office/powerpoint/2010/main" val="76144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Resource Description Framework (RDF) </a:t>
            </a:r>
            <a:r>
              <a:rPr lang="ja-JP" altLang="en-US" sz="1200" dirty="0"/>
              <a:t>は主語，述語，目的語によってデータを表現する方法</a:t>
            </a: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t>3</a:t>
            </a:fld>
            <a:endParaRPr kumimoji="1" lang="ja-JP" altLang="en-US" dirty="0"/>
          </a:p>
        </p:txBody>
      </p:sp>
    </p:spTree>
    <p:extLst>
      <p:ext uri="{BB962C8B-B14F-4D97-AF65-F5344CB8AC3E}">
        <p14:creationId xmlns:p14="http://schemas.microsoft.com/office/powerpoint/2010/main" val="265589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精度</a:t>
            </a:r>
            <a:r>
              <a:rPr kumimoji="1" lang="en-US" altLang="ja-JP" sz="1200" kern="1200" dirty="0">
                <a:solidFill>
                  <a:schemeClr val="tx1"/>
                </a:solidFill>
                <a:effectLst/>
                <a:latin typeface="+mn-lt"/>
                <a:ea typeface="+mn-ea"/>
                <a:cs typeface="+mn-cs"/>
              </a:rPr>
              <a:t>(</a:t>
            </a:r>
            <a:r>
              <a:rPr lang="en-US" altLang="ja-JP" sz="1200" kern="100" dirty="0">
                <a:latin typeface="Times New Roman" panose="02020603050405020304" pitchFamily="18" charset="0"/>
                <a:ea typeface="BatangChe" panose="02030609000101010101" pitchFamily="49" charset="-127"/>
              </a:rPr>
              <a:t>Accuracy</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を表す</a:t>
            </a:r>
            <a:endParaRPr kumimoji="1" lang="en-US" altLang="ja-JP" sz="1200" kern="1200" dirty="0">
              <a:solidFill>
                <a:schemeClr val="tx1"/>
              </a:solidFill>
              <a:effectLst/>
              <a:latin typeface="+mn-lt"/>
              <a:ea typeface="+mn-ea"/>
              <a:cs typeface="+mn-cs"/>
            </a:endParaRPr>
          </a:p>
          <a:p>
            <a:r>
              <a:rPr lang="en-US" altLang="ja-JP" dirty="0"/>
              <a:t>Epoch</a:t>
            </a:r>
            <a:r>
              <a:rPr lang="ja-JP" altLang="en-US" dirty="0"/>
              <a:t>（</a:t>
            </a:r>
            <a:r>
              <a:rPr lang="ja-JP" altLang="ja-JP" dirty="0"/>
              <a:t>エポック</a:t>
            </a:r>
            <a:r>
              <a:rPr lang="ja-JP" altLang="en-US" dirty="0"/>
              <a:t>）：</a:t>
            </a:r>
            <a:r>
              <a:rPr kumimoji="1" lang="ja-JP" altLang="en-US" sz="1200" b="0" i="0" kern="1200" dirty="0">
                <a:solidFill>
                  <a:schemeClr val="tx1"/>
                </a:solidFill>
                <a:effectLst/>
                <a:latin typeface="+mn-lt"/>
                <a:ea typeface="+mn-ea"/>
                <a:cs typeface="+mn-cs"/>
              </a:rPr>
              <a:t>一つの訓練データを何回繰り返して学習させるか</a:t>
            </a:r>
            <a:endParaRPr kumimoji="1" lang="en-US" altLang="ja-JP" sz="1200" b="0" i="0" kern="1200" dirty="0">
              <a:solidFill>
                <a:schemeClr val="tx1"/>
              </a:solidFill>
              <a:effectLst/>
              <a:latin typeface="+mn-lt"/>
              <a:ea typeface="+mn-ea"/>
              <a:cs typeface="+mn-cs"/>
            </a:endParaRPr>
          </a:p>
          <a:p>
            <a:pPr fontAlgn="base"/>
            <a:r>
              <a:rPr lang="en-US" altLang="ja-JP" dirty="0" err="1"/>
              <a:t>batch_size</a:t>
            </a:r>
            <a:r>
              <a:rPr lang="ja-JP" altLang="en-US" dirty="0"/>
              <a:t>（</a:t>
            </a:r>
            <a:r>
              <a:rPr kumimoji="1" lang="ja-JP" altLang="en-US" sz="1200" b="0" i="0" kern="1200" dirty="0">
                <a:solidFill>
                  <a:schemeClr val="tx1"/>
                </a:solidFill>
                <a:effectLst/>
                <a:latin typeface="+mn-lt"/>
                <a:ea typeface="+mn-ea"/>
                <a:cs typeface="+mn-cs"/>
              </a:rPr>
              <a:t>バッチサイズ</a:t>
            </a:r>
            <a:r>
              <a:rPr kumimoji="1" lang="en-US" altLang="ja-JP" sz="1200" b="0" i="0" kern="1200" dirty="0">
                <a:solidFill>
                  <a:schemeClr val="tx1"/>
                </a:solidFill>
                <a:effectLst/>
                <a:latin typeface="+mn-lt"/>
                <a:ea typeface="+mn-ea"/>
                <a:cs typeface="+mn-cs"/>
              </a:rPr>
              <a:t>)</a:t>
            </a:r>
            <a:r>
              <a:rPr lang="en-US" altLang="ja-JP" dirty="0"/>
              <a:t>:</a:t>
            </a:r>
            <a:r>
              <a:rPr kumimoji="1" lang="ja-JP" altLang="en-US" sz="1200" b="0" i="0" kern="1200" dirty="0">
                <a:solidFill>
                  <a:schemeClr val="tx1"/>
                </a:solidFill>
                <a:effectLst/>
                <a:latin typeface="+mn-lt"/>
                <a:ea typeface="+mn-ea"/>
                <a:cs typeface="+mn-cs"/>
              </a:rPr>
              <a:t>データの一部を利用することで計算量を減らそうという考え方です。そして、学習を進める際に利用するデータの一部（ひとまとめのデータ）を抽象的に「バッチ」と呼び、このときに利用するデータの数を「バッチサイズ」と呼び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では実験結果に移ります．作成したモデルを</a:t>
            </a:r>
            <a:r>
              <a:rPr kumimoji="1" lang="en-US" altLang="ja-JP" sz="1200" kern="1200" dirty="0">
                <a:solidFill>
                  <a:schemeClr val="tx1"/>
                </a:solidFill>
                <a:effectLst/>
                <a:latin typeface="+mn-lt"/>
                <a:ea typeface="+mn-ea"/>
                <a:cs typeface="+mn-cs"/>
              </a:rPr>
              <a:t>Epoch20, batch_size2000</a:t>
            </a:r>
            <a:r>
              <a:rPr kumimoji="1" lang="ja-JP" altLang="ja-JP" sz="1200" kern="1200" dirty="0">
                <a:solidFill>
                  <a:schemeClr val="tx1"/>
                </a:solidFill>
                <a:effectLst/>
                <a:latin typeface="+mn-lt"/>
                <a:ea typeface="+mn-ea"/>
                <a:cs typeface="+mn-cs"/>
              </a:rPr>
              <a:t>学習させた</a:t>
            </a:r>
            <a:r>
              <a:rPr kumimoji="1" lang="ja-JP" altLang="en-US" sz="1200" kern="1200" dirty="0">
                <a:solidFill>
                  <a:schemeClr val="tx1"/>
                </a:solidFill>
                <a:effectLst/>
                <a:latin typeface="+mn-lt"/>
                <a:ea typeface="+mn-ea"/>
                <a:cs typeface="+mn-cs"/>
              </a:rPr>
              <a:t>結果の</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（精度）が左の図，</a:t>
            </a:r>
            <a:r>
              <a:rPr kumimoji="1" lang="en-US" altLang="ja-JP" sz="1200" kern="1200" dirty="0">
                <a:solidFill>
                  <a:schemeClr val="tx1"/>
                </a:solidFill>
                <a:effectLst/>
                <a:latin typeface="+mn-lt"/>
                <a:ea typeface="+mn-ea"/>
                <a:cs typeface="+mn-cs"/>
              </a:rPr>
              <a:t>loss</a:t>
            </a:r>
            <a:r>
              <a:rPr kumimoji="1" lang="ja-JP" altLang="en-US" sz="1200" kern="1200" dirty="0">
                <a:solidFill>
                  <a:schemeClr val="tx1"/>
                </a:solidFill>
                <a:effectLst/>
                <a:latin typeface="+mn-lt"/>
                <a:ea typeface="+mn-ea"/>
                <a:cs typeface="+mn-cs"/>
              </a:rPr>
              <a:t>が右の図となります</a:t>
            </a:r>
            <a:r>
              <a:rPr kumimoji="1" lang="ja-JP"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この結果より高い</a:t>
            </a:r>
            <a:r>
              <a:rPr kumimoji="1" lang="en-US" altLang="ja-JP" sz="1200" kern="1200" dirty="0">
                <a:solidFill>
                  <a:schemeClr val="tx1"/>
                </a:solidFill>
                <a:effectLst/>
                <a:latin typeface="+mn-lt"/>
                <a:ea typeface="+mn-ea"/>
                <a:cs typeface="+mn-cs"/>
              </a:rPr>
              <a:t>accuracy(</a:t>
            </a:r>
            <a:r>
              <a:rPr kumimoji="1" lang="ja-JP" altLang="en-US" sz="1200" kern="1200" dirty="0">
                <a:solidFill>
                  <a:schemeClr val="tx1"/>
                </a:solidFill>
                <a:effectLst/>
                <a:latin typeface="+mn-lt"/>
                <a:ea typeface="+mn-ea"/>
                <a:cs typeface="+mn-cs"/>
              </a:rPr>
              <a:t>アキュラシー</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が確認できます．よって，</a:t>
            </a:r>
            <a:r>
              <a:rPr kumimoji="1" lang="en-US" altLang="ja-JP" sz="1200" kern="1200" dirty="0">
                <a:solidFill>
                  <a:schemeClr val="tx1"/>
                </a:solidFill>
                <a:effectLst/>
                <a:latin typeface="+mn-lt"/>
                <a:ea typeface="+mn-ea"/>
                <a:cs typeface="+mn-cs"/>
              </a:rPr>
              <a:t> </a:t>
            </a:r>
            <a:r>
              <a:rPr kumimoji="1" lang="ja-JP" altLang="en-US" sz="1200" kern="1200" dirty="0">
                <a:solidFill>
                  <a:schemeClr val="tx1"/>
                </a:solidFill>
                <a:effectLst/>
                <a:latin typeface="+mn-lt"/>
                <a:ea typeface="+mn-ea"/>
                <a:cs typeface="+mn-cs"/>
              </a:rPr>
              <a:t>モデルは正しく学習出来ているといえます．</a:t>
            </a:r>
            <a:endParaRPr kumimoji="1" lang="ja-JP" altLang="en-US" dirty="0"/>
          </a:p>
          <a:p>
            <a:r>
              <a:rPr kumimoji="1" lang="en-US" altLang="ja-JP" sz="1200" b="0" i="0" kern="1200" dirty="0">
                <a:solidFill>
                  <a:schemeClr val="tx1"/>
                </a:solidFill>
                <a:effectLst/>
                <a:latin typeface="+mn-lt"/>
                <a:ea typeface="+mn-ea"/>
                <a:cs typeface="+mn-cs"/>
              </a:rPr>
              <a:t>loss</a:t>
            </a:r>
            <a:r>
              <a:rPr kumimoji="1" lang="ja-JP" altLang="en-US" sz="1200" b="0" i="0" kern="1200" dirty="0">
                <a:solidFill>
                  <a:schemeClr val="tx1"/>
                </a:solidFill>
                <a:effectLst/>
                <a:latin typeface="+mn-lt"/>
                <a:ea typeface="+mn-ea"/>
                <a:cs typeface="+mn-cs"/>
              </a:rPr>
              <a:t>（訓練データの損失）</a:t>
            </a:r>
          </a:p>
          <a:p>
            <a:r>
              <a:rPr kumimoji="1" lang="en-US" altLang="ja-JP" sz="1200" b="0" i="0" kern="1200" dirty="0" err="1">
                <a:solidFill>
                  <a:schemeClr val="tx1"/>
                </a:solidFill>
                <a:effectLst/>
                <a:latin typeface="+mn-lt"/>
                <a:ea typeface="+mn-ea"/>
                <a:cs typeface="+mn-cs"/>
              </a:rPr>
              <a:t>val_loss</a:t>
            </a:r>
            <a:r>
              <a:rPr kumimoji="1" lang="ja-JP" altLang="en-US" sz="1200" b="0" i="0" kern="1200" dirty="0">
                <a:solidFill>
                  <a:schemeClr val="tx1"/>
                </a:solidFill>
                <a:effectLst/>
                <a:latin typeface="+mn-lt"/>
                <a:ea typeface="+mn-ea"/>
                <a:cs typeface="+mn-cs"/>
              </a:rPr>
              <a:t>（バリデーションセットの損失）</a:t>
            </a:r>
          </a:p>
          <a:p>
            <a:r>
              <a:rPr kumimoji="1" lang="en-US" altLang="ja-JP" sz="1200" b="0" i="0" kern="1200" dirty="0">
                <a:solidFill>
                  <a:schemeClr val="tx1"/>
                </a:solidFill>
                <a:effectLst/>
                <a:latin typeface="+mn-lt"/>
                <a:ea typeface="+mn-ea"/>
                <a:cs typeface="+mn-cs"/>
              </a:rPr>
              <a:t>acc</a:t>
            </a:r>
            <a:r>
              <a:rPr kumimoji="1" lang="ja-JP" altLang="en-US" sz="1200" b="0" i="0" kern="1200" dirty="0">
                <a:solidFill>
                  <a:schemeClr val="tx1"/>
                </a:solidFill>
                <a:effectLst/>
                <a:latin typeface="+mn-lt"/>
                <a:ea typeface="+mn-ea"/>
                <a:cs typeface="+mn-cs"/>
              </a:rPr>
              <a:t>（精度）</a:t>
            </a:r>
          </a:p>
          <a:p>
            <a:r>
              <a:rPr kumimoji="1" lang="en-US" altLang="ja-JP" sz="1200" b="0" i="0" kern="1200" dirty="0" err="1">
                <a:solidFill>
                  <a:schemeClr val="tx1"/>
                </a:solidFill>
                <a:effectLst/>
                <a:latin typeface="+mn-lt"/>
                <a:ea typeface="+mn-ea"/>
                <a:cs typeface="+mn-cs"/>
              </a:rPr>
              <a:t>val_acc</a:t>
            </a:r>
            <a:r>
              <a:rPr kumimoji="1" lang="ja-JP" altLang="en-US" sz="1200" b="0" i="0" kern="1200" dirty="0">
                <a:solidFill>
                  <a:schemeClr val="tx1"/>
                </a:solidFill>
                <a:effectLst/>
                <a:latin typeface="+mn-lt"/>
                <a:ea typeface="+mn-ea"/>
                <a:cs typeface="+mn-cs"/>
              </a:rPr>
              <a:t>（バリデーションデータセットの精度） 例外があるかどうか確認 ソース</a:t>
            </a:r>
          </a:p>
          <a:p>
            <a:pPr fontAlgn="base"/>
            <a:endParaRPr kumimoji="1" lang="ja-JP" altLang="en-US" sz="1200" b="0" i="0" kern="1200" dirty="0">
              <a:solidFill>
                <a:schemeClr val="tx1"/>
              </a:solidFill>
              <a:effectLst/>
              <a:latin typeface="+mn-lt"/>
              <a:ea typeface="+mn-ea"/>
              <a:cs typeface="+mn-cs"/>
            </a:endParaRPr>
          </a:p>
          <a:p>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a:solidFill>
                <a:schemeClr val="tx1"/>
              </a:solidFill>
              <a:effectLst/>
              <a:latin typeface="+mn-lt"/>
              <a:ea typeface="+mn-ea"/>
              <a:cs typeface="+mn-cs"/>
            </a:endParaRPr>
          </a:p>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34</a:t>
            </a:fld>
            <a:endParaRPr lang="ja-JP" altLang="en-US">
              <a:solidFill>
                <a:srgbClr val="000000"/>
              </a:solidFill>
            </a:endParaRPr>
          </a:p>
        </p:txBody>
      </p:sp>
    </p:spTree>
    <p:extLst>
      <p:ext uri="{BB962C8B-B14F-4D97-AF65-F5344CB8AC3E}">
        <p14:creationId xmlns:p14="http://schemas.microsoft.com/office/powerpoint/2010/main" val="1846686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35</a:t>
            </a:fld>
            <a:endParaRPr lang="ja-JP" altLang="en-US">
              <a:solidFill>
                <a:srgbClr val="000000"/>
              </a:solidFill>
            </a:endParaRPr>
          </a:p>
        </p:txBody>
      </p:sp>
    </p:spTree>
    <p:extLst>
      <p:ext uri="{BB962C8B-B14F-4D97-AF65-F5344CB8AC3E}">
        <p14:creationId xmlns:p14="http://schemas.microsoft.com/office/powerpoint/2010/main" val="3330260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36</a:t>
            </a:fld>
            <a:endParaRPr kumimoji="1" lang="ja-JP" altLang="en-US" dirty="0"/>
          </a:p>
        </p:txBody>
      </p:sp>
    </p:spTree>
    <p:extLst>
      <p:ext uri="{BB962C8B-B14F-4D97-AF65-F5344CB8AC3E}">
        <p14:creationId xmlns:p14="http://schemas.microsoft.com/office/powerpoint/2010/main" val="184349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a:extLst>
              <a:ext uri="{FF2B5EF4-FFF2-40B4-BE49-F238E27FC236}">
                <a16:creationId xmlns:a16="http://schemas.microsoft.com/office/drawing/2014/main" id="{EEB701C2-7E15-4B51-88C8-F4967B31B7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ノート プレースホルダ 2">
            <a:extLst>
              <a:ext uri="{FF2B5EF4-FFF2-40B4-BE49-F238E27FC236}">
                <a16:creationId xmlns:a16="http://schemas.microsoft.com/office/drawing/2014/main" id="{10252F7B-D86D-439F-A547-ED34F8CBC2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30052" name="スライド番号プレースホルダ 3">
            <a:extLst>
              <a:ext uri="{FF2B5EF4-FFF2-40B4-BE49-F238E27FC236}">
                <a16:creationId xmlns:a16="http://schemas.microsoft.com/office/drawing/2014/main" id="{D447062F-CFA5-47E4-B9BE-D9B77B2C5A07}"/>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eaLnBrk="0" hangingPunct="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D154585D-78A9-4B2D-9E64-1E9CB2478D02}" type="slidenum">
              <a:rPr lang="ja-JP" altLang="en-US">
                <a:solidFill>
                  <a:srgbClr val="000000"/>
                </a:solidFill>
              </a:rPr>
              <a:pPr algn="r" eaLnBrk="1" hangingPunct="1">
                <a:spcBef>
                  <a:spcPct val="0"/>
                </a:spcBef>
              </a:pPr>
              <a:t>37</a:t>
            </a:fld>
            <a:endParaRPr lang="ja-JP" altLang="en-US">
              <a:solidFill>
                <a:srgbClr val="000000"/>
              </a:solidFill>
            </a:endParaRPr>
          </a:p>
        </p:txBody>
      </p:sp>
    </p:spTree>
    <p:extLst>
      <p:ext uri="{BB962C8B-B14F-4D97-AF65-F5344CB8AC3E}">
        <p14:creationId xmlns:p14="http://schemas.microsoft.com/office/powerpoint/2010/main" val="14431424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38</a:t>
            </a:fld>
            <a:endParaRPr kumimoji="1" lang="ja-JP" altLang="en-US" dirty="0"/>
          </a:p>
        </p:txBody>
      </p:sp>
    </p:spTree>
    <p:extLst>
      <p:ext uri="{BB962C8B-B14F-4D97-AF65-F5344CB8AC3E}">
        <p14:creationId xmlns:p14="http://schemas.microsoft.com/office/powerpoint/2010/main" val="1528500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b="1" i="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39</a:t>
            </a:fld>
            <a:endParaRPr kumimoji="1" lang="ja-JP" altLang="en-US" dirty="0"/>
          </a:p>
        </p:txBody>
      </p:sp>
    </p:spTree>
    <p:extLst>
      <p:ext uri="{BB962C8B-B14F-4D97-AF65-F5344CB8AC3E}">
        <p14:creationId xmlns:p14="http://schemas.microsoft.com/office/powerpoint/2010/main" val="14003144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dirty="0">
                <a:solidFill>
                  <a:schemeClr val="tx1"/>
                </a:solidFill>
                <a:effectLst/>
                <a:latin typeface="+mn-lt"/>
                <a:ea typeface="+mn-ea"/>
                <a:cs typeface="+mn-cs"/>
              </a:rPr>
              <a:t>2</a:t>
            </a:r>
            <a:r>
              <a:rPr kumimoji="1" lang="ja-JP" altLang="en-US" sz="1200" b="0" i="0" kern="1200" dirty="0" err="1">
                <a:solidFill>
                  <a:schemeClr val="tx1"/>
                </a:solidFill>
                <a:effectLst/>
                <a:latin typeface="+mn-lt"/>
                <a:ea typeface="+mn-ea"/>
                <a:cs typeface="+mn-cs"/>
              </a:rPr>
              <a:t>つの</a:t>
            </a:r>
            <a:r>
              <a:rPr kumimoji="1" lang="ja-JP" altLang="en-US" sz="1200" b="0" i="0" kern="1200" dirty="0">
                <a:solidFill>
                  <a:schemeClr val="tx1"/>
                </a:solidFill>
                <a:effectLst/>
                <a:latin typeface="+mn-lt"/>
                <a:ea typeface="+mn-ea"/>
                <a:cs typeface="+mn-cs"/>
              </a:rPr>
              <a:t>クラスター</a:t>
            </a:r>
            <a:r>
              <a:rPr kumimoji="1" lang="en-US" altLang="ja-JP" sz="1200" b="0" i="0" kern="1200" dirty="0">
                <a:solidFill>
                  <a:schemeClr val="tx1"/>
                </a:solidFill>
                <a:effectLst/>
                <a:latin typeface="+mn-lt"/>
                <a:ea typeface="+mn-ea"/>
                <a:cs typeface="+mn-cs"/>
              </a:rPr>
              <a:t>P,Q</a:t>
            </a:r>
            <a:r>
              <a:rPr kumimoji="1" lang="ja-JP" altLang="en-US" sz="1200" b="0" i="0" kern="1200" dirty="0" err="1">
                <a:solidFill>
                  <a:schemeClr val="tx1"/>
                </a:solidFill>
                <a:effectLst/>
                <a:latin typeface="+mn-lt"/>
                <a:ea typeface="+mn-ea"/>
                <a:cs typeface="+mn-cs"/>
              </a:rPr>
              <a:t>を結</a:t>
            </a:r>
            <a:r>
              <a:rPr kumimoji="1" lang="ja-JP" altLang="en-US" sz="1200" b="0" i="0" kern="1200" dirty="0">
                <a:solidFill>
                  <a:schemeClr val="tx1"/>
                </a:solidFill>
                <a:effectLst/>
                <a:latin typeface="+mn-lt"/>
                <a:ea typeface="+mn-ea"/>
                <a:cs typeface="+mn-cs"/>
              </a:rPr>
              <a:t>合したと仮定したとき、それにより移動したクラスターの重心とクラスター内の各サンプルとの距離の</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乗和</a:t>
            </a:r>
            <a:r>
              <a:rPr kumimoji="1" lang="en-US" altLang="ja-JP" sz="1200" b="0" i="0" kern="1200" dirty="0">
                <a:solidFill>
                  <a:schemeClr val="tx1"/>
                </a:solidFill>
                <a:effectLst/>
                <a:latin typeface="+mn-lt"/>
                <a:ea typeface="+mn-ea"/>
                <a:cs typeface="+mn-cs"/>
              </a:rPr>
              <a:t>,L(P∪Q)</a:t>
            </a:r>
            <a:r>
              <a:rPr kumimoji="1" lang="ja-JP" altLang="en-US" sz="1200" b="0" i="0" kern="1200" dirty="0">
                <a:solidFill>
                  <a:schemeClr val="tx1"/>
                </a:solidFill>
                <a:effectLst/>
                <a:latin typeface="+mn-lt"/>
                <a:ea typeface="+mn-ea"/>
                <a:cs typeface="+mn-cs"/>
              </a:rPr>
              <a:t>と、元々の</a:t>
            </a:r>
            <a:r>
              <a:rPr kumimoji="1" lang="en-US" altLang="ja-JP" sz="1200" b="0" i="0" kern="1200" dirty="0">
                <a:solidFill>
                  <a:schemeClr val="tx1"/>
                </a:solidFill>
                <a:effectLst/>
                <a:latin typeface="+mn-lt"/>
                <a:ea typeface="+mn-ea"/>
                <a:cs typeface="+mn-cs"/>
              </a:rPr>
              <a:t>2</a:t>
            </a:r>
            <a:r>
              <a:rPr kumimoji="1" lang="ja-JP" altLang="en-US" sz="1200" b="0" i="0" kern="1200" dirty="0" err="1">
                <a:solidFill>
                  <a:schemeClr val="tx1"/>
                </a:solidFill>
                <a:effectLst/>
                <a:latin typeface="+mn-lt"/>
                <a:ea typeface="+mn-ea"/>
                <a:cs typeface="+mn-cs"/>
              </a:rPr>
              <a:t>つの</a:t>
            </a:r>
            <a:r>
              <a:rPr kumimoji="1" lang="ja-JP" altLang="en-US" sz="1200" b="0" i="0" kern="1200" dirty="0">
                <a:solidFill>
                  <a:schemeClr val="tx1"/>
                </a:solidFill>
                <a:effectLst/>
                <a:latin typeface="+mn-lt"/>
                <a:ea typeface="+mn-ea"/>
                <a:cs typeface="+mn-cs"/>
              </a:rPr>
              <a:t>クラスター内での重心とそれぞれのサンプルとの距離の</a:t>
            </a:r>
            <a:r>
              <a:rPr kumimoji="1" lang="en-US" altLang="ja-JP" sz="1200" b="0" i="0" kern="1200" dirty="0">
                <a:solidFill>
                  <a:schemeClr val="tx1"/>
                </a:solidFill>
                <a:effectLst/>
                <a:latin typeface="+mn-lt"/>
                <a:ea typeface="+mn-ea"/>
                <a:cs typeface="+mn-cs"/>
              </a:rPr>
              <a:t>2</a:t>
            </a:r>
            <a:r>
              <a:rPr kumimoji="1" lang="ja-JP" altLang="en-US" sz="1200" b="0" i="0" kern="1200" dirty="0">
                <a:solidFill>
                  <a:schemeClr val="tx1"/>
                </a:solidFill>
                <a:effectLst/>
                <a:latin typeface="+mn-lt"/>
                <a:ea typeface="+mn-ea"/>
                <a:cs typeface="+mn-cs"/>
              </a:rPr>
              <a:t>乗和</a:t>
            </a:r>
            <a:r>
              <a:rPr kumimoji="1" lang="en-US" altLang="ja-JP" sz="1200" b="0" i="0" kern="1200" dirty="0">
                <a:solidFill>
                  <a:schemeClr val="tx1"/>
                </a:solidFill>
                <a:effectLst/>
                <a:latin typeface="+mn-lt"/>
                <a:ea typeface="+mn-ea"/>
                <a:cs typeface="+mn-cs"/>
              </a:rPr>
              <a:t>,L(P),L(Q)</a:t>
            </a:r>
            <a:r>
              <a:rPr kumimoji="1" lang="ja-JP" altLang="en-US" sz="1200" b="0" i="0" kern="1200" dirty="0">
                <a:solidFill>
                  <a:schemeClr val="tx1"/>
                </a:solidFill>
                <a:effectLst/>
                <a:latin typeface="+mn-lt"/>
                <a:ea typeface="+mn-ea"/>
                <a:cs typeface="+mn-cs"/>
              </a:rPr>
              <a:t>の差</a:t>
            </a:r>
            <a:br>
              <a:rPr lang="ja-JP" altLang="en-US" dirty="0"/>
            </a:br>
            <a:r>
              <a:rPr kumimoji="1" lang="en-US" altLang="ja-JP" sz="1200" b="0" i="0" kern="1200" dirty="0">
                <a:solidFill>
                  <a:schemeClr val="tx1"/>
                </a:solidFill>
                <a:effectLst/>
                <a:latin typeface="+mn-lt"/>
                <a:ea typeface="+mn-ea"/>
                <a:cs typeface="+mn-cs"/>
              </a:rPr>
              <a:t>Δ(</a:t>
            </a:r>
            <a:r>
              <a:rPr kumimoji="1" lang="ja-JP" altLang="en-US" sz="1200" b="1" i="0" kern="1200" dirty="0">
                <a:solidFill>
                  <a:schemeClr val="tx1"/>
                </a:solidFill>
                <a:effectLst/>
                <a:latin typeface="+mn-lt"/>
                <a:ea typeface="+mn-ea"/>
                <a:cs typeface="+mn-cs"/>
              </a:rPr>
              <a:t>デルタ</a:t>
            </a:r>
            <a:r>
              <a:rPr kumimoji="1" lang="en-US" altLang="ja-JP" sz="1200" b="0" i="0" kern="1200" dirty="0">
                <a:solidFill>
                  <a:schemeClr val="tx1"/>
                </a:solidFill>
                <a:effectLst/>
                <a:latin typeface="+mn-lt"/>
                <a:ea typeface="+mn-ea"/>
                <a:cs typeface="+mn-cs"/>
              </a:rPr>
              <a:t>)= L(P∪Q)</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L(P)</a:t>
            </a:r>
            <a:r>
              <a:rPr kumimoji="1" lang="ja-JP" altLang="en-US" sz="1200" b="0" i="0" kern="1200" dirty="0">
                <a:solidFill>
                  <a:schemeClr val="tx1"/>
                </a:solidFill>
                <a:effectLst/>
                <a:latin typeface="+mn-lt"/>
                <a:ea typeface="+mn-ea"/>
                <a:cs typeface="+mn-cs"/>
              </a:rPr>
              <a:t>－</a:t>
            </a:r>
            <a:r>
              <a:rPr kumimoji="1" lang="en-US" altLang="ja-JP" sz="1200" b="0" i="0" kern="1200" dirty="0">
                <a:solidFill>
                  <a:schemeClr val="tx1"/>
                </a:solidFill>
                <a:effectLst/>
                <a:latin typeface="+mn-lt"/>
                <a:ea typeface="+mn-ea"/>
                <a:cs typeface="+mn-cs"/>
              </a:rPr>
              <a:t>L(Q)</a:t>
            </a:r>
            <a:br>
              <a:rPr lang="ja-JP" altLang="en-US" dirty="0"/>
            </a:br>
            <a:r>
              <a:rPr kumimoji="1" lang="ja-JP" altLang="en-US" sz="1200" b="0" i="0" kern="1200" dirty="0">
                <a:solidFill>
                  <a:schemeClr val="tx1"/>
                </a:solidFill>
                <a:effectLst/>
                <a:latin typeface="+mn-lt"/>
                <a:ea typeface="+mn-ea"/>
                <a:cs typeface="+mn-cs"/>
              </a:rPr>
              <a:t>が最小となるようなクラスター同士を結合する手法。</a:t>
            </a:r>
            <a:br>
              <a:rPr lang="ja-JP" altLang="en-US" dirty="0"/>
            </a:br>
            <a:r>
              <a:rPr kumimoji="1" lang="en-US" altLang="ja-JP" sz="1200" b="0" i="0" kern="1200" dirty="0">
                <a:solidFill>
                  <a:schemeClr val="tx1"/>
                </a:solidFill>
                <a:effectLst/>
                <a:latin typeface="+mn-lt"/>
                <a:ea typeface="+mn-ea"/>
                <a:cs typeface="+mn-cs"/>
              </a:rPr>
              <a:t>Δ</a:t>
            </a:r>
            <a:r>
              <a:rPr kumimoji="1" lang="ja-JP" altLang="en-US" sz="1200" b="0" i="0" kern="1200" dirty="0">
                <a:solidFill>
                  <a:schemeClr val="tx1"/>
                </a:solidFill>
                <a:effectLst/>
                <a:latin typeface="+mn-lt"/>
                <a:ea typeface="+mn-ea"/>
                <a:cs typeface="+mn-cs"/>
              </a:rPr>
              <a:t>の値を情報ロス量という。</a:t>
            </a:r>
            <a:br>
              <a:rPr lang="ja-JP" altLang="en-US" dirty="0"/>
            </a:br>
            <a:r>
              <a:rPr kumimoji="1" lang="ja-JP" altLang="en-US" sz="1200" b="0" i="0" kern="1200" dirty="0">
                <a:solidFill>
                  <a:schemeClr val="tx1"/>
                </a:solidFill>
                <a:effectLst/>
                <a:latin typeface="+mn-lt"/>
                <a:ea typeface="+mn-ea"/>
                <a:cs typeface="+mn-cs"/>
              </a:rPr>
              <a:t>→計算量は多いが分類感度がかなり良い。そのため、よく用いられる。</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そして，ベクトル間の距離にはコサイン距離を採用した．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40</a:t>
            </a:fld>
            <a:endParaRPr kumimoji="1" lang="ja-JP" altLang="en-US"/>
          </a:p>
        </p:txBody>
      </p:sp>
    </p:spTree>
    <p:extLst>
      <p:ext uri="{BB962C8B-B14F-4D97-AF65-F5344CB8AC3E}">
        <p14:creationId xmlns:p14="http://schemas.microsoft.com/office/powerpoint/2010/main" val="1348211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各クラスタの平均ベクトルを求め</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そのベクトルを</a:t>
            </a:r>
            <a:r>
              <a:rPr kumimoji="1" lang="en-US" altLang="ja-JP" sz="1200" kern="1200" dirty="0">
                <a:solidFill>
                  <a:schemeClr val="tx1"/>
                </a:solidFill>
                <a:effectLst/>
                <a:latin typeface="+mn-lt"/>
                <a:ea typeface="+mn-ea"/>
                <a:cs typeface="+mn-cs"/>
              </a:rPr>
              <a:t>MDS</a:t>
            </a:r>
            <a:r>
              <a:rPr kumimoji="1" lang="ja-JP" altLang="ja-JP" sz="1200" kern="1200" dirty="0">
                <a:solidFill>
                  <a:schemeClr val="tx1"/>
                </a:solidFill>
                <a:effectLst/>
                <a:latin typeface="+mn-lt"/>
                <a:ea typeface="+mn-ea"/>
                <a:cs typeface="+mn-cs"/>
              </a:rPr>
              <a:t>法で二次元化し，二次元座標に示した。項目名のクラスタの可視化の結果を図</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に示す。図</a:t>
            </a:r>
            <a:r>
              <a:rPr kumimoji="1" lang="en-US" altLang="ja-JP" sz="1200" kern="1200" dirty="0">
                <a:solidFill>
                  <a:schemeClr val="tx1"/>
                </a:solidFill>
                <a:effectLst/>
                <a:latin typeface="+mn-lt"/>
                <a:ea typeface="+mn-ea"/>
                <a:cs typeface="+mn-cs"/>
              </a:rPr>
              <a:t>1</a:t>
            </a:r>
            <a:r>
              <a:rPr kumimoji="1" lang="ja-JP" altLang="ja-JP" sz="1200" kern="1200" dirty="0">
                <a:solidFill>
                  <a:schemeClr val="tx1"/>
                </a:solidFill>
                <a:effectLst/>
                <a:latin typeface="+mn-lt"/>
                <a:ea typeface="+mn-ea"/>
                <a:cs typeface="+mn-cs"/>
              </a:rPr>
              <a:t>の実験条件は</a:t>
            </a:r>
            <a:r>
              <a:rPr kumimoji="1" lang="ja-JP" altLang="en-US" sz="1200" kern="1200" dirty="0">
                <a:solidFill>
                  <a:schemeClr val="tx1"/>
                </a:solidFill>
                <a:effectLst/>
                <a:latin typeface="+mn-lt"/>
                <a:ea typeface="+mn-ea"/>
                <a:cs typeface="+mn-cs"/>
              </a:rPr>
              <a:t>クラスタ</a:t>
            </a:r>
            <a:r>
              <a:rPr kumimoji="1" lang="ja-JP" altLang="ja-JP" sz="1200" kern="1200" dirty="0">
                <a:solidFill>
                  <a:schemeClr val="tx1"/>
                </a:solidFill>
                <a:effectLst/>
                <a:latin typeface="+mn-lt"/>
                <a:ea typeface="+mn-ea"/>
                <a:cs typeface="+mn-cs"/>
              </a:rPr>
              <a:t>数が</a:t>
            </a:r>
            <a:r>
              <a:rPr kumimoji="1" lang="en-US" altLang="ja-JP" sz="1200" kern="1200" dirty="0">
                <a:solidFill>
                  <a:schemeClr val="tx1"/>
                </a:solidFill>
                <a:effectLst/>
                <a:latin typeface="+mn-lt"/>
                <a:ea typeface="+mn-ea"/>
                <a:cs typeface="+mn-cs"/>
              </a:rPr>
              <a:t>40</a:t>
            </a:r>
            <a:r>
              <a:rPr kumimoji="1" lang="ja-JP" altLang="ja-JP" sz="1200" kern="1200" dirty="0">
                <a:solidFill>
                  <a:schemeClr val="tx1"/>
                </a:solidFill>
                <a:effectLst/>
                <a:latin typeface="+mn-lt"/>
                <a:ea typeface="+mn-ea"/>
                <a:cs typeface="+mn-cs"/>
              </a:rPr>
              <a:t>を設定した。多くのクラスタが似た座標に集中していたことが分かった。</a:t>
            </a:r>
          </a:p>
          <a:p>
            <a:endParaRPr kumimoji="1" lang="ja-JP" altLang="en-US"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41</a:t>
            </a:fld>
            <a:endParaRPr kumimoji="1" lang="ja-JP" altLang="en-US" dirty="0"/>
          </a:p>
        </p:txBody>
      </p:sp>
    </p:spTree>
    <p:extLst>
      <p:ext uri="{BB962C8B-B14F-4D97-AF65-F5344CB8AC3E}">
        <p14:creationId xmlns:p14="http://schemas.microsoft.com/office/powerpoint/2010/main" val="3795909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執筆：</a:t>
            </a:r>
            <a:r>
              <a:rPr kumimoji="1" lang="ja-JP" altLang="en-US" sz="1200" b="1" i="0" kern="1200" dirty="0">
                <a:solidFill>
                  <a:schemeClr val="tx1"/>
                </a:solidFill>
                <a:effectLst/>
                <a:latin typeface="+mn-lt"/>
                <a:ea typeface="+mn-ea"/>
                <a:cs typeface="+mn-cs"/>
              </a:rPr>
              <a:t>しっぴつ</a:t>
            </a:r>
            <a:endParaRPr kumimoji="1" lang="en-US" altLang="ja-JP"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t>42</a:t>
            </a:fld>
            <a:endParaRPr kumimoji="1" lang="ja-JP" altLang="en-US" dirty="0"/>
          </a:p>
        </p:txBody>
      </p:sp>
    </p:spTree>
    <p:extLst>
      <p:ext uri="{BB962C8B-B14F-4D97-AF65-F5344CB8AC3E}">
        <p14:creationId xmlns:p14="http://schemas.microsoft.com/office/powerpoint/2010/main" val="30918444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地名や数字はその単語が使われる文章が似た文章が多く，</a:t>
            </a:r>
            <a:r>
              <a:rPr kumimoji="1" lang="en-US" altLang="ja-JP" sz="1200" kern="1200" dirty="0">
                <a:solidFill>
                  <a:schemeClr val="tx1"/>
                </a:solidFill>
                <a:effectLst/>
                <a:latin typeface="+mn-lt"/>
                <a:ea typeface="+mn-ea"/>
                <a:cs typeface="+mn-cs"/>
              </a:rPr>
              <a:t>word2vec</a:t>
            </a:r>
            <a:r>
              <a:rPr kumimoji="1" lang="ja-JP" altLang="ja-JP" sz="1200" kern="1200" dirty="0">
                <a:solidFill>
                  <a:schemeClr val="tx1"/>
                </a:solidFill>
                <a:effectLst/>
                <a:latin typeface="+mn-lt"/>
                <a:ea typeface="+mn-ea"/>
                <a:cs typeface="+mn-cs"/>
              </a:rPr>
              <a:t>にとって学習しやすいものであるからではないかと考えられる．</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数値だけのデータは省く（はぶく）。</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入力</a:t>
            </a:r>
            <a:r>
              <a:rPr kumimoji="1" lang="en-US" altLang="ja-JP" sz="1200" kern="1200" dirty="0">
                <a:solidFill>
                  <a:schemeClr val="tx1"/>
                </a:solidFill>
                <a:effectLst/>
                <a:latin typeface="+mn-lt"/>
                <a:ea typeface="+mn-ea"/>
                <a:cs typeface="+mn-cs"/>
              </a:rPr>
              <a:t>Window</a:t>
            </a:r>
            <a:r>
              <a:rPr kumimoji="1" lang="ja-JP" altLang="en-US" sz="1200" kern="1200" dirty="0">
                <a:solidFill>
                  <a:schemeClr val="tx1"/>
                </a:solidFill>
                <a:effectLst/>
                <a:latin typeface="+mn-lt"/>
                <a:ea typeface="+mn-ea"/>
                <a:cs typeface="+mn-cs"/>
              </a:rPr>
              <a:t>サイズとか、内部構造は未定。</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内部構造としては、</a:t>
            </a:r>
            <a:r>
              <a:rPr kumimoji="1" lang="en-US" altLang="ja-JP" sz="1200" kern="1200" dirty="0">
                <a:solidFill>
                  <a:schemeClr val="tx1"/>
                </a:solidFill>
                <a:effectLst/>
                <a:latin typeface="+mn-lt"/>
                <a:ea typeface="+mn-ea"/>
                <a:cs typeface="+mn-cs"/>
              </a:rPr>
              <a:t>Word2Vec</a:t>
            </a:r>
            <a:r>
              <a:rPr kumimoji="1" lang="ja-JP" altLang="en-US"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Deep</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Neural</a:t>
            </a:r>
            <a:r>
              <a:rPr kumimoji="1" lang="ja-JP" altLang="en-US" sz="1200" kern="1200" dirty="0">
                <a:solidFill>
                  <a:schemeClr val="tx1"/>
                </a:solidFill>
                <a:effectLst/>
                <a:latin typeface="+mn-lt"/>
                <a:ea typeface="+mn-ea"/>
                <a:cs typeface="+mn-cs"/>
              </a:rPr>
              <a:t> </a:t>
            </a:r>
            <a:r>
              <a:rPr kumimoji="1" lang="en-US" altLang="ja-JP" sz="1200" kern="1200" dirty="0">
                <a:solidFill>
                  <a:schemeClr val="tx1"/>
                </a:solidFill>
                <a:effectLst/>
                <a:latin typeface="+mn-lt"/>
                <a:ea typeface="+mn-ea"/>
                <a:cs typeface="+mn-cs"/>
              </a:rPr>
              <a:t>Network</a:t>
            </a:r>
            <a:r>
              <a:rPr kumimoji="1" lang="ja-JP" altLang="en-US" sz="1200" kern="1200" dirty="0">
                <a:solidFill>
                  <a:schemeClr val="tx1"/>
                </a:solidFill>
                <a:effectLst/>
                <a:latin typeface="+mn-lt"/>
                <a:ea typeface="+mn-ea"/>
                <a:cs typeface="+mn-cs"/>
              </a:rPr>
              <a:t>などを用いる。</a:t>
            </a:r>
            <a:endParaRPr kumimoji="1" lang="en-US"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データを入れると項目名が出てくるシステムを目指す。</a:t>
            </a:r>
            <a:endParaRPr kumimoji="1" lang="en-US" altLang="ja-JP" sz="1200" kern="1200" dirty="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43</a:t>
            </a:fld>
            <a:endParaRPr kumimoji="1" lang="ja-JP" altLang="en-US" dirty="0"/>
          </a:p>
        </p:txBody>
      </p:sp>
    </p:spTree>
    <p:extLst>
      <p:ext uri="{BB962C8B-B14F-4D97-AF65-F5344CB8AC3E}">
        <p14:creationId xmlns:p14="http://schemas.microsoft.com/office/powerpoint/2010/main" val="1379005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コア語彙：人・指名・住所・連絡先・場所・日時・施設・座標など、特定のものを表現する語彙や数量・面積・重量・長さ・時間・金額のような軽量のための基礎概念を表現する語彙</a:t>
            </a:r>
            <a:endParaRPr kumimoji="1" lang="en-US" altLang="ja-JP" dirty="0"/>
          </a:p>
          <a:p>
            <a:r>
              <a:rPr kumimoji="1" lang="ja-JP" altLang="en-US" dirty="0"/>
              <a:t>ドメイン共通語彙：ほかのドメインでも参照することのできる語彙であるが、コア語彙に含まれないもの</a:t>
            </a:r>
            <a:endParaRPr kumimoji="1" lang="en-US" altLang="ja-JP" dirty="0"/>
          </a:p>
          <a:p>
            <a:r>
              <a:rPr kumimoji="1" lang="ja-JP" altLang="en-US" dirty="0"/>
              <a:t>ドメイン固有語彙：ドメイン語彙の中で当該ドメインでのみ利用できる語彙</a:t>
            </a:r>
            <a:endParaRPr kumimoji="1" lang="en-US" altLang="ja-JP" dirty="0"/>
          </a:p>
          <a:p>
            <a:r>
              <a:rPr kumimoji="1" lang="ja-JP" altLang="en-US" dirty="0"/>
              <a:t>インタフェース：接口　</a:t>
            </a:r>
            <a:r>
              <a:rPr kumimoji="1" lang="en-US" altLang="ja-JP" dirty="0"/>
              <a:t>interface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日本には，</a:t>
            </a:r>
            <a:r>
              <a:rPr kumimoji="1" lang="en-US" altLang="ja-JP" dirty="0"/>
              <a:t>IPA</a:t>
            </a:r>
            <a:r>
              <a:rPr kumimoji="1" lang="ja-JP" altLang="en-US" dirty="0"/>
              <a:t>が共通語彙基盤として</a:t>
            </a:r>
            <a:r>
              <a:rPr kumimoji="1" lang="ja-JP" altLang="en-US" dirty="0">
                <a:solidFill>
                  <a:srgbClr val="FF0000"/>
                </a:solidFill>
              </a:rPr>
              <a:t>コア語彙</a:t>
            </a:r>
            <a:r>
              <a:rPr kumimoji="1" lang="ja-JP" altLang="en-US" dirty="0"/>
              <a:t>という語彙を公開している．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ー</a:t>
            </a:r>
            <a:r>
              <a:rPr lang="ja-JP" altLang="en-US" dirty="0"/>
              <a:t>どのドメインでも広く利用される普遍的な語彙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err="1"/>
              <a:t>ー</a:t>
            </a:r>
            <a:r>
              <a:rPr lang="ja-JP" altLang="en-US" dirty="0"/>
              <a:t>現状としてコア語彙は浸透（しんとう）していない．</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a:t>
            </a:fld>
            <a:endParaRPr kumimoji="1" lang="ja-JP" altLang="en-US"/>
          </a:p>
        </p:txBody>
      </p:sp>
    </p:spTree>
    <p:extLst>
      <p:ext uri="{BB962C8B-B14F-4D97-AF65-F5344CB8AC3E}">
        <p14:creationId xmlns:p14="http://schemas.microsoft.com/office/powerpoint/2010/main" val="5426055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RDF</a:t>
            </a:r>
            <a:r>
              <a:rPr kumimoji="1" lang="ja-JP" altLang="en-US" sz="1200" dirty="0"/>
              <a:t>とは主語，述語，目的語によってデータを表現する方法</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RDF</a:t>
            </a:r>
            <a:r>
              <a:rPr lang="ja-JP" altLang="en-US" sz="1200" dirty="0"/>
              <a:t>は、異なるデータに記述された共通の用語を連携させるための言語体系</a:t>
            </a:r>
            <a:endParaRPr lang="en-US" altLang="ja-JP" sz="800" dirty="0"/>
          </a:p>
          <a:p>
            <a:endParaRPr kumimoji="1" lang="en-US" altLang="ja-JP" dirty="0"/>
          </a:p>
          <a:p>
            <a:r>
              <a:rPr lang="en-US" altLang="zh-CN" sz="1200" dirty="0"/>
              <a:t>Resource Description Framework (RDF) </a:t>
            </a:r>
            <a:r>
              <a:rPr lang="ja-JP" altLang="en-US" sz="1200" dirty="0"/>
              <a:t>とは</a:t>
            </a:r>
            <a:r>
              <a:rPr lang="en-US" altLang="zh-CN" sz="1200" dirty="0"/>
              <a:t>W3C2</a:t>
            </a:r>
            <a:r>
              <a:rPr lang="ja-JP" altLang="en-US" sz="1200" dirty="0"/>
              <a:t>で規格化されている情報規格であり，リソースに関する情報を主語・述語 </a:t>
            </a:r>
            <a:r>
              <a:rPr lang="en-US" altLang="ja-JP" sz="1200" dirty="0"/>
              <a:t>(</a:t>
            </a:r>
            <a:r>
              <a:rPr lang="ja-JP" altLang="en-US" sz="1200" dirty="0"/>
              <a:t>プロパティ</a:t>
            </a:r>
            <a:r>
              <a:rPr lang="en-US" altLang="ja-JP" sz="1200" dirty="0"/>
              <a:t>) </a:t>
            </a:r>
            <a:r>
              <a:rPr lang="ja-JP" altLang="en-US" sz="1200" dirty="0"/>
              <a:t>・目的語の</a:t>
            </a:r>
            <a:r>
              <a:rPr lang="en-US" altLang="ja-JP" sz="1200" dirty="0"/>
              <a:t>3</a:t>
            </a:r>
            <a:r>
              <a:rPr lang="ja-JP" altLang="en-US" sz="1200" dirty="0"/>
              <a:t>要素 </a:t>
            </a:r>
            <a:r>
              <a:rPr lang="en-US" altLang="ja-JP" sz="1200" dirty="0"/>
              <a:t>(</a:t>
            </a:r>
            <a:r>
              <a:rPr lang="ja-JP" altLang="en-US" sz="1200" dirty="0"/>
              <a:t>トリプル</a:t>
            </a:r>
            <a:r>
              <a:rPr lang="en-US" altLang="ja-JP" sz="1200" dirty="0"/>
              <a:t>) </a:t>
            </a:r>
            <a:r>
              <a:rPr lang="ja-JP" altLang="en-US" sz="1200" dirty="0"/>
              <a:t>で表現する</a:t>
            </a:r>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44</a:t>
            </a:fld>
            <a:endParaRPr kumimoji="1" lang="ja-JP" altLang="en-US"/>
          </a:p>
        </p:txBody>
      </p:sp>
    </p:spTree>
    <p:extLst>
      <p:ext uri="{BB962C8B-B14F-4D97-AF65-F5344CB8AC3E}">
        <p14:creationId xmlns:p14="http://schemas.microsoft.com/office/powerpoint/2010/main" val="35085482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https://qiita.com/Hironsan/items/2466fe0f344115aff177</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形態素解析（けいたいそかいせき）</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日本語のように単語の区切りが明らかでない言語に対してまず行われるのが単語の分割処理です。単語を分割する理由として、ほとんどの自然言語処理システムでは入力を単語レベルで扱うことが挙げられます。分割は主に形態素解析器を用いて行います。主な形態素解析器として </a:t>
            </a:r>
            <a:r>
              <a:rPr kumimoji="1" lang="en-US" altLang="ja-JP" sz="1200" b="0" i="0" u="none" strike="noStrike" kern="1200" dirty="0" err="1">
                <a:solidFill>
                  <a:schemeClr val="tx1"/>
                </a:solidFill>
                <a:effectLst/>
                <a:latin typeface="+mn-lt"/>
                <a:ea typeface="+mn-ea"/>
                <a:cs typeface="+mn-cs"/>
                <a:hlinkClick r:id="rId3"/>
              </a:rPr>
              <a:t>MeCab</a:t>
            </a:r>
            <a:r>
              <a:rPr kumimoji="1" lang="ja-JP" altLang="en-US" sz="1200" b="0" i="0" kern="1200" dirty="0">
                <a:solidFill>
                  <a:schemeClr val="tx1"/>
                </a:solidFill>
                <a:effectLst/>
                <a:latin typeface="+mn-lt"/>
                <a:ea typeface="+mn-ea"/>
                <a:cs typeface="+mn-cs"/>
              </a:rPr>
              <a:t> や </a:t>
            </a:r>
            <a:r>
              <a:rPr kumimoji="1" lang="en-US" altLang="ja-JP" sz="1200" b="0" i="0" u="none" strike="noStrike" kern="1200" dirty="0" err="1">
                <a:solidFill>
                  <a:schemeClr val="tx1"/>
                </a:solidFill>
                <a:effectLst/>
                <a:latin typeface="+mn-lt"/>
                <a:ea typeface="+mn-ea"/>
                <a:cs typeface="+mn-cs"/>
                <a:hlinkClick r:id="rId4"/>
              </a:rPr>
              <a:t>Juman</a:t>
            </a:r>
            <a:r>
              <a:rPr kumimoji="1" lang="en-US" altLang="ja-JP" sz="1200" b="0" i="0" u="none" strike="noStrike" kern="1200" dirty="0">
                <a:solidFill>
                  <a:schemeClr val="tx1"/>
                </a:solidFill>
                <a:effectLst/>
                <a:latin typeface="+mn-lt"/>
                <a:ea typeface="+mn-ea"/>
                <a:cs typeface="+mn-cs"/>
                <a:hlinkClick r:id="rId4"/>
              </a:rPr>
              <a:t>++</a:t>
            </a:r>
            <a:r>
              <a:rPr kumimoji="1" lang="ja-JP" altLang="en-US" sz="1200" b="0" i="0" kern="1200" dirty="0" err="1">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hlinkClick r:id="rId5"/>
              </a:rPr>
              <a:t>Janome</a:t>
            </a:r>
            <a:r>
              <a:rPr kumimoji="1" lang="ja-JP" altLang="en-US" sz="1200" b="0" i="0" kern="1200" dirty="0">
                <a:solidFill>
                  <a:schemeClr val="tx1"/>
                </a:solidFill>
                <a:effectLst/>
                <a:latin typeface="+mn-lt"/>
                <a:ea typeface="+mn-ea"/>
                <a:cs typeface="+mn-cs"/>
              </a:rPr>
              <a:t> が挙げられます。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イメージとしては以下のように分割します。</a:t>
            </a:r>
            <a:endParaRPr kumimoji="1" lang="ja-JP" altLang="en-US" dirty="0"/>
          </a:p>
          <a:p>
            <a:endParaRPr lang="zh-CN"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45</a:t>
            </a:fld>
            <a:endParaRPr kumimoji="1" lang="ja-JP" altLang="en-US"/>
          </a:p>
        </p:txBody>
      </p:sp>
    </p:spTree>
    <p:extLst>
      <p:ext uri="{BB962C8B-B14F-4D97-AF65-F5344CB8AC3E}">
        <p14:creationId xmlns:p14="http://schemas.microsoft.com/office/powerpoint/2010/main" val="716753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https://qiita.com/Hironsan/items/2466fe0f344115aff177</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形態素解析（けいたいそかいせき）</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日本語のように単語の区切りが明らかでない言語に対してまず行われるのが単語の分割処理です。単語を分割する理由として、ほとんどの自然言語処理システムでは入力を単語レベルで扱うことが挙げられます。分割は主に形態素解析器を用いて行います。主な形態素解析器として </a:t>
            </a:r>
            <a:r>
              <a:rPr kumimoji="1" lang="en-US" altLang="ja-JP" sz="1200" b="0" i="0" u="none" strike="noStrike" kern="1200" dirty="0" err="1">
                <a:solidFill>
                  <a:schemeClr val="tx1"/>
                </a:solidFill>
                <a:effectLst/>
                <a:latin typeface="+mn-lt"/>
                <a:ea typeface="+mn-ea"/>
                <a:cs typeface="+mn-cs"/>
                <a:hlinkClick r:id="rId3"/>
              </a:rPr>
              <a:t>MeCab</a:t>
            </a:r>
            <a:r>
              <a:rPr kumimoji="1" lang="ja-JP" altLang="en-US" sz="1200" b="0" i="0" kern="1200" dirty="0">
                <a:solidFill>
                  <a:schemeClr val="tx1"/>
                </a:solidFill>
                <a:effectLst/>
                <a:latin typeface="+mn-lt"/>
                <a:ea typeface="+mn-ea"/>
                <a:cs typeface="+mn-cs"/>
              </a:rPr>
              <a:t> や </a:t>
            </a:r>
            <a:r>
              <a:rPr kumimoji="1" lang="en-US" altLang="ja-JP" sz="1200" b="0" i="0" u="none" strike="noStrike" kern="1200" dirty="0" err="1">
                <a:solidFill>
                  <a:schemeClr val="tx1"/>
                </a:solidFill>
                <a:effectLst/>
                <a:latin typeface="+mn-lt"/>
                <a:ea typeface="+mn-ea"/>
                <a:cs typeface="+mn-cs"/>
                <a:hlinkClick r:id="rId4"/>
              </a:rPr>
              <a:t>Juman</a:t>
            </a:r>
            <a:r>
              <a:rPr kumimoji="1" lang="en-US" altLang="ja-JP" sz="1200" b="0" i="0" u="none" strike="noStrike" kern="1200" dirty="0">
                <a:solidFill>
                  <a:schemeClr val="tx1"/>
                </a:solidFill>
                <a:effectLst/>
                <a:latin typeface="+mn-lt"/>
                <a:ea typeface="+mn-ea"/>
                <a:cs typeface="+mn-cs"/>
                <a:hlinkClick r:id="rId4"/>
              </a:rPr>
              <a:t>++</a:t>
            </a:r>
            <a:r>
              <a:rPr kumimoji="1" lang="ja-JP" altLang="en-US" sz="1200" b="0" i="0" kern="1200" dirty="0" err="1">
                <a:solidFill>
                  <a:schemeClr val="tx1"/>
                </a:solidFill>
                <a:effectLst/>
                <a:latin typeface="+mn-lt"/>
                <a:ea typeface="+mn-ea"/>
                <a:cs typeface="+mn-cs"/>
              </a:rPr>
              <a:t>、</a:t>
            </a:r>
            <a:r>
              <a:rPr kumimoji="1" lang="ja-JP" altLang="en-US" sz="1200" b="0" i="0" kern="1200" dirty="0">
                <a:solidFill>
                  <a:schemeClr val="tx1"/>
                </a:solidFill>
                <a:effectLst/>
                <a:latin typeface="+mn-lt"/>
                <a:ea typeface="+mn-ea"/>
                <a:cs typeface="+mn-cs"/>
              </a:rPr>
              <a:t> </a:t>
            </a:r>
            <a:r>
              <a:rPr kumimoji="1" lang="en-US" altLang="ja-JP" sz="1200" b="0" i="0" u="none" strike="noStrike" kern="1200" dirty="0">
                <a:solidFill>
                  <a:schemeClr val="tx1"/>
                </a:solidFill>
                <a:effectLst/>
                <a:latin typeface="+mn-lt"/>
                <a:ea typeface="+mn-ea"/>
                <a:cs typeface="+mn-cs"/>
                <a:hlinkClick r:id="rId5"/>
              </a:rPr>
              <a:t>Janome</a:t>
            </a:r>
            <a:r>
              <a:rPr kumimoji="1" lang="ja-JP" altLang="en-US" sz="1200" b="0" i="0" kern="1200" dirty="0">
                <a:solidFill>
                  <a:schemeClr val="tx1"/>
                </a:solidFill>
                <a:effectLst/>
                <a:latin typeface="+mn-lt"/>
                <a:ea typeface="+mn-ea"/>
                <a:cs typeface="+mn-cs"/>
              </a:rPr>
              <a:t> が挙げられます。</a:t>
            </a:r>
            <a:endParaRPr kumimoji="1" lang="en-US" altLang="ja-JP"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dirty="0">
                <a:solidFill>
                  <a:schemeClr val="tx1"/>
                </a:solidFill>
                <a:effectLst/>
                <a:latin typeface="+mn-lt"/>
                <a:ea typeface="+mn-ea"/>
                <a:cs typeface="+mn-cs"/>
              </a:rPr>
              <a:t>イメージとしては以下のように分割します。</a:t>
            </a:r>
            <a:endParaRPr kumimoji="1" lang="ja-JP" altLang="en-US" dirty="0"/>
          </a:p>
          <a:p>
            <a:endParaRPr lang="zh-CN"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46</a:t>
            </a:fld>
            <a:endParaRPr kumimoji="1" lang="ja-JP" altLang="en-US"/>
          </a:p>
        </p:txBody>
      </p:sp>
    </p:spTree>
    <p:extLst>
      <p:ext uri="{BB962C8B-B14F-4D97-AF65-F5344CB8AC3E}">
        <p14:creationId xmlns:p14="http://schemas.microsoft.com/office/powerpoint/2010/main" val="16337916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共通語彙基盤（ＩＭＩ）とは、</a:t>
            </a:r>
            <a:r>
              <a:rPr lang="ja-JP" altLang="en-US" dirty="0"/>
              <a:t>情報を正しく効率的に交換、活用していくために、人名、住所、組織、物等、データを体 系的、かつ、構造的に定義するための仕組み</a:t>
            </a:r>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47</a:t>
            </a:fld>
            <a:endParaRPr kumimoji="1" lang="ja-JP" altLang="en-US"/>
          </a:p>
        </p:txBody>
      </p:sp>
    </p:spTree>
    <p:extLst>
      <p:ext uri="{BB962C8B-B14F-4D97-AF65-F5344CB8AC3E}">
        <p14:creationId xmlns:p14="http://schemas.microsoft.com/office/powerpoint/2010/main" val="31971385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共通語彙基盤</a:t>
            </a:r>
            <a:r>
              <a:rPr lang="ja-JP" altLang="en-US" dirty="0"/>
              <a:t>がない世界 </a:t>
            </a:r>
            <a:endParaRPr lang="en-US" altLang="ja-JP" dirty="0"/>
          </a:p>
          <a:p>
            <a:r>
              <a:rPr lang="ja-JP" altLang="en-US" dirty="0"/>
              <a:t>様々な業界でＥＤＩやコードが整備されたが、サイロ構造であった。 </a:t>
            </a:r>
            <a:endParaRPr lang="en-US" altLang="ja-JP" dirty="0"/>
          </a:p>
          <a:p>
            <a:r>
              <a:rPr lang="ja-JP" altLang="en-US" dirty="0"/>
              <a:t>データを交換するためには、ＥＡＩ等のデータ変換ツールで接続。</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t> </a:t>
            </a:r>
            <a:r>
              <a:rPr lang="en-US" altLang="ja-JP" sz="1200" dirty="0"/>
              <a:t>Electronic</a:t>
            </a:r>
            <a:r>
              <a:rPr lang="ja-JP" altLang="en-US" sz="1200" dirty="0"/>
              <a:t>（</a:t>
            </a:r>
            <a:r>
              <a:rPr kumimoji="1" lang="ja-JP" altLang="en-US" sz="1200" b="0" i="0" kern="1200" dirty="0">
                <a:solidFill>
                  <a:schemeClr val="tx1"/>
                </a:solidFill>
                <a:effectLst/>
                <a:latin typeface="+mn-lt"/>
                <a:ea typeface="+mn-ea"/>
                <a:cs typeface="+mn-cs"/>
              </a:rPr>
              <a:t>英</a:t>
            </a:r>
            <a:r>
              <a:rPr kumimoji="1" lang="en-US" altLang="ja-JP" sz="1200" b="0" i="0" kern="1200" dirty="0">
                <a:solidFill>
                  <a:schemeClr val="tx1"/>
                </a:solidFill>
                <a:effectLst/>
                <a:latin typeface="+mn-lt"/>
                <a:ea typeface="+mn-ea"/>
                <a:cs typeface="+mn-cs"/>
              </a:rPr>
              <a:t>[ˌ</a:t>
            </a:r>
            <a:r>
              <a:rPr kumimoji="1" lang="en-US" altLang="ja-JP" sz="1200" b="0" i="0" kern="1200" dirty="0" err="1">
                <a:solidFill>
                  <a:schemeClr val="tx1"/>
                </a:solidFill>
                <a:effectLst/>
                <a:latin typeface="+mn-lt"/>
                <a:ea typeface="+mn-ea"/>
                <a:cs typeface="+mn-cs"/>
              </a:rPr>
              <a:t>iːlɛkˈtrɒnɪk</a:t>
            </a:r>
            <a:r>
              <a:rPr kumimoji="1" lang="en-US" altLang="ja-JP" sz="1200" b="0" i="0" kern="1200" dirty="0">
                <a:solidFill>
                  <a:schemeClr val="tx1"/>
                </a:solidFill>
                <a:effectLst/>
                <a:latin typeface="+mn-lt"/>
                <a:ea typeface="+mn-ea"/>
                <a:cs typeface="+mn-cs"/>
              </a:rPr>
              <a:t>]</a:t>
            </a:r>
            <a:r>
              <a:rPr lang="ja-JP" altLang="en-US" sz="1200" dirty="0"/>
              <a:t>）</a:t>
            </a:r>
            <a:r>
              <a:rPr lang="en-US" altLang="ja-JP" sz="1200" dirty="0"/>
              <a:t> Data Interchange </a:t>
            </a:r>
            <a:r>
              <a:rPr lang="ja-JP" altLang="en-US" sz="1200" dirty="0"/>
              <a:t>（</a:t>
            </a:r>
            <a:r>
              <a:rPr kumimoji="1" lang="ja-JP" altLang="en-US" sz="1200" b="0" i="0" kern="1200" dirty="0">
                <a:solidFill>
                  <a:schemeClr val="tx1"/>
                </a:solidFill>
                <a:effectLst/>
                <a:latin typeface="+mn-lt"/>
                <a:ea typeface="+mn-ea"/>
                <a:cs typeface="+mn-cs"/>
              </a:rPr>
              <a:t>英</a:t>
            </a:r>
            <a:r>
              <a:rPr kumimoji="1" lang="en-US" altLang="ja-JP" sz="1200" b="0" i="0" kern="1200" dirty="0">
                <a:solidFill>
                  <a:schemeClr val="tx1"/>
                </a:solidFill>
                <a:effectLst/>
                <a:latin typeface="+mn-lt"/>
                <a:ea typeface="+mn-ea"/>
                <a:cs typeface="+mn-cs"/>
              </a:rPr>
              <a:t>[ˌ</a:t>
            </a:r>
            <a:r>
              <a:rPr kumimoji="1" lang="en-US" altLang="ja-JP" sz="1200" b="0" i="0" kern="1200" dirty="0" err="1">
                <a:solidFill>
                  <a:schemeClr val="tx1"/>
                </a:solidFill>
                <a:effectLst/>
                <a:latin typeface="+mn-lt"/>
                <a:ea typeface="+mn-ea"/>
                <a:cs typeface="+mn-cs"/>
              </a:rPr>
              <a:t>ɪntəˈtʃeɪndʒ</a:t>
            </a:r>
            <a:r>
              <a:rPr kumimoji="1" lang="en-US" altLang="ja-JP" sz="1200" b="0" i="0" kern="1200" dirty="0">
                <a:solidFill>
                  <a:schemeClr val="tx1"/>
                </a:solidFill>
                <a:effectLst/>
                <a:latin typeface="+mn-lt"/>
                <a:ea typeface="+mn-ea"/>
                <a:cs typeface="+mn-cs"/>
              </a:rPr>
              <a:t>; ˈ</a:t>
            </a:r>
            <a:r>
              <a:rPr kumimoji="1" lang="en-US" altLang="ja-JP" sz="1200" b="0" i="0" kern="1200" dirty="0" err="1">
                <a:solidFill>
                  <a:schemeClr val="tx1"/>
                </a:solidFill>
                <a:effectLst/>
                <a:latin typeface="+mn-lt"/>
                <a:ea typeface="+mn-ea"/>
                <a:cs typeface="+mn-cs"/>
              </a:rPr>
              <a:t>ɪntəˌtʃeɪndʒ</a:t>
            </a:r>
            <a:r>
              <a:rPr kumimoji="1" lang="en-US" altLang="ja-JP" sz="1200" b="0" i="0" kern="1200" dirty="0">
                <a:solidFill>
                  <a:schemeClr val="tx1"/>
                </a:solidFill>
                <a:effectLst/>
                <a:latin typeface="+mn-lt"/>
                <a:ea typeface="+mn-ea"/>
                <a:cs typeface="+mn-cs"/>
              </a:rPr>
              <a:t>]</a:t>
            </a:r>
            <a:r>
              <a:rPr lang="ja-JP" altLang="en-US" sz="1200" dirty="0"/>
              <a:t>）</a:t>
            </a:r>
            <a:endParaRPr lang="en-US" altLang="ja-JP" sz="1200"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48</a:t>
            </a:fld>
            <a:endParaRPr kumimoji="1" lang="ja-JP" altLang="en-US"/>
          </a:p>
        </p:txBody>
      </p:sp>
    </p:spTree>
    <p:extLst>
      <p:ext uri="{BB962C8B-B14F-4D97-AF65-F5344CB8AC3E}">
        <p14:creationId xmlns:p14="http://schemas.microsoft.com/office/powerpoint/2010/main" val="17660760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dirty="0">
                <a:solidFill>
                  <a:schemeClr val="tx1"/>
                </a:solidFill>
                <a:effectLst/>
                <a:latin typeface="+mn-lt"/>
                <a:ea typeface="+mn-ea"/>
                <a:cs typeface="+mn-cs"/>
              </a:rPr>
              <a:t>捉える：とらえる　類似：るいじ</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日本人が日常的に使う語彙数は数万から数十万といわれるが、</a:t>
            </a:r>
            <a:r>
              <a:rPr kumimoji="1" lang="en-US" altLang="ja-JP" sz="1200" b="0" i="0" kern="1200" dirty="0">
                <a:solidFill>
                  <a:schemeClr val="tx1"/>
                </a:solidFill>
                <a:effectLst/>
                <a:latin typeface="+mn-lt"/>
                <a:ea typeface="+mn-ea"/>
                <a:cs typeface="+mn-cs"/>
              </a:rPr>
              <a:t>Word2Vec</a:t>
            </a:r>
            <a:r>
              <a:rPr kumimoji="1" lang="ja-JP" altLang="en-US" sz="1200" b="0" i="0" kern="1200" dirty="0">
                <a:solidFill>
                  <a:schemeClr val="tx1"/>
                </a:solidFill>
                <a:effectLst/>
                <a:latin typeface="+mn-lt"/>
                <a:ea typeface="+mn-ea"/>
                <a:cs typeface="+mn-cs"/>
              </a:rPr>
              <a:t>では各単語を</a:t>
            </a:r>
            <a:r>
              <a:rPr kumimoji="1" lang="en-US" altLang="ja-JP" sz="1200" b="0" i="0" kern="1200" dirty="0">
                <a:solidFill>
                  <a:schemeClr val="tx1"/>
                </a:solidFill>
                <a:effectLst/>
                <a:latin typeface="+mn-lt"/>
                <a:ea typeface="+mn-ea"/>
                <a:cs typeface="+mn-cs"/>
              </a:rPr>
              <a:t>200</a:t>
            </a:r>
            <a:r>
              <a:rPr kumimoji="1" lang="ja-JP" altLang="en-US" sz="1200" b="0" i="0" kern="1200" dirty="0">
                <a:solidFill>
                  <a:schemeClr val="tx1"/>
                </a:solidFill>
                <a:effectLst/>
                <a:latin typeface="+mn-lt"/>
                <a:ea typeface="+mn-ea"/>
                <a:cs typeface="+mn-cs"/>
              </a:rPr>
              <a:t>次元くらいの空間内におけるベクトルとして表現する</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単語同士の近似値を測り、単語の整合性を考える</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アルゴリズムについては、まだ学習中で単語間の類似度に基づくベクトル計算を行うものである</a:t>
            </a:r>
            <a:endParaRPr kumimoji="1" lang="en-US" altLang="ja-JP" sz="1200" b="0" i="0" kern="1200" dirty="0">
              <a:solidFill>
                <a:schemeClr val="tx1"/>
              </a:solidFill>
              <a:effectLst/>
              <a:latin typeface="+mn-lt"/>
              <a:ea typeface="+mn-ea"/>
              <a:cs typeface="+mn-cs"/>
            </a:endParaRPr>
          </a:p>
          <a:p>
            <a:r>
              <a:rPr lang="ja-JP" altLang="en-US" dirty="0"/>
              <a:t>研究目的：</a:t>
            </a:r>
            <a:endParaRPr lang="en-US" altLang="ja-JP" dirty="0"/>
          </a:p>
          <a:p>
            <a:r>
              <a:rPr lang="en-US" altLang="ja-JP" dirty="0"/>
              <a:t>RDF</a:t>
            </a:r>
            <a:r>
              <a:rPr lang="ja-JP" altLang="en-US" dirty="0"/>
              <a:t>データ作成時に述語を</a:t>
            </a:r>
            <a:r>
              <a:rPr lang="ja-JP" altLang="en-US" dirty="0">
                <a:solidFill>
                  <a:srgbClr val="FF0000"/>
                </a:solidFill>
              </a:rPr>
              <a:t>自動的</a:t>
            </a:r>
            <a:r>
              <a:rPr lang="ja-JP" altLang="en-US" dirty="0"/>
              <a:t>にサジェストする．</a:t>
            </a:r>
            <a:endParaRPr lang="en-US" altLang="ja-JP" dirty="0"/>
          </a:p>
          <a:p>
            <a:pPr lvl="1"/>
            <a:r>
              <a:rPr lang="en-US" altLang="ja-JP" dirty="0"/>
              <a:t>Word2vec</a:t>
            </a:r>
            <a:r>
              <a:rPr lang="ja-JP" altLang="en-US" dirty="0"/>
              <a:t>を用いて類似した語彙の提示</a:t>
            </a:r>
            <a:endParaRPr lang="en-US" altLang="ja-JP" dirty="0"/>
          </a:p>
          <a:p>
            <a:r>
              <a:rPr lang="ja-JP" altLang="en-US" dirty="0"/>
              <a:t>オープンデータを自動的に複数利用するアプリ開発</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49</a:t>
            </a:fld>
            <a:endParaRPr kumimoji="1" lang="ja-JP" altLang="en-US"/>
          </a:p>
        </p:txBody>
      </p:sp>
    </p:spTree>
    <p:extLst>
      <p:ext uri="{BB962C8B-B14F-4D97-AF65-F5344CB8AC3E}">
        <p14:creationId xmlns:p14="http://schemas.microsoft.com/office/powerpoint/2010/main" val="1347610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err="1"/>
              <a:t>Cbow</a:t>
            </a:r>
            <a:r>
              <a:rPr lang="ja-JP" altLang="en-US" sz="1200" dirty="0"/>
              <a:t>：単語周辺の文脈から単語推定を行う</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err="1"/>
              <a:t>Skipgram</a:t>
            </a:r>
            <a:r>
              <a:rPr lang="en-US" altLang="ja-JP" sz="1200" dirty="0"/>
              <a:t>:</a:t>
            </a:r>
            <a:r>
              <a:rPr lang="ja-JP" altLang="en-US" sz="1200" dirty="0"/>
              <a:t>単語から文脈（</a:t>
            </a:r>
            <a:r>
              <a:rPr kumimoji="1" lang="ja-JP" altLang="en-US" sz="1200" b="0" i="0" kern="1200" dirty="0">
                <a:solidFill>
                  <a:schemeClr val="tx1"/>
                </a:solidFill>
                <a:effectLst/>
                <a:latin typeface="+mn-lt"/>
                <a:ea typeface="+mn-ea"/>
                <a:cs typeface="+mn-cs"/>
              </a:rPr>
              <a:t>ぶんみゃく</a:t>
            </a:r>
            <a:r>
              <a:rPr lang="ja-JP" altLang="en-US" sz="1200" dirty="0"/>
              <a:t>）中の一単語を推定する。</a:t>
            </a:r>
            <a:endParaRPr lang="en-US" altLang="ja-JP" sz="1200"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52</a:t>
            </a:fld>
            <a:endParaRPr kumimoji="1" lang="ja-JP" altLang="en-US"/>
          </a:p>
        </p:txBody>
      </p:sp>
    </p:spTree>
    <p:extLst>
      <p:ext uri="{BB962C8B-B14F-4D97-AF65-F5344CB8AC3E}">
        <p14:creationId xmlns:p14="http://schemas.microsoft.com/office/powerpoint/2010/main" val="967168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5</a:t>
            </a:fld>
            <a:endParaRPr kumimoji="1" lang="ja-JP" altLang="en-US"/>
          </a:p>
        </p:txBody>
      </p:sp>
    </p:spTree>
    <p:extLst>
      <p:ext uri="{BB962C8B-B14F-4D97-AF65-F5344CB8AC3E}">
        <p14:creationId xmlns:p14="http://schemas.microsoft.com/office/powerpoint/2010/main" val="818136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t>RDF</a:t>
            </a:r>
            <a:r>
              <a:rPr kumimoji="1" lang="ja-JP" altLang="en-US" sz="1200" dirty="0"/>
              <a:t>とは主語，述語，目的語によってデータを表現する方法</a:t>
            </a:r>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RDF</a:t>
            </a:r>
            <a:r>
              <a:rPr lang="ja-JP" altLang="en-US" sz="1200" dirty="0"/>
              <a:t>は、異なるデータに記述された共通の用語を連携させるための言語体系</a:t>
            </a:r>
            <a:endParaRPr lang="en-US" altLang="ja-JP" sz="800" dirty="0"/>
          </a:p>
          <a:p>
            <a:endParaRPr kumimoji="1" lang="en-US" altLang="ja-JP" dirty="0"/>
          </a:p>
          <a:p>
            <a:r>
              <a:rPr lang="en-US" altLang="zh-CN" sz="1200" dirty="0"/>
              <a:t>Resource Description Framework (RDF) </a:t>
            </a:r>
            <a:r>
              <a:rPr lang="ja-JP" altLang="en-US" sz="1200" dirty="0"/>
              <a:t>とは</a:t>
            </a:r>
            <a:r>
              <a:rPr lang="en-US" altLang="zh-CN" sz="1200" dirty="0"/>
              <a:t>W3C2</a:t>
            </a:r>
            <a:r>
              <a:rPr lang="ja-JP" altLang="en-US" sz="1200" dirty="0"/>
              <a:t>で規格化されている情報規格であり，リソースに関する情報を主語・述語 </a:t>
            </a:r>
            <a:r>
              <a:rPr lang="en-US" altLang="ja-JP" sz="1200" dirty="0"/>
              <a:t>(</a:t>
            </a:r>
            <a:r>
              <a:rPr lang="ja-JP" altLang="en-US" sz="1200" dirty="0"/>
              <a:t>プロパティ</a:t>
            </a:r>
            <a:r>
              <a:rPr lang="en-US" altLang="ja-JP" sz="1200" dirty="0"/>
              <a:t>) </a:t>
            </a:r>
            <a:r>
              <a:rPr lang="ja-JP" altLang="en-US" sz="1200" dirty="0"/>
              <a:t>・目的語の</a:t>
            </a:r>
            <a:r>
              <a:rPr lang="en-US" altLang="ja-JP" sz="1200" dirty="0"/>
              <a:t>3</a:t>
            </a:r>
            <a:r>
              <a:rPr lang="ja-JP" altLang="en-US" sz="1200" dirty="0"/>
              <a:t>要素 </a:t>
            </a:r>
            <a:r>
              <a:rPr lang="en-US" altLang="ja-JP" sz="1200" dirty="0"/>
              <a:t>(</a:t>
            </a:r>
            <a:r>
              <a:rPr lang="ja-JP" altLang="en-US" sz="1200" dirty="0"/>
              <a:t>トリプル</a:t>
            </a:r>
            <a:r>
              <a:rPr lang="en-US" altLang="ja-JP" sz="1200" dirty="0"/>
              <a:t>) </a:t>
            </a:r>
            <a:r>
              <a:rPr lang="ja-JP" altLang="en-US" sz="1200" dirty="0"/>
              <a:t>で表現する</a:t>
            </a:r>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7</a:t>
            </a:fld>
            <a:endParaRPr kumimoji="1" lang="ja-JP" altLang="en-US"/>
          </a:p>
        </p:txBody>
      </p:sp>
    </p:spTree>
    <p:extLst>
      <p:ext uri="{BB962C8B-B14F-4D97-AF65-F5344CB8AC3E}">
        <p14:creationId xmlns:p14="http://schemas.microsoft.com/office/powerpoint/2010/main" val="1762232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59B68BF-07ED-4086-807A-287DF3B11A09}" type="slidenum">
              <a:rPr kumimoji="1" lang="ja-JP" altLang="en-US" smtClean="0"/>
              <a:pPr/>
              <a:t>8</a:t>
            </a:fld>
            <a:endParaRPr kumimoji="1" lang="ja-JP" altLang="en-US" dirty="0"/>
          </a:p>
        </p:txBody>
      </p:sp>
    </p:spTree>
    <p:extLst>
      <p:ext uri="{BB962C8B-B14F-4D97-AF65-F5344CB8AC3E}">
        <p14:creationId xmlns:p14="http://schemas.microsoft.com/office/powerpoint/2010/main" val="28132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実際のオープンデータについては</a:t>
            </a:r>
            <a:endParaRPr kumimoji="1" lang="en-US" altLang="ja-JP" dirty="0"/>
          </a:p>
          <a:p>
            <a:r>
              <a:rPr kumimoji="1" lang="en-US" altLang="ja-JP" dirty="0"/>
              <a:t>2016</a:t>
            </a:r>
            <a:r>
              <a:rPr kumimoji="1" lang="ja-JP" altLang="en-US" dirty="0"/>
              <a:t>年</a:t>
            </a:r>
            <a:r>
              <a:rPr kumimoji="1" lang="en-US" altLang="ja-JP" dirty="0"/>
              <a:t>7</a:t>
            </a:r>
            <a:r>
              <a:rPr kumimoji="1" lang="ja-JP" altLang="en-US" dirty="0"/>
              <a:t>月より鹿児島市から公開されたオープンデータは図のような</a:t>
            </a:r>
            <a:r>
              <a:rPr kumimoji="1" lang="en-US" altLang="ja-JP" dirty="0"/>
              <a:t>CSV</a:t>
            </a:r>
            <a:r>
              <a:rPr kumimoji="1" lang="ja-JP" altLang="en-US" dirty="0"/>
              <a:t>ファイルです。</a:t>
            </a:r>
            <a:endParaRPr kumimoji="1" lang="en-US" altLang="ja-JP" dirty="0"/>
          </a:p>
          <a:p>
            <a:r>
              <a:rPr kumimoji="1" lang="en-US" altLang="ja-JP" dirty="0"/>
              <a:t>CSV</a:t>
            </a:r>
            <a:r>
              <a:rPr kumimoji="1" lang="ja-JP" altLang="en-US" dirty="0"/>
              <a:t>ファイルの中身は一行目</a:t>
            </a:r>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9</a:t>
            </a:fld>
            <a:endParaRPr kumimoji="1" lang="ja-JP" altLang="en-US"/>
          </a:p>
        </p:txBody>
      </p:sp>
    </p:spTree>
    <p:extLst>
      <p:ext uri="{BB962C8B-B14F-4D97-AF65-F5344CB8AC3E}">
        <p14:creationId xmlns:p14="http://schemas.microsoft.com/office/powerpoint/2010/main" val="26199006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t>２０１３年、グーグルが開発した</a:t>
            </a:r>
            <a:r>
              <a:rPr lang="ja-JP" altLang="en-US" sz="1200" dirty="0">
                <a:solidFill>
                  <a:srgbClr val="FF0000"/>
                </a:solidFill>
              </a:rPr>
              <a:t>単語</a:t>
            </a:r>
            <a:r>
              <a:rPr lang="ja-JP" altLang="en-US" sz="1200" dirty="0"/>
              <a:t>の「意味」を</a:t>
            </a:r>
            <a:r>
              <a:rPr lang="ja-JP" altLang="en-US" sz="1200" dirty="0">
                <a:solidFill>
                  <a:srgbClr val="FF0000"/>
                </a:solidFill>
              </a:rPr>
              <a:t>ベクトルで</a:t>
            </a:r>
            <a:r>
              <a:rPr lang="ja-JP" altLang="en-US" sz="1200" dirty="0"/>
              <a:t>表現する手法</a:t>
            </a:r>
            <a:endParaRPr lang="en-US" altLang="ja-JP" sz="1200" dirty="0"/>
          </a:p>
          <a:p>
            <a:r>
              <a:rPr kumimoji="1" lang="ja-JP" altLang="en-US" sz="1200" b="0" i="0" kern="1200" dirty="0">
                <a:solidFill>
                  <a:schemeClr val="tx1"/>
                </a:solidFill>
                <a:effectLst/>
                <a:latin typeface="+mn-lt"/>
                <a:ea typeface="+mn-ea"/>
                <a:cs typeface="+mn-cs"/>
              </a:rPr>
              <a:t>捉える：とらえる　類似：るいじ</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日本人が日常的に使う語彙数は数万から数十万といわれるが、</a:t>
            </a:r>
            <a:r>
              <a:rPr kumimoji="1" lang="en-US" altLang="ja-JP" sz="1200" b="0" i="0" kern="1200" dirty="0">
                <a:solidFill>
                  <a:schemeClr val="tx1"/>
                </a:solidFill>
                <a:effectLst/>
                <a:latin typeface="+mn-lt"/>
                <a:ea typeface="+mn-ea"/>
                <a:cs typeface="+mn-cs"/>
              </a:rPr>
              <a:t>Word2Vec</a:t>
            </a:r>
            <a:r>
              <a:rPr kumimoji="1" lang="ja-JP" altLang="en-US" sz="1200" b="0" i="0" kern="1200" dirty="0">
                <a:solidFill>
                  <a:schemeClr val="tx1"/>
                </a:solidFill>
                <a:effectLst/>
                <a:latin typeface="+mn-lt"/>
                <a:ea typeface="+mn-ea"/>
                <a:cs typeface="+mn-cs"/>
              </a:rPr>
              <a:t>では各単語を</a:t>
            </a:r>
            <a:r>
              <a:rPr kumimoji="1" lang="en-US" altLang="ja-JP" sz="1200" b="0" i="0" kern="1200" dirty="0">
                <a:solidFill>
                  <a:schemeClr val="tx1"/>
                </a:solidFill>
                <a:effectLst/>
                <a:latin typeface="+mn-lt"/>
                <a:ea typeface="+mn-ea"/>
                <a:cs typeface="+mn-cs"/>
              </a:rPr>
              <a:t>200</a:t>
            </a:r>
            <a:r>
              <a:rPr kumimoji="1" lang="ja-JP" altLang="en-US" sz="1200" b="0" i="0" kern="1200" dirty="0">
                <a:solidFill>
                  <a:schemeClr val="tx1"/>
                </a:solidFill>
                <a:effectLst/>
                <a:latin typeface="+mn-lt"/>
                <a:ea typeface="+mn-ea"/>
                <a:cs typeface="+mn-cs"/>
              </a:rPr>
              <a:t>次元くらいの空間内におけるベクトルとして表現する</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単語同士の近似値を測り、単語の整合性を考える</a:t>
            </a:r>
            <a:endParaRPr kumimoji="1" lang="en-US" altLang="ja-JP" sz="1200" b="0" i="0" kern="1200" dirty="0">
              <a:solidFill>
                <a:schemeClr val="tx1"/>
              </a:solidFill>
              <a:effectLst/>
              <a:latin typeface="+mn-lt"/>
              <a:ea typeface="+mn-ea"/>
              <a:cs typeface="+mn-cs"/>
            </a:endParaRPr>
          </a:p>
          <a:p>
            <a:r>
              <a:rPr kumimoji="1" lang="ja-JP" altLang="en-US" sz="1200" b="0" i="0" kern="1200" dirty="0">
                <a:solidFill>
                  <a:schemeClr val="tx1"/>
                </a:solidFill>
                <a:effectLst/>
                <a:latin typeface="+mn-lt"/>
                <a:ea typeface="+mn-ea"/>
                <a:cs typeface="+mn-cs"/>
              </a:rPr>
              <a:t>アルゴリズムについては、まだ学習中で単語間の類似度に基づくベクトル計算を行うものである</a:t>
            </a:r>
            <a:endParaRPr kumimoji="1" lang="en-US" altLang="ja-JP" sz="1200" b="0" i="0" kern="1200" dirty="0">
              <a:solidFill>
                <a:schemeClr val="tx1"/>
              </a:solidFill>
              <a:effectLst/>
              <a:latin typeface="+mn-lt"/>
              <a:ea typeface="+mn-ea"/>
              <a:cs typeface="+mn-cs"/>
            </a:endParaRPr>
          </a:p>
          <a:p>
            <a:r>
              <a:rPr lang="ja-JP" altLang="en-US" dirty="0"/>
              <a:t>研究目的：</a:t>
            </a:r>
            <a:endParaRPr lang="en-US" altLang="ja-JP" dirty="0"/>
          </a:p>
          <a:p>
            <a:r>
              <a:rPr lang="en-US" altLang="ja-JP" dirty="0"/>
              <a:t>RDF</a:t>
            </a:r>
            <a:r>
              <a:rPr lang="ja-JP" altLang="en-US" dirty="0"/>
              <a:t>データ作成時に述語を</a:t>
            </a:r>
            <a:r>
              <a:rPr lang="ja-JP" altLang="en-US" dirty="0">
                <a:solidFill>
                  <a:srgbClr val="FF0000"/>
                </a:solidFill>
              </a:rPr>
              <a:t>自動的</a:t>
            </a:r>
            <a:r>
              <a:rPr lang="ja-JP" altLang="en-US" dirty="0"/>
              <a:t>にサジェストする．</a:t>
            </a:r>
            <a:endParaRPr lang="en-US" altLang="ja-JP" dirty="0"/>
          </a:p>
          <a:p>
            <a:pPr lvl="1"/>
            <a:r>
              <a:rPr lang="en-US" altLang="ja-JP" dirty="0"/>
              <a:t>Word2vec</a:t>
            </a:r>
            <a:r>
              <a:rPr lang="ja-JP" altLang="en-US" dirty="0"/>
              <a:t>を用いて類似した語彙の提示</a:t>
            </a:r>
            <a:endParaRPr lang="en-US" altLang="ja-JP" dirty="0"/>
          </a:p>
          <a:p>
            <a:r>
              <a:rPr lang="ja-JP" altLang="en-US" dirty="0"/>
              <a:t>オープンデータを自動的に複数利用するアプリ開発</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59B68BF-07ED-4086-807A-287DF3B11A09}" type="slidenum">
              <a:rPr kumimoji="1" lang="ja-JP" altLang="en-US" smtClean="0"/>
              <a:pPr/>
              <a:t>10</a:t>
            </a:fld>
            <a:endParaRPr kumimoji="1" lang="ja-JP" altLang="en-US"/>
          </a:p>
        </p:txBody>
      </p:sp>
    </p:spTree>
    <p:extLst>
      <p:ext uri="{BB962C8B-B14F-4D97-AF65-F5344CB8AC3E}">
        <p14:creationId xmlns:p14="http://schemas.microsoft.com/office/powerpoint/2010/main" val="87446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041400"/>
            <a:ext cx="6858000" cy="2387600"/>
          </a:xfrm>
        </p:spPr>
        <p:txBody>
          <a:bodyPr anchor="b"/>
          <a:lstStyle>
            <a:lvl1pPr algn="ctr">
              <a:defRPr sz="405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5936185-6C5C-4832-8F18-F90BEE079BC5}" type="datetime1">
              <a:rPr kumimoji="1" lang="ja-JP" altLang="en-US" smtClean="0"/>
              <a:pPr/>
              <a:t>2020/5/16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271473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21318F-F86D-4638-AFB8-A276A90C8759}" type="datetime1">
              <a:rPr kumimoji="1" lang="ja-JP" altLang="en-US" smtClean="0"/>
              <a:pPr/>
              <a:t>2020/5/16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lang="ja-JP" altLang="en-US" smtClean="0"/>
              <a:pPr/>
              <a:t>‹#›</a:t>
            </a:fld>
            <a:endParaRPr lang="ja-JP" altLang="en-US" dirty="0"/>
          </a:p>
        </p:txBody>
      </p:sp>
    </p:spTree>
    <p:extLst>
      <p:ext uri="{BB962C8B-B14F-4D97-AF65-F5344CB8AC3E}">
        <p14:creationId xmlns:p14="http://schemas.microsoft.com/office/powerpoint/2010/main" val="288793675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589756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274638"/>
            <a:ext cx="5800725" cy="589756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86898F5-C69D-4CF5-A37C-C59241C3C621}" type="datetime1">
              <a:rPr kumimoji="1" lang="ja-JP" altLang="en-US" smtClean="0"/>
              <a:pPr/>
              <a:t>2020/5/16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3249792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4082"/>
          </a:xfrm>
        </p:spPr>
        <p:txBody>
          <a:bodyPr/>
          <a:lstStyle>
            <a:lvl1pPr>
              <a:defRPr>
                <a:solidFill>
                  <a:schemeClr val="accent4">
                    <a:lumMod val="20000"/>
                    <a:lumOff val="80000"/>
                  </a:schemeClr>
                </a:solidFill>
                <a:latin typeface="HGP創英角ﾎﾟｯﾌﾟ体" panose="040B0A00000000000000" pitchFamily="50" charset="-128"/>
                <a:ea typeface="HGP創英角ﾎﾟｯﾌﾟ体" panose="040B0A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p:nvPr>
        </p:nvSpPr>
        <p:spPr>
          <a:xfrm>
            <a:off x="467544" y="692696"/>
            <a:ext cx="8208912" cy="6028780"/>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54536309-0AF0-4DD0-987F-AE6A6B3C4D96}" type="datetime1">
              <a:rPr kumimoji="1" lang="ja-JP" altLang="en-US" smtClean="0"/>
              <a:pPr/>
              <a:t>2020/5/16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3283531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4406901"/>
            <a:ext cx="7886700" cy="1362075"/>
          </a:xfrm>
        </p:spPr>
        <p:txBody>
          <a:bodyPr anchor="t"/>
          <a:lstStyle>
            <a:lvl1pPr>
              <a:defRPr sz="3000" b="1"/>
            </a:lvl1pPr>
          </a:lstStyle>
          <a:p>
            <a:r>
              <a:rPr lang="ja-JP" altLang="en-US"/>
              <a:t>マスター タイトルの書式設定</a:t>
            </a:r>
            <a:endParaRPr lang="en-US"/>
          </a:p>
        </p:txBody>
      </p:sp>
      <p:sp>
        <p:nvSpPr>
          <p:cNvPr id="3" name="Text Placeholder 2"/>
          <p:cNvSpPr>
            <a:spLocks noGrp="1"/>
          </p:cNvSpPr>
          <p:nvPr>
            <p:ph type="body" idx="1"/>
          </p:nvPr>
        </p:nvSpPr>
        <p:spPr>
          <a:xfrm>
            <a:off x="623888" y="2906713"/>
            <a:ext cx="78867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E347F6-74BB-4434-9A88-0608B941D9C3}" type="datetime1">
              <a:rPr kumimoji="1" lang="ja-JP" altLang="en-US" smtClean="0"/>
              <a:pPr/>
              <a:t>2020/5/16</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354138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0863"/>
            <a:ext cx="3886200" cy="43513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85E53E8F-CE96-48B4-837E-BBDA71566F94}" type="datetime1">
              <a:rPr kumimoji="1" lang="ja-JP" altLang="en-US" smtClean="0"/>
              <a:pPr/>
              <a:t>2020/5/16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481399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3888" y="274638"/>
            <a:ext cx="7886700" cy="114300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3888" y="1535113"/>
            <a:ext cx="386715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3888" y="2174876"/>
            <a:ext cx="386715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2248" y="1535113"/>
            <a:ext cx="3868340"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42248" y="2174876"/>
            <a:ext cx="3868340" cy="399732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3DB6761-21FF-4CA4-B378-1164482FB808}" type="datetime1">
              <a:rPr kumimoji="1" lang="ja-JP" altLang="en-US" smtClean="0"/>
              <a:pPr/>
              <a:t>2020/5/16</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581416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1F7603F9-A483-4236-9020-E0C3239A1E98}" type="datetime1">
              <a:rPr kumimoji="1" lang="ja-JP" altLang="en-US" smtClean="0"/>
              <a:pPr/>
              <a:t>2020/5/16</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1320573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AB5B15-A56F-4CDE-AD11-B750E7DFD2EB}" type="datetime1">
              <a:rPr kumimoji="1" lang="ja-JP" altLang="en-US" smtClean="0"/>
              <a:pPr/>
              <a:t>2020/5/16</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1338180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3888" y="685801"/>
            <a:ext cx="3009900" cy="1160463"/>
          </a:xfrm>
        </p:spPr>
        <p:txBody>
          <a:bodyPr anchor="b"/>
          <a:lstStyle>
            <a:lvl1pPr>
              <a:defRPr sz="1500" b="1"/>
            </a:lvl1pPr>
          </a:lstStyle>
          <a:p>
            <a:r>
              <a:rPr lang="ja-JP" altLang="en-US"/>
              <a:t>マスター タイトルの書式設定</a:t>
            </a:r>
            <a:endParaRPr lang="en-US"/>
          </a:p>
        </p:txBody>
      </p:sp>
      <p:sp>
        <p:nvSpPr>
          <p:cNvPr id="3" name="Content Placeholder 2"/>
          <p:cNvSpPr>
            <a:spLocks noGrp="1"/>
          </p:cNvSpPr>
          <p:nvPr>
            <p:ph idx="1"/>
          </p:nvPr>
        </p:nvSpPr>
        <p:spPr>
          <a:xfrm>
            <a:off x="3784998" y="685800"/>
            <a:ext cx="4725590" cy="5486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3888" y="1846264"/>
            <a:ext cx="3009900" cy="432593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21318F-F86D-4638-AFB8-A276A90C8759}" type="datetime1">
              <a:rPr kumimoji="1" lang="ja-JP" altLang="en-US" smtClean="0"/>
              <a:pPr/>
              <a:t>2020/5/16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46E97CF-0504-4E3F-9290-CC6BBD911ACE}" type="slidenum">
              <a:rPr lang="ja-JP" altLang="en-US" smtClean="0"/>
              <a:pPr/>
              <a:t>‹#›</a:t>
            </a:fld>
            <a:endParaRPr lang="ja-JP" altLang="en-US" dirty="0"/>
          </a:p>
        </p:txBody>
      </p:sp>
    </p:spTree>
    <p:extLst>
      <p:ext uri="{BB962C8B-B14F-4D97-AF65-F5344CB8AC3E}">
        <p14:creationId xmlns:p14="http://schemas.microsoft.com/office/powerpoint/2010/main" val="71673521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78806" y="4800600"/>
            <a:ext cx="5382816" cy="566738"/>
          </a:xfrm>
        </p:spPr>
        <p:txBody>
          <a:bodyPr anchor="b"/>
          <a:lstStyle>
            <a:lvl1pPr>
              <a:defRPr sz="15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878806" y="685801"/>
            <a:ext cx="5382816" cy="404177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a:t>図を追加</a:t>
            </a:r>
            <a:endParaRPr lang="en-US" dirty="0"/>
          </a:p>
        </p:txBody>
      </p:sp>
      <p:sp>
        <p:nvSpPr>
          <p:cNvPr id="4" name="Text Placeholder 3"/>
          <p:cNvSpPr>
            <a:spLocks noGrp="1"/>
          </p:cNvSpPr>
          <p:nvPr>
            <p:ph type="body" sz="half" idx="2"/>
          </p:nvPr>
        </p:nvSpPr>
        <p:spPr>
          <a:xfrm>
            <a:off x="1878806" y="5367338"/>
            <a:ext cx="5382816"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B0C2B7-3D92-473E-BA30-CBCE3E265B37}" type="datetime1">
              <a:rPr kumimoji="1" lang="ja-JP" altLang="en-US" smtClean="0"/>
              <a:pPr/>
              <a:t>2020/5/16</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246E97CF-0504-4E3F-9290-CC6BBD911ACE}" type="slidenum">
              <a:rPr kumimoji="1" lang="ja-JP" altLang="en-US" smtClean="0"/>
              <a:pPr/>
              <a:t>‹#›</a:t>
            </a:fld>
            <a:endParaRPr kumimoji="1" lang="ja-JP" altLang="en-US" dirty="0"/>
          </a:p>
        </p:txBody>
      </p:sp>
    </p:spTree>
    <p:extLst>
      <p:ext uri="{BB962C8B-B14F-4D97-AF65-F5344CB8AC3E}">
        <p14:creationId xmlns:p14="http://schemas.microsoft.com/office/powerpoint/2010/main" val="1869872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634082"/>
          </a:xfrm>
          <a:prstGeom prst="rect">
            <a:avLst/>
          </a:prstGeom>
          <a:solidFill>
            <a:srgbClr val="C00000"/>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628650" y="980728"/>
            <a:ext cx="7886700" cy="519147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4574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521318F-F86D-4638-AFB8-A276A90C8759}" type="datetime1">
              <a:rPr kumimoji="1" lang="ja-JP" altLang="en-US" smtClean="0"/>
              <a:pPr/>
              <a:t>2020/5/16</a:t>
            </a:fld>
            <a:endParaRPr kumimoji="1" lang="ja-JP" altLang="en-US" dirty="0"/>
          </a:p>
        </p:txBody>
      </p:sp>
      <p:sp>
        <p:nvSpPr>
          <p:cNvPr id="5" name="Footer Placeholder 4"/>
          <p:cNvSpPr>
            <a:spLocks noGrp="1"/>
          </p:cNvSpPr>
          <p:nvPr>
            <p:ph type="ftr" sz="quarter" idx="3"/>
          </p:nvPr>
        </p:nvSpPr>
        <p:spPr>
          <a:xfrm>
            <a:off x="3486150" y="6356351"/>
            <a:ext cx="21717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057900" y="6356351"/>
            <a:ext cx="24574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6E97CF-0504-4E3F-9290-CC6BBD911ACE}" type="slidenum">
              <a:rPr lang="ja-JP" altLang="en-US" smtClean="0"/>
              <a:pPr/>
              <a:t>‹#›</a:t>
            </a:fld>
            <a:endParaRPr lang="ja-JP" altLang="en-US" dirty="0"/>
          </a:p>
        </p:txBody>
      </p:sp>
    </p:spTree>
    <p:extLst>
      <p:ext uri="{BB962C8B-B14F-4D97-AF65-F5344CB8AC3E}">
        <p14:creationId xmlns:p14="http://schemas.microsoft.com/office/powerpoint/2010/main" val="48062386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685800" rtl="0" eaLnBrk="1" latinLnBrk="0" hangingPunct="1">
        <a:spcBef>
          <a:spcPct val="0"/>
        </a:spcBef>
        <a:buNone/>
        <a:defRPr kumimoji="1" sz="3300" kern="1200">
          <a:solidFill>
            <a:schemeClr val="bg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620688"/>
            <a:ext cx="8052565" cy="1944216"/>
          </a:xfrm>
        </p:spPr>
        <p:txBody>
          <a:bodyPr>
            <a:noAutofit/>
          </a:bodyPr>
          <a:lstStyle/>
          <a:p>
            <a:r>
              <a:rPr lang="ja-JP" altLang="ja-JP" dirty="0"/>
              <a:t>オープンデータの</a:t>
            </a:r>
            <a:r>
              <a:rPr lang="en-US" altLang="ja-JP" dirty="0"/>
              <a:t>RDF</a:t>
            </a:r>
            <a:r>
              <a:rPr lang="ja-JP" altLang="ja-JP" dirty="0"/>
              <a:t>化のための項目名のクラスタを使用した述語のサジェストに関する研究</a:t>
            </a:r>
          </a:p>
        </p:txBody>
      </p:sp>
      <p:sp>
        <p:nvSpPr>
          <p:cNvPr id="3" name="サブタイトル 2"/>
          <p:cNvSpPr>
            <a:spLocks noGrp="1"/>
          </p:cNvSpPr>
          <p:nvPr>
            <p:ph type="subTitle" idx="1"/>
          </p:nvPr>
        </p:nvSpPr>
        <p:spPr>
          <a:xfrm>
            <a:off x="611560" y="4340696"/>
            <a:ext cx="7632848" cy="1752600"/>
          </a:xfrm>
        </p:spPr>
        <p:txBody>
          <a:bodyPr>
            <a:normAutofit/>
          </a:bodyPr>
          <a:lstStyle/>
          <a:p>
            <a:pPr algn="r"/>
            <a:r>
              <a:rPr lang="ja-JP" altLang="en-US" sz="2700" dirty="0"/>
              <a:t>鹿児島大学大学院</a:t>
            </a:r>
            <a:r>
              <a:rPr lang="ja-JP" altLang="en-US" sz="2700" dirty="0">
                <a:solidFill>
                  <a:schemeClr val="tx1"/>
                </a:solidFill>
              </a:rPr>
              <a:t>理工学研究科</a:t>
            </a:r>
            <a:endParaRPr lang="en-US" altLang="ja-JP" sz="2700" dirty="0">
              <a:solidFill>
                <a:schemeClr val="tx1"/>
              </a:solidFill>
            </a:endParaRPr>
          </a:p>
          <a:p>
            <a:pPr algn="r"/>
            <a:r>
              <a:rPr lang="ja-JP" altLang="ja-JP" sz="2200" dirty="0"/>
              <a:t>陳博</a:t>
            </a:r>
            <a:r>
              <a:rPr lang="ja-JP" altLang="en-US" sz="2200" baseline="30000" dirty="0"/>
              <a:t>　</a:t>
            </a:r>
            <a:r>
              <a:rPr lang="ja-JP" altLang="ja-JP" sz="2200" dirty="0"/>
              <a:t>久永忠範</a:t>
            </a:r>
            <a:r>
              <a:rPr lang="ja-JP" altLang="en-US" sz="2200" baseline="30000" dirty="0"/>
              <a:t>　</a:t>
            </a:r>
            <a:r>
              <a:rPr lang="ja-JP" altLang="ja-JP" sz="2200" dirty="0"/>
              <a:t>泊大貴　渕田孝康</a:t>
            </a:r>
            <a:endParaRPr lang="en-US" altLang="ja-JP" sz="2200" dirty="0">
              <a:solidFill>
                <a:schemeClr val="tx1"/>
              </a:solidFill>
            </a:endParaRPr>
          </a:p>
          <a:p>
            <a:pPr algn="r"/>
            <a:r>
              <a:rPr lang="en-US" altLang="ja-JP" dirty="0"/>
              <a:t>(</a:t>
            </a:r>
            <a:r>
              <a:rPr lang="ja-JP" altLang="ja-JP" dirty="0"/>
              <a:t>陳博</a:t>
            </a:r>
            <a:r>
              <a:rPr lang="ja-JP" altLang="en-US" dirty="0"/>
              <a:t>　総合理工学専攻　</a:t>
            </a:r>
            <a:r>
              <a:rPr lang="en-US" altLang="ja-JP" dirty="0"/>
              <a:t>D3)</a:t>
            </a:r>
            <a:endParaRPr lang="ja-JP" altLang="ja-JP" dirty="0"/>
          </a:p>
          <a:p>
            <a:pPr algn="r"/>
            <a:r>
              <a:rPr lang="ja-JP" altLang="en-US" sz="2100" dirty="0">
                <a:solidFill>
                  <a:schemeClr val="tx1"/>
                </a:solidFill>
              </a:rPr>
              <a:t>　</a:t>
            </a:r>
          </a:p>
        </p:txBody>
      </p:sp>
    </p:spTree>
    <p:extLst>
      <p:ext uri="{BB962C8B-B14F-4D97-AF65-F5344CB8AC3E}">
        <p14:creationId xmlns:p14="http://schemas.microsoft.com/office/powerpoint/2010/main" val="77751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Ｗｏｒｄ２ｖｅｃとは</a:t>
            </a:r>
            <a:endParaRPr lang="en-US" altLang="ja-JP" dirty="0"/>
          </a:p>
        </p:txBody>
      </p:sp>
      <p:sp>
        <p:nvSpPr>
          <p:cNvPr id="3" name="コンテンツ プレースホルダー 2"/>
          <p:cNvSpPr>
            <a:spLocks noGrp="1"/>
          </p:cNvSpPr>
          <p:nvPr>
            <p:ph idx="1"/>
          </p:nvPr>
        </p:nvSpPr>
        <p:spPr>
          <a:xfrm>
            <a:off x="251520" y="764704"/>
            <a:ext cx="8640960" cy="5069160"/>
          </a:xfrm>
        </p:spPr>
        <p:txBody>
          <a:bodyPr>
            <a:normAutofit/>
          </a:bodyPr>
          <a:lstStyle/>
          <a:p>
            <a:r>
              <a:rPr kumimoji="1" lang="ja-JP" altLang="en-US" sz="2000" dirty="0"/>
              <a:t>Ｗｏｒｄ２ｖｅｃについて</a:t>
            </a:r>
            <a:endParaRPr kumimoji="1" lang="en-US" altLang="ja-JP" sz="2000" dirty="0"/>
          </a:p>
          <a:p>
            <a:pPr lvl="1"/>
            <a:r>
              <a:rPr lang="ja-JP" altLang="en-US" sz="2000" dirty="0"/>
              <a:t>２０１３年、グーグルが開発した単語の分散表現手法</a:t>
            </a:r>
            <a:r>
              <a:rPr lang="en-US" altLang="ja-JP" sz="2000" dirty="0"/>
              <a:t>[T.Mikolov,2013]</a:t>
            </a:r>
            <a:endParaRPr kumimoji="1" lang="en-US" altLang="ja-JP" sz="2000" dirty="0"/>
          </a:p>
          <a:p>
            <a:pPr lvl="1"/>
            <a:r>
              <a:rPr lang="ja-JP" altLang="en-US" sz="2000" dirty="0">
                <a:solidFill>
                  <a:srgbClr val="FF0000"/>
                </a:solidFill>
              </a:rPr>
              <a:t>単語</a:t>
            </a:r>
            <a:r>
              <a:rPr lang="ja-JP" altLang="en-US" sz="2000" dirty="0"/>
              <a:t>の「意味」を表現する</a:t>
            </a:r>
            <a:r>
              <a:rPr lang="ja-JP" altLang="en-US" sz="2000" dirty="0">
                <a:solidFill>
                  <a:srgbClr val="FF0000"/>
                </a:solidFill>
              </a:rPr>
              <a:t>ベクトル</a:t>
            </a:r>
            <a:r>
              <a:rPr lang="ja-JP" altLang="en-US" sz="2000" dirty="0"/>
              <a:t>を低次元で作れる</a:t>
            </a:r>
            <a:endParaRPr lang="en-US" altLang="ja-JP" sz="2000" dirty="0"/>
          </a:p>
          <a:p>
            <a:pPr lvl="1"/>
            <a:r>
              <a:rPr lang="ja-JP" altLang="en-US" sz="2000" dirty="0"/>
              <a:t>学習にはたくさんの文章（例えば</a:t>
            </a:r>
            <a:r>
              <a:rPr lang="en-US" altLang="ja-JP" sz="2000" dirty="0"/>
              <a:t>Wikipedia </a:t>
            </a:r>
            <a:r>
              <a:rPr lang="ja-JP" altLang="en-US" sz="2000" dirty="0"/>
              <a:t>）を使用</a:t>
            </a:r>
            <a:endParaRPr lang="en-US" altLang="ja-JP" sz="2000" dirty="0"/>
          </a:p>
          <a:p>
            <a:pPr lvl="1"/>
            <a:r>
              <a:rPr lang="ja-JP" altLang="en-US" sz="2000" dirty="0"/>
              <a:t>入力した語彙と類似した単語を出力できる</a:t>
            </a:r>
            <a:endParaRPr lang="en-US" altLang="ja-JP" sz="2000" dirty="0"/>
          </a:p>
          <a:p>
            <a:pPr lvl="1"/>
            <a:endParaRPr kumimoji="1" lang="en-US" altLang="ja-JP" sz="2000" dirty="0"/>
          </a:p>
          <a:p>
            <a:pPr lvl="1"/>
            <a:endParaRPr kumimoji="1" lang="en-US" altLang="ja-JP" sz="2000" dirty="0"/>
          </a:p>
          <a:p>
            <a:r>
              <a:rPr lang="ja-JP" altLang="en-US" sz="2000" dirty="0"/>
              <a:t>学習方法は</a:t>
            </a:r>
            <a:r>
              <a:rPr lang="en-US" altLang="ja-JP" sz="2000" dirty="0"/>
              <a:t>2</a:t>
            </a:r>
            <a:r>
              <a:rPr lang="ja-JP" altLang="en-US" sz="2000" dirty="0"/>
              <a:t>種類ある</a:t>
            </a:r>
            <a:endParaRPr lang="en-US" altLang="ja-JP" sz="2000" dirty="0"/>
          </a:p>
          <a:p>
            <a:pPr lvl="1"/>
            <a:r>
              <a:rPr lang="ja-JP" altLang="en-US" sz="2000" dirty="0"/>
              <a:t>学習方法：</a:t>
            </a:r>
            <a:r>
              <a:rPr lang="en-US" altLang="ja-JP" sz="2000" dirty="0"/>
              <a:t> </a:t>
            </a:r>
            <a:r>
              <a:rPr lang="en-US" altLang="ja-JP" sz="2000" dirty="0" err="1">
                <a:solidFill>
                  <a:srgbClr val="FF0000"/>
                </a:solidFill>
              </a:rPr>
              <a:t>cbow</a:t>
            </a:r>
            <a:r>
              <a:rPr lang="ja-JP" altLang="en-US" sz="2000" dirty="0"/>
              <a:t>と</a:t>
            </a:r>
            <a:r>
              <a:rPr lang="en-US" altLang="ja-JP" sz="2000" dirty="0" err="1">
                <a:solidFill>
                  <a:srgbClr val="FF0000"/>
                </a:solidFill>
              </a:rPr>
              <a:t>Skipgram</a:t>
            </a:r>
            <a:r>
              <a:rPr lang="ja-JP" altLang="en-US" sz="2000" dirty="0"/>
              <a:t>　</a:t>
            </a:r>
            <a:endParaRPr lang="en-US" altLang="ja-JP" sz="2000" dirty="0"/>
          </a:p>
          <a:p>
            <a:pPr marL="457200" lvl="1" indent="0">
              <a:buNone/>
            </a:pPr>
            <a:endParaRPr lang="en-US" altLang="ja-JP" sz="2000" dirty="0"/>
          </a:p>
          <a:p>
            <a:pPr lvl="1"/>
            <a:endParaRPr lang="en-US" altLang="ja-JP" sz="2400" dirty="0"/>
          </a:p>
          <a:p>
            <a:pPr lvl="1"/>
            <a:endParaRPr kumimoji="1" lang="ja-JP" altLang="en-US" sz="2400"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10</a:t>
            </a:fld>
            <a:endParaRPr kumimoji="1" lang="ja-JP" altLang="en-US"/>
          </a:p>
        </p:txBody>
      </p:sp>
      <p:pic>
        <p:nvPicPr>
          <p:cNvPr id="6" name="図 5">
            <a:extLst>
              <a:ext uri="{FF2B5EF4-FFF2-40B4-BE49-F238E27FC236}">
                <a16:creationId xmlns:a16="http://schemas.microsoft.com/office/drawing/2014/main" id="{8F7BDB3F-AAAA-491D-9FDC-00AEC24EFF37}"/>
              </a:ext>
            </a:extLst>
          </p:cNvPr>
          <p:cNvPicPr>
            <a:picLocks noChangeAspect="1"/>
          </p:cNvPicPr>
          <p:nvPr/>
        </p:nvPicPr>
        <p:blipFill>
          <a:blip r:embed="rId3"/>
          <a:stretch>
            <a:fillRect/>
          </a:stretch>
        </p:blipFill>
        <p:spPr>
          <a:xfrm>
            <a:off x="5292080" y="2740671"/>
            <a:ext cx="3762375" cy="3581400"/>
          </a:xfrm>
          <a:prstGeom prst="rect">
            <a:avLst/>
          </a:prstGeom>
        </p:spPr>
      </p:pic>
    </p:spTree>
    <p:extLst>
      <p:ext uri="{BB962C8B-B14F-4D97-AF65-F5344CB8AC3E}">
        <p14:creationId xmlns:p14="http://schemas.microsoft.com/office/powerpoint/2010/main" val="2687716047"/>
      </p:ext>
    </p:extLst>
  </p:cSld>
  <p:clrMapOvr>
    <a:masterClrMapping/>
  </p:clrMapOvr>
  <mc:AlternateContent xmlns:mc="http://schemas.openxmlformats.org/markup-compatibility/2006" xmlns:p14="http://schemas.microsoft.com/office/powerpoint/2010/main">
    <mc:Choice Requires="p14">
      <p:transition spd="slow" p14:dur="2000" advTm="17443"/>
    </mc:Choice>
    <mc:Fallback xmlns="">
      <p:transition spd="slow" advTm="1744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1A88D6-513B-48D4-9F6D-6F0BA401AEC1}"/>
              </a:ext>
            </a:extLst>
          </p:cNvPr>
          <p:cNvSpPr>
            <a:spLocks noGrp="1"/>
          </p:cNvSpPr>
          <p:nvPr>
            <p:ph type="title"/>
          </p:nvPr>
        </p:nvSpPr>
        <p:spPr/>
        <p:txBody>
          <a:bodyPr>
            <a:normAutofit/>
          </a:bodyPr>
          <a:lstStyle/>
          <a:p>
            <a:r>
              <a:rPr lang="ja-JP" altLang="en-US" dirty="0"/>
              <a:t>学習方法：</a:t>
            </a:r>
            <a:r>
              <a:rPr lang="en-US" altLang="ja-JP" dirty="0"/>
              <a:t> </a:t>
            </a:r>
            <a:r>
              <a:rPr lang="en-US" altLang="ja-JP" dirty="0" err="1"/>
              <a:t>cbow</a:t>
            </a:r>
            <a:r>
              <a:rPr lang="ja-JP" altLang="en-US" dirty="0"/>
              <a:t>と</a:t>
            </a:r>
            <a:r>
              <a:rPr lang="en-US" altLang="ja-JP" dirty="0" err="1"/>
              <a:t>Skipgram</a:t>
            </a:r>
            <a:endParaRPr lang="ja-JP" altLang="en-US" dirty="0"/>
          </a:p>
        </p:txBody>
      </p:sp>
      <p:sp>
        <p:nvSpPr>
          <p:cNvPr id="4" name="スライド番号プレースホルダー 3">
            <a:extLst>
              <a:ext uri="{FF2B5EF4-FFF2-40B4-BE49-F238E27FC236}">
                <a16:creationId xmlns:a16="http://schemas.microsoft.com/office/drawing/2014/main" id="{408ED7FD-1F88-47F4-8945-E5DBCD979788}"/>
              </a:ext>
            </a:extLst>
          </p:cNvPr>
          <p:cNvSpPr>
            <a:spLocks noGrp="1"/>
          </p:cNvSpPr>
          <p:nvPr>
            <p:ph type="sldNum" sz="quarter" idx="12"/>
          </p:nvPr>
        </p:nvSpPr>
        <p:spPr/>
        <p:txBody>
          <a:bodyPr/>
          <a:lstStyle/>
          <a:p>
            <a:fld id="{246E97CF-0504-4E3F-9290-CC6BBD911ACE}" type="slidenum">
              <a:rPr kumimoji="1" lang="ja-JP" altLang="en-US" smtClean="0"/>
              <a:pPr/>
              <a:t>11</a:t>
            </a:fld>
            <a:endParaRPr kumimoji="1" lang="ja-JP" altLang="en-US" dirty="0"/>
          </a:p>
        </p:txBody>
      </p:sp>
      <p:pic>
        <p:nvPicPr>
          <p:cNvPr id="5" name="図 4">
            <a:extLst>
              <a:ext uri="{FF2B5EF4-FFF2-40B4-BE49-F238E27FC236}">
                <a16:creationId xmlns:a16="http://schemas.microsoft.com/office/drawing/2014/main" id="{963FE54B-8CA0-4CC4-ADC4-43F94C080520}"/>
              </a:ext>
            </a:extLst>
          </p:cNvPr>
          <p:cNvPicPr>
            <a:picLocks noChangeAspect="1"/>
          </p:cNvPicPr>
          <p:nvPr/>
        </p:nvPicPr>
        <p:blipFill>
          <a:blip r:embed="rId3"/>
          <a:stretch>
            <a:fillRect/>
          </a:stretch>
        </p:blipFill>
        <p:spPr>
          <a:xfrm>
            <a:off x="457200" y="1700808"/>
            <a:ext cx="3457575" cy="3248025"/>
          </a:xfrm>
          <a:prstGeom prst="rect">
            <a:avLst/>
          </a:prstGeom>
        </p:spPr>
      </p:pic>
      <p:pic>
        <p:nvPicPr>
          <p:cNvPr id="6" name="図 5">
            <a:extLst>
              <a:ext uri="{FF2B5EF4-FFF2-40B4-BE49-F238E27FC236}">
                <a16:creationId xmlns:a16="http://schemas.microsoft.com/office/drawing/2014/main" id="{BBC431BF-C90D-4D2D-83AE-AD28C87F3FEC}"/>
              </a:ext>
            </a:extLst>
          </p:cNvPr>
          <p:cNvPicPr>
            <a:picLocks noChangeAspect="1"/>
          </p:cNvPicPr>
          <p:nvPr/>
        </p:nvPicPr>
        <p:blipFill>
          <a:blip r:embed="rId4"/>
          <a:stretch>
            <a:fillRect/>
          </a:stretch>
        </p:blipFill>
        <p:spPr>
          <a:xfrm>
            <a:off x="4814692" y="1690846"/>
            <a:ext cx="3477016" cy="3184654"/>
          </a:xfrm>
          <a:prstGeom prst="rect">
            <a:avLst/>
          </a:prstGeom>
        </p:spPr>
      </p:pic>
      <p:sp>
        <p:nvSpPr>
          <p:cNvPr id="7" name="テキスト ボックス 6">
            <a:extLst>
              <a:ext uri="{FF2B5EF4-FFF2-40B4-BE49-F238E27FC236}">
                <a16:creationId xmlns:a16="http://schemas.microsoft.com/office/drawing/2014/main" id="{62233DBF-7F55-466C-B058-1047485CF874}"/>
              </a:ext>
            </a:extLst>
          </p:cNvPr>
          <p:cNvSpPr txBox="1"/>
          <p:nvPr/>
        </p:nvSpPr>
        <p:spPr>
          <a:xfrm>
            <a:off x="683568" y="5263627"/>
            <a:ext cx="3600400" cy="923330"/>
          </a:xfrm>
          <a:prstGeom prst="rect">
            <a:avLst/>
          </a:prstGeom>
          <a:noFill/>
        </p:spPr>
        <p:txBody>
          <a:bodyPr wrap="square" rtlCol="0">
            <a:spAutoFit/>
          </a:bodyPr>
          <a:lstStyle/>
          <a:p>
            <a:r>
              <a:rPr kumimoji="1" lang="ja-JP" altLang="en-US" dirty="0"/>
              <a:t>周辺単語⇒該当単語を予測</a:t>
            </a:r>
            <a:endParaRPr kumimoji="1" lang="en-US" altLang="ja-JP" dirty="0"/>
          </a:p>
          <a:p>
            <a:r>
              <a:rPr lang="en-US" altLang="ja-JP" dirty="0"/>
              <a:t>(</a:t>
            </a:r>
            <a:r>
              <a:rPr lang="ja-JP" altLang="en-US" dirty="0"/>
              <a:t>単語周辺の文脈から単語を推定）</a:t>
            </a:r>
            <a:endParaRPr lang="en-US" altLang="ja-JP" dirty="0"/>
          </a:p>
          <a:p>
            <a:endParaRPr kumimoji="1" lang="ja-JP" altLang="en-US" dirty="0"/>
          </a:p>
        </p:txBody>
      </p:sp>
      <p:sp>
        <p:nvSpPr>
          <p:cNvPr id="8" name="テキスト ボックス 7">
            <a:extLst>
              <a:ext uri="{FF2B5EF4-FFF2-40B4-BE49-F238E27FC236}">
                <a16:creationId xmlns:a16="http://schemas.microsoft.com/office/drawing/2014/main" id="{D31E3732-90AE-4BEA-B638-089A70AEFD78}"/>
              </a:ext>
            </a:extLst>
          </p:cNvPr>
          <p:cNvSpPr txBox="1"/>
          <p:nvPr/>
        </p:nvSpPr>
        <p:spPr>
          <a:xfrm>
            <a:off x="4861012" y="5263627"/>
            <a:ext cx="4282988" cy="646331"/>
          </a:xfrm>
          <a:prstGeom prst="rect">
            <a:avLst/>
          </a:prstGeom>
          <a:noFill/>
        </p:spPr>
        <p:txBody>
          <a:bodyPr wrap="square" rtlCol="0">
            <a:spAutoFit/>
          </a:bodyPr>
          <a:lstStyle/>
          <a:p>
            <a:r>
              <a:rPr lang="ja-JP" altLang="en-US" dirty="0"/>
              <a:t>該当単語</a:t>
            </a:r>
            <a:r>
              <a:rPr kumimoji="1" lang="ja-JP" altLang="en-US" dirty="0"/>
              <a:t>⇒</a:t>
            </a:r>
            <a:r>
              <a:rPr lang="ja-JP" altLang="en-US" dirty="0"/>
              <a:t>周辺単語</a:t>
            </a:r>
            <a:r>
              <a:rPr kumimoji="1" lang="ja-JP" altLang="en-US" dirty="0"/>
              <a:t>を予測（</a:t>
            </a:r>
            <a:r>
              <a:rPr lang="en-US" altLang="ja-JP" dirty="0" err="1"/>
              <a:t>Cbow</a:t>
            </a:r>
            <a:r>
              <a:rPr lang="ja-JP" altLang="en-US" dirty="0"/>
              <a:t>と逆で</a:t>
            </a:r>
            <a:r>
              <a:rPr kumimoji="1" lang="ja-JP" altLang="en-US" dirty="0"/>
              <a:t>）</a:t>
            </a:r>
            <a:endParaRPr kumimoji="1" lang="en-US" altLang="ja-JP" dirty="0"/>
          </a:p>
          <a:p>
            <a:r>
              <a:rPr lang="ja-JP" altLang="en-US" dirty="0"/>
              <a:t>（単語から文脈の単語を推定</a:t>
            </a:r>
            <a:r>
              <a:rPr kumimoji="1" lang="ja-JP" altLang="en-US" dirty="0"/>
              <a:t>）</a:t>
            </a:r>
          </a:p>
        </p:txBody>
      </p:sp>
      <p:sp>
        <p:nvSpPr>
          <p:cNvPr id="3" name="正方形/長方形 2">
            <a:extLst>
              <a:ext uri="{FF2B5EF4-FFF2-40B4-BE49-F238E27FC236}">
                <a16:creationId xmlns:a16="http://schemas.microsoft.com/office/drawing/2014/main" id="{53CD7DDC-5B22-492F-A723-37009AE3CBEE}"/>
              </a:ext>
            </a:extLst>
          </p:cNvPr>
          <p:cNvSpPr/>
          <p:nvPr/>
        </p:nvSpPr>
        <p:spPr>
          <a:xfrm>
            <a:off x="1979712" y="2339588"/>
            <a:ext cx="1800200" cy="369332"/>
          </a:xfrm>
          <a:prstGeom prst="rect">
            <a:avLst/>
          </a:prstGeom>
        </p:spPr>
        <p:txBody>
          <a:bodyPr wrap="square">
            <a:spAutoFit/>
          </a:bodyPr>
          <a:lstStyle/>
          <a:p>
            <a:r>
              <a:rPr lang="ja-JP" altLang="en-US" dirty="0">
                <a:solidFill>
                  <a:srgbClr val="000000"/>
                </a:solidFill>
                <a:latin typeface="verdana" panose="020B0604030504040204" pitchFamily="34" charset="0"/>
              </a:rPr>
              <a:t>単語ベクトル</a:t>
            </a:r>
            <a:endParaRPr lang="ja-JP" altLang="en-US" dirty="0"/>
          </a:p>
        </p:txBody>
      </p:sp>
      <p:sp>
        <p:nvSpPr>
          <p:cNvPr id="9" name="正方形/長方形 8">
            <a:extLst>
              <a:ext uri="{FF2B5EF4-FFF2-40B4-BE49-F238E27FC236}">
                <a16:creationId xmlns:a16="http://schemas.microsoft.com/office/drawing/2014/main" id="{18113967-C43F-4B2E-A903-1E8CC485E0A0}"/>
              </a:ext>
            </a:extLst>
          </p:cNvPr>
          <p:cNvSpPr/>
          <p:nvPr/>
        </p:nvSpPr>
        <p:spPr>
          <a:xfrm>
            <a:off x="5508104" y="2339588"/>
            <a:ext cx="1430200" cy="369332"/>
          </a:xfrm>
          <a:prstGeom prst="rect">
            <a:avLst/>
          </a:prstGeom>
        </p:spPr>
        <p:txBody>
          <a:bodyPr wrap="none">
            <a:spAutoFit/>
          </a:bodyPr>
          <a:lstStyle/>
          <a:p>
            <a:r>
              <a:rPr lang="ja-JP" altLang="en-US" dirty="0">
                <a:solidFill>
                  <a:srgbClr val="000000"/>
                </a:solidFill>
                <a:latin typeface="verdana" panose="020B0604030504040204" pitchFamily="34" charset="0"/>
              </a:rPr>
              <a:t>単語ベクトル</a:t>
            </a:r>
            <a:endParaRPr lang="ja-JP" altLang="en-US" dirty="0"/>
          </a:p>
        </p:txBody>
      </p:sp>
    </p:spTree>
    <p:extLst>
      <p:ext uri="{BB962C8B-B14F-4D97-AF65-F5344CB8AC3E}">
        <p14:creationId xmlns:p14="http://schemas.microsoft.com/office/powerpoint/2010/main" val="1504272447"/>
      </p:ext>
    </p:extLst>
  </p:cSld>
  <p:clrMapOvr>
    <a:masterClrMapping/>
  </p:clrMapOvr>
  <mc:AlternateContent xmlns:mc="http://schemas.openxmlformats.org/markup-compatibility/2006" xmlns:p14="http://schemas.microsoft.com/office/powerpoint/2010/main">
    <mc:Choice Requires="p14">
      <p:transition spd="slow" p14:dur="2000" advTm="26076"/>
    </mc:Choice>
    <mc:Fallback xmlns="">
      <p:transition spd="slow" advTm="2607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9" name="Text Box 32">
            <a:extLst>
              <a:ext uri="{FF2B5EF4-FFF2-40B4-BE49-F238E27FC236}">
                <a16:creationId xmlns:a16="http://schemas.microsoft.com/office/drawing/2014/main" id="{9147BA84-1ADC-435E-A4B2-851774BE6F70}"/>
              </a:ext>
            </a:extLst>
          </p:cNvPr>
          <p:cNvSpPr txBox="1">
            <a:spLocks noChangeArrowheads="1"/>
          </p:cNvSpPr>
          <p:nvPr/>
        </p:nvSpPr>
        <p:spPr bwMode="auto">
          <a:xfrm>
            <a:off x="-73025" y="0"/>
            <a:ext cx="9253538" cy="584761"/>
          </a:xfrm>
          <a:prstGeom prst="rect">
            <a:avLst/>
          </a:prstGeom>
          <a:solidFill>
            <a:srgbClr val="9900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91425" tIns="45713" rIns="91425" bIns="45713">
            <a:spAutoFit/>
          </a:bodyPr>
          <a:lstStyle/>
          <a:p>
            <a:r>
              <a:rPr lang="en-US" altLang="ja-JP" sz="3200" dirty="0">
                <a:solidFill>
                  <a:srgbClr val="FFEAC1"/>
                </a:solidFill>
                <a:latin typeface="HGP創英角ﾎﾟｯﾌﾟ体" panose="040B0A00000000000000" pitchFamily="50" charset="-128"/>
                <a:ea typeface="HGP創英角ﾎﾟｯﾌﾟ体" panose="040B0A00000000000000" pitchFamily="50" charset="-128"/>
              </a:rPr>
              <a:t>Word2Vec</a:t>
            </a:r>
            <a:r>
              <a:rPr lang="ja-JP" altLang="en-US" sz="3200" dirty="0">
                <a:solidFill>
                  <a:srgbClr val="FFEAC1"/>
                </a:solidFill>
                <a:latin typeface="HGP創英角ﾎﾟｯﾌﾟ体" panose="040B0A00000000000000" pitchFamily="50" charset="-128"/>
                <a:ea typeface="HGP創英角ﾎﾟｯﾌﾟ体" panose="040B0A00000000000000" pitchFamily="50" charset="-128"/>
              </a:rPr>
              <a:t>の例</a:t>
            </a:r>
            <a:r>
              <a:rPr lang="en-US" altLang="ja-JP" sz="3200" dirty="0">
                <a:solidFill>
                  <a:srgbClr val="FFEAC1"/>
                </a:solidFill>
                <a:latin typeface="HGP創英角ﾎﾟｯﾌﾟ体" panose="040B0A00000000000000" pitchFamily="50" charset="-128"/>
                <a:ea typeface="HGP創英角ﾎﾟｯﾌﾟ体" panose="040B0A00000000000000" pitchFamily="50" charset="-128"/>
              </a:rPr>
              <a:t>-CBOW</a:t>
            </a:r>
          </a:p>
        </p:txBody>
      </p:sp>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r>
              <a:rPr lang="ja-JP" altLang="en-US" sz="2000" dirty="0">
                <a:latin typeface="HGS創英角ｺﾞｼｯｸUB" panose="020B0900000000000000" pitchFamily="50" charset="-128"/>
                <a:ea typeface="HGS創英角ｺﾞｼｯｸUB" panose="020B0900000000000000" pitchFamily="50" charset="-128"/>
              </a:rPr>
              <a:t>例：</a:t>
            </a:r>
            <a:r>
              <a:rPr lang="en-US" altLang="ja-JP" sz="2000" dirty="0">
                <a:latin typeface="HGS創英角ｺﾞｼｯｸUB" panose="020B0900000000000000" pitchFamily="50" charset="-128"/>
                <a:ea typeface="HGS創英角ｺﾞｼｯｸUB" panose="020B0900000000000000" pitchFamily="50" charset="-128"/>
              </a:rPr>
              <a:t>“The dog sat on chair”</a:t>
            </a:r>
          </a:p>
          <a:p>
            <a:endParaRPr lang="en-US" altLang="ja-JP" sz="2000" dirty="0">
              <a:latin typeface="HGS創英角ｺﾞｼｯｸUB" panose="020B0900000000000000" pitchFamily="50" charset="-128"/>
              <a:ea typeface="HGS創英角ｺﾞｼｯｸUB" panose="020B0900000000000000" pitchFamily="50" charset="-128"/>
            </a:endParaRPr>
          </a:p>
          <a:p>
            <a:pPr lvl="1"/>
            <a:r>
              <a:rPr lang="en-US" altLang="ja-JP" dirty="0"/>
              <a:t>Window size = 2</a:t>
            </a: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pic>
        <p:nvPicPr>
          <p:cNvPr id="2" name="図 1">
            <a:extLst>
              <a:ext uri="{FF2B5EF4-FFF2-40B4-BE49-F238E27FC236}">
                <a16:creationId xmlns:a16="http://schemas.microsoft.com/office/drawing/2014/main" id="{64504A20-885F-40F5-99DD-8976C5237EF2}"/>
              </a:ext>
            </a:extLst>
          </p:cNvPr>
          <p:cNvPicPr>
            <a:picLocks noChangeAspect="1"/>
          </p:cNvPicPr>
          <p:nvPr/>
        </p:nvPicPr>
        <p:blipFill>
          <a:blip r:embed="rId3"/>
          <a:stretch>
            <a:fillRect/>
          </a:stretch>
        </p:blipFill>
        <p:spPr>
          <a:xfrm>
            <a:off x="2123728" y="2060848"/>
            <a:ext cx="4271601" cy="3904788"/>
          </a:xfrm>
          <a:prstGeom prst="rect">
            <a:avLst/>
          </a:prstGeom>
        </p:spPr>
      </p:pic>
      <p:sp>
        <p:nvSpPr>
          <p:cNvPr id="6" name="TextBox 5">
            <a:extLst>
              <a:ext uri="{FF2B5EF4-FFF2-40B4-BE49-F238E27FC236}">
                <a16:creationId xmlns:a16="http://schemas.microsoft.com/office/drawing/2014/main" id="{37E9362A-F751-45DF-9A1B-4390B12CA323}"/>
              </a:ext>
            </a:extLst>
          </p:cNvPr>
          <p:cNvSpPr txBox="1"/>
          <p:nvPr/>
        </p:nvSpPr>
        <p:spPr>
          <a:xfrm>
            <a:off x="1547664" y="2348880"/>
            <a:ext cx="576064" cy="338554"/>
          </a:xfrm>
          <a:prstGeom prst="rect">
            <a:avLst/>
          </a:prstGeom>
          <a:noFill/>
        </p:spPr>
        <p:txBody>
          <a:bodyPr wrap="square" rtlCol="0">
            <a:spAutoFit/>
          </a:bodyPr>
          <a:lstStyle/>
          <a:p>
            <a:r>
              <a:rPr lang="en-US" sz="1600" dirty="0">
                <a:solidFill>
                  <a:srgbClr val="FF0000"/>
                </a:solidFill>
              </a:rPr>
              <a:t>the</a:t>
            </a:r>
          </a:p>
        </p:txBody>
      </p:sp>
      <p:sp>
        <p:nvSpPr>
          <p:cNvPr id="8" name="TextBox 5">
            <a:extLst>
              <a:ext uri="{FF2B5EF4-FFF2-40B4-BE49-F238E27FC236}">
                <a16:creationId xmlns:a16="http://schemas.microsoft.com/office/drawing/2014/main" id="{DE08C720-725B-4C09-8F0B-5BD06D96469F}"/>
              </a:ext>
            </a:extLst>
          </p:cNvPr>
          <p:cNvSpPr txBox="1"/>
          <p:nvPr/>
        </p:nvSpPr>
        <p:spPr>
          <a:xfrm>
            <a:off x="1547664" y="3090446"/>
            <a:ext cx="576064" cy="338554"/>
          </a:xfrm>
          <a:prstGeom prst="rect">
            <a:avLst/>
          </a:prstGeom>
          <a:noFill/>
        </p:spPr>
        <p:txBody>
          <a:bodyPr wrap="square" rtlCol="0">
            <a:spAutoFit/>
          </a:bodyPr>
          <a:lstStyle/>
          <a:p>
            <a:r>
              <a:rPr lang="en-US" sz="1600" dirty="0">
                <a:solidFill>
                  <a:srgbClr val="FF0000"/>
                </a:solidFill>
              </a:rPr>
              <a:t>dog</a:t>
            </a:r>
          </a:p>
        </p:txBody>
      </p:sp>
      <p:sp>
        <p:nvSpPr>
          <p:cNvPr id="9" name="TextBox 5">
            <a:extLst>
              <a:ext uri="{FF2B5EF4-FFF2-40B4-BE49-F238E27FC236}">
                <a16:creationId xmlns:a16="http://schemas.microsoft.com/office/drawing/2014/main" id="{B4B74BBB-3DD2-4F4B-9976-5ED59FB0FBDD}"/>
              </a:ext>
            </a:extLst>
          </p:cNvPr>
          <p:cNvSpPr txBox="1"/>
          <p:nvPr/>
        </p:nvSpPr>
        <p:spPr>
          <a:xfrm>
            <a:off x="1547664" y="4386590"/>
            <a:ext cx="576064" cy="338554"/>
          </a:xfrm>
          <a:prstGeom prst="rect">
            <a:avLst/>
          </a:prstGeom>
          <a:noFill/>
        </p:spPr>
        <p:txBody>
          <a:bodyPr wrap="square" rtlCol="0">
            <a:spAutoFit/>
          </a:bodyPr>
          <a:lstStyle/>
          <a:p>
            <a:r>
              <a:rPr lang="en-US" sz="1600" dirty="0">
                <a:solidFill>
                  <a:srgbClr val="FF0000"/>
                </a:solidFill>
              </a:rPr>
              <a:t>on</a:t>
            </a:r>
          </a:p>
        </p:txBody>
      </p:sp>
      <p:sp>
        <p:nvSpPr>
          <p:cNvPr id="10" name="TextBox 5">
            <a:extLst>
              <a:ext uri="{FF2B5EF4-FFF2-40B4-BE49-F238E27FC236}">
                <a16:creationId xmlns:a16="http://schemas.microsoft.com/office/drawing/2014/main" id="{ED181C13-2383-4CA2-BF84-07A0195B17E6}"/>
              </a:ext>
            </a:extLst>
          </p:cNvPr>
          <p:cNvSpPr txBox="1"/>
          <p:nvPr/>
        </p:nvSpPr>
        <p:spPr>
          <a:xfrm>
            <a:off x="1547664" y="5085184"/>
            <a:ext cx="720080" cy="338554"/>
          </a:xfrm>
          <a:prstGeom prst="rect">
            <a:avLst/>
          </a:prstGeom>
          <a:noFill/>
        </p:spPr>
        <p:txBody>
          <a:bodyPr wrap="square" rtlCol="0">
            <a:spAutoFit/>
          </a:bodyPr>
          <a:lstStyle/>
          <a:p>
            <a:r>
              <a:rPr lang="en-US" sz="1600" dirty="0">
                <a:solidFill>
                  <a:srgbClr val="FF0000"/>
                </a:solidFill>
              </a:rPr>
              <a:t>chair</a:t>
            </a:r>
          </a:p>
        </p:txBody>
      </p:sp>
      <p:sp>
        <p:nvSpPr>
          <p:cNvPr id="11" name="TextBox 5">
            <a:extLst>
              <a:ext uri="{FF2B5EF4-FFF2-40B4-BE49-F238E27FC236}">
                <a16:creationId xmlns:a16="http://schemas.microsoft.com/office/drawing/2014/main" id="{3C6B1DEB-D318-4FC8-A46D-20DBCF4DF4F9}"/>
              </a:ext>
            </a:extLst>
          </p:cNvPr>
          <p:cNvSpPr txBox="1"/>
          <p:nvPr/>
        </p:nvSpPr>
        <p:spPr>
          <a:xfrm>
            <a:off x="6660232" y="3738518"/>
            <a:ext cx="576064" cy="338554"/>
          </a:xfrm>
          <a:prstGeom prst="rect">
            <a:avLst/>
          </a:prstGeom>
          <a:noFill/>
        </p:spPr>
        <p:txBody>
          <a:bodyPr wrap="square" rtlCol="0">
            <a:spAutoFit/>
          </a:bodyPr>
          <a:lstStyle/>
          <a:p>
            <a:r>
              <a:rPr lang="en-US" sz="1600" dirty="0">
                <a:solidFill>
                  <a:srgbClr val="FF0000"/>
                </a:solidFill>
              </a:rPr>
              <a:t>sat</a:t>
            </a:r>
          </a:p>
        </p:txBody>
      </p:sp>
    </p:spTree>
    <p:extLst>
      <p:ext uri="{BB962C8B-B14F-4D97-AF65-F5344CB8AC3E}">
        <p14:creationId xmlns:p14="http://schemas.microsoft.com/office/powerpoint/2010/main" val="264583675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単語ベクトル</a:t>
            </a:r>
            <a:endParaRPr lang="en-US" altLang="ja-JP" dirty="0"/>
          </a:p>
        </p:txBody>
      </p:sp>
      <p:sp>
        <p:nvSpPr>
          <p:cNvPr id="3" name="コンテンツ プレースホルダー 2"/>
          <p:cNvSpPr>
            <a:spLocks noGrp="1"/>
          </p:cNvSpPr>
          <p:nvPr>
            <p:ph idx="1"/>
          </p:nvPr>
        </p:nvSpPr>
        <p:spPr>
          <a:xfrm>
            <a:off x="107504" y="1477987"/>
            <a:ext cx="8784976" cy="5191373"/>
          </a:xfrm>
        </p:spPr>
        <p:txBody>
          <a:bodyPr>
            <a:normAutofit/>
          </a:bodyPr>
          <a:lstStyle/>
          <a:p>
            <a:pPr marL="457200" lvl="1" indent="0">
              <a:buNone/>
            </a:pPr>
            <a:endParaRPr lang="en-US" altLang="ja-JP" sz="2000" dirty="0"/>
          </a:p>
          <a:p>
            <a:pPr lvl="1"/>
            <a:endParaRPr lang="en-US" altLang="ja-JP" sz="2400" dirty="0"/>
          </a:p>
          <a:p>
            <a:pPr lvl="1"/>
            <a:endParaRPr kumimoji="1" lang="en-US" altLang="ja-JP" sz="2400" dirty="0"/>
          </a:p>
          <a:p>
            <a:pPr lvl="1"/>
            <a:endParaRPr kumimoji="1" lang="ja-JP" altLang="en-US" sz="2400"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13</a:t>
            </a:fld>
            <a:endParaRPr kumimoji="1" lang="ja-JP" altLang="en-US"/>
          </a:p>
        </p:txBody>
      </p:sp>
      <p:sp>
        <p:nvSpPr>
          <p:cNvPr id="9" name="コンテンツ プレースホルダー 2">
            <a:extLst>
              <a:ext uri="{FF2B5EF4-FFF2-40B4-BE49-F238E27FC236}">
                <a16:creationId xmlns:a16="http://schemas.microsoft.com/office/drawing/2014/main" id="{4E6B1F09-A138-4C21-846B-55587264DDED}"/>
              </a:ext>
            </a:extLst>
          </p:cNvPr>
          <p:cNvSpPr txBox="1">
            <a:spLocks/>
          </p:cNvSpPr>
          <p:nvPr/>
        </p:nvSpPr>
        <p:spPr>
          <a:xfrm>
            <a:off x="323528" y="674240"/>
            <a:ext cx="8119814" cy="4698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単語のベクトル化</a:t>
            </a:r>
            <a:endParaRPr lang="en-US" altLang="ja-JP" sz="2400" dirty="0"/>
          </a:p>
          <a:p>
            <a:pPr marL="0" indent="0">
              <a:buNone/>
            </a:pPr>
            <a:r>
              <a:rPr lang="ja-JP" altLang="en-US" sz="2400" dirty="0"/>
              <a:t>　</a:t>
            </a:r>
            <a:r>
              <a:rPr lang="ja-JP" altLang="en-US" sz="2000" dirty="0"/>
              <a:t>⇒ ベクトルで表現された単語　（通常</a:t>
            </a:r>
            <a:r>
              <a:rPr lang="en-US" altLang="ja-JP" sz="2000" dirty="0"/>
              <a:t>50</a:t>
            </a:r>
            <a:r>
              <a:rPr lang="ja-JP" altLang="en-US" sz="2000" dirty="0"/>
              <a:t>から</a:t>
            </a:r>
            <a:r>
              <a:rPr lang="en-US" altLang="ja-JP" sz="2000" dirty="0"/>
              <a:t>1000</a:t>
            </a:r>
            <a:r>
              <a:rPr lang="ja-JP" altLang="en-US" sz="2000" dirty="0"/>
              <a:t>次元程度）</a:t>
            </a:r>
          </a:p>
        </p:txBody>
      </p:sp>
      <p:graphicFrame>
        <p:nvGraphicFramePr>
          <p:cNvPr id="6" name="表 5">
            <a:extLst>
              <a:ext uri="{FF2B5EF4-FFF2-40B4-BE49-F238E27FC236}">
                <a16:creationId xmlns:a16="http://schemas.microsoft.com/office/drawing/2014/main" id="{E1AAF581-5014-4EB5-ADB2-B0DD9DFC1889}"/>
              </a:ext>
            </a:extLst>
          </p:cNvPr>
          <p:cNvGraphicFramePr>
            <a:graphicFrameLocks noGrp="1"/>
          </p:cNvGraphicFramePr>
          <p:nvPr>
            <p:extLst>
              <p:ext uri="{D42A27DB-BD31-4B8C-83A1-F6EECF244321}">
                <p14:modId xmlns:p14="http://schemas.microsoft.com/office/powerpoint/2010/main" val="1814032702"/>
              </p:ext>
            </p:extLst>
          </p:nvPr>
        </p:nvGraphicFramePr>
        <p:xfrm>
          <a:off x="680830" y="1784628"/>
          <a:ext cx="6555461" cy="852285"/>
        </p:xfrm>
        <a:graphic>
          <a:graphicData uri="http://schemas.openxmlformats.org/drawingml/2006/table">
            <a:tbl>
              <a:tblPr>
                <a:tableStyleId>{5C22544A-7EE6-4342-B048-85BDC9FD1C3A}</a:tableStyleId>
              </a:tblPr>
              <a:tblGrid>
                <a:gridCol w="595951">
                  <a:extLst>
                    <a:ext uri="{9D8B030D-6E8A-4147-A177-3AD203B41FA5}">
                      <a16:colId xmlns:a16="http://schemas.microsoft.com/office/drawing/2014/main" val="153116939"/>
                    </a:ext>
                  </a:extLst>
                </a:gridCol>
                <a:gridCol w="595951">
                  <a:extLst>
                    <a:ext uri="{9D8B030D-6E8A-4147-A177-3AD203B41FA5}">
                      <a16:colId xmlns:a16="http://schemas.microsoft.com/office/drawing/2014/main" val="3450950911"/>
                    </a:ext>
                  </a:extLst>
                </a:gridCol>
                <a:gridCol w="595951">
                  <a:extLst>
                    <a:ext uri="{9D8B030D-6E8A-4147-A177-3AD203B41FA5}">
                      <a16:colId xmlns:a16="http://schemas.microsoft.com/office/drawing/2014/main" val="1478078308"/>
                    </a:ext>
                  </a:extLst>
                </a:gridCol>
                <a:gridCol w="595951">
                  <a:extLst>
                    <a:ext uri="{9D8B030D-6E8A-4147-A177-3AD203B41FA5}">
                      <a16:colId xmlns:a16="http://schemas.microsoft.com/office/drawing/2014/main" val="190493360"/>
                    </a:ext>
                  </a:extLst>
                </a:gridCol>
                <a:gridCol w="595951">
                  <a:extLst>
                    <a:ext uri="{9D8B030D-6E8A-4147-A177-3AD203B41FA5}">
                      <a16:colId xmlns:a16="http://schemas.microsoft.com/office/drawing/2014/main" val="662602551"/>
                    </a:ext>
                  </a:extLst>
                </a:gridCol>
                <a:gridCol w="595951">
                  <a:extLst>
                    <a:ext uri="{9D8B030D-6E8A-4147-A177-3AD203B41FA5}">
                      <a16:colId xmlns:a16="http://schemas.microsoft.com/office/drawing/2014/main" val="2905008402"/>
                    </a:ext>
                  </a:extLst>
                </a:gridCol>
                <a:gridCol w="595951">
                  <a:extLst>
                    <a:ext uri="{9D8B030D-6E8A-4147-A177-3AD203B41FA5}">
                      <a16:colId xmlns:a16="http://schemas.microsoft.com/office/drawing/2014/main" val="4236369983"/>
                    </a:ext>
                  </a:extLst>
                </a:gridCol>
                <a:gridCol w="595951">
                  <a:extLst>
                    <a:ext uri="{9D8B030D-6E8A-4147-A177-3AD203B41FA5}">
                      <a16:colId xmlns:a16="http://schemas.microsoft.com/office/drawing/2014/main" val="2062012170"/>
                    </a:ext>
                  </a:extLst>
                </a:gridCol>
                <a:gridCol w="595951">
                  <a:extLst>
                    <a:ext uri="{9D8B030D-6E8A-4147-A177-3AD203B41FA5}">
                      <a16:colId xmlns:a16="http://schemas.microsoft.com/office/drawing/2014/main" val="4041049301"/>
                    </a:ext>
                  </a:extLst>
                </a:gridCol>
                <a:gridCol w="595951">
                  <a:extLst>
                    <a:ext uri="{9D8B030D-6E8A-4147-A177-3AD203B41FA5}">
                      <a16:colId xmlns:a16="http://schemas.microsoft.com/office/drawing/2014/main" val="640785663"/>
                    </a:ext>
                  </a:extLst>
                </a:gridCol>
                <a:gridCol w="595951">
                  <a:extLst>
                    <a:ext uri="{9D8B030D-6E8A-4147-A177-3AD203B41FA5}">
                      <a16:colId xmlns:a16="http://schemas.microsoft.com/office/drawing/2014/main" val="647667360"/>
                    </a:ext>
                  </a:extLst>
                </a:gridCol>
              </a:tblGrid>
              <a:tr h="284095">
                <a:tc>
                  <a:txBody>
                    <a:bodyPr/>
                    <a:lstStyle/>
                    <a:p>
                      <a:pPr algn="l" fontAlgn="b"/>
                      <a:r>
                        <a:rPr lang="ja-JP" altLang="en-US" sz="1000" u="none" strike="noStrike">
                          <a:effectLst/>
                        </a:rPr>
                        <a:t>今日</a:t>
                      </a:r>
                      <a:endParaRPr lang="ja-JP" altLang="en-US"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dirty="0">
                          <a:effectLst/>
                        </a:rPr>
                        <a:t>0.0459</a:t>
                      </a:r>
                      <a:endParaRPr lang="en-US" altLang="ja-JP" sz="10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-0.0037</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-0.005</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0.071</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-0.0624</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0.0114</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-0.0212</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0.122</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-0.0897</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dirty="0">
                          <a:effectLst/>
                        </a:rPr>
                        <a:t>0.088</a:t>
                      </a:r>
                      <a:endParaRPr lang="en-US" altLang="ja-JP" sz="10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extLst>
                  <a:ext uri="{0D108BD9-81ED-4DB2-BD59-A6C34878D82A}">
                    <a16:rowId xmlns:a16="http://schemas.microsoft.com/office/drawing/2014/main" val="3843501392"/>
                  </a:ext>
                </a:extLst>
              </a:tr>
              <a:tr h="284095">
                <a:tc>
                  <a:txBody>
                    <a:bodyPr/>
                    <a:lstStyle/>
                    <a:p>
                      <a:pPr algn="l" fontAlgn="b"/>
                      <a:r>
                        <a:rPr lang="ja-JP" altLang="en-US" sz="1000" u="none" strike="noStrike" dirty="0">
                          <a:effectLst/>
                        </a:rPr>
                        <a:t>明日</a:t>
                      </a:r>
                      <a:endParaRPr lang="ja-JP" altLang="en-US" sz="10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-0.3533</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-0.0306</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0.0801</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0.1494</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0.2978</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-0.0978</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-0.1433</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-0.2769</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dirty="0">
                          <a:effectLst/>
                        </a:rPr>
                        <a:t>0.1186</a:t>
                      </a:r>
                      <a:endParaRPr lang="en-US" altLang="ja-JP" sz="10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0.0212</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extLst>
                  <a:ext uri="{0D108BD9-81ED-4DB2-BD59-A6C34878D82A}">
                    <a16:rowId xmlns:a16="http://schemas.microsoft.com/office/drawing/2014/main" val="1340083542"/>
                  </a:ext>
                </a:extLst>
              </a:tr>
              <a:tr h="284095">
                <a:tc>
                  <a:txBody>
                    <a:bodyPr/>
                    <a:lstStyle/>
                    <a:p>
                      <a:pPr algn="l" fontAlgn="b"/>
                      <a:r>
                        <a:rPr lang="ja-JP" altLang="en-US" sz="1000" u="none" strike="noStrike" dirty="0">
                          <a:effectLst/>
                        </a:rPr>
                        <a:t>車</a:t>
                      </a:r>
                      <a:endParaRPr lang="ja-JP" altLang="en-US" sz="10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0.0443</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-0.1268</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-0.0052</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0.1113</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-0.2643</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-0.0771</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0.2778</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-0.1072</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a:effectLst/>
                        </a:rPr>
                        <a:t>-0.2606</a:t>
                      </a:r>
                      <a:endParaRPr lang="en-US" altLang="ja-JP" sz="1000" b="0" i="0" u="none" strike="noStrike">
                        <a:solidFill>
                          <a:srgbClr val="000000"/>
                        </a:solidFill>
                        <a:effectLst/>
                        <a:latin typeface="Yu Gothic" panose="020B0400000000000000" pitchFamily="50" charset="-128"/>
                        <a:ea typeface="Yu Gothic" panose="020B0400000000000000" pitchFamily="50" charset="-128"/>
                      </a:endParaRPr>
                    </a:p>
                  </a:txBody>
                  <a:tcPr marL="9525" marR="9525" marT="9525" marB="0" anchor="b"/>
                </a:tc>
                <a:tc>
                  <a:txBody>
                    <a:bodyPr/>
                    <a:lstStyle/>
                    <a:p>
                      <a:pPr algn="r" fontAlgn="b"/>
                      <a:r>
                        <a:rPr lang="en-US" altLang="ja-JP" sz="1000" u="none" strike="noStrike" dirty="0">
                          <a:effectLst/>
                        </a:rPr>
                        <a:t>0.2013</a:t>
                      </a:r>
                      <a:endParaRPr lang="en-US" altLang="ja-JP" sz="1000" b="0" i="0" u="none" strike="noStrike" dirty="0">
                        <a:solidFill>
                          <a:srgbClr val="000000"/>
                        </a:solidFill>
                        <a:effectLst/>
                        <a:latin typeface="Yu Gothic" panose="020B0400000000000000" pitchFamily="50" charset="-128"/>
                        <a:ea typeface="Yu Gothic" panose="020B0400000000000000" pitchFamily="50" charset="-128"/>
                      </a:endParaRPr>
                    </a:p>
                  </a:txBody>
                  <a:tcPr marL="9525" marR="9525" marT="9525" marB="0" anchor="b"/>
                </a:tc>
                <a:extLst>
                  <a:ext uri="{0D108BD9-81ED-4DB2-BD59-A6C34878D82A}">
                    <a16:rowId xmlns:a16="http://schemas.microsoft.com/office/drawing/2014/main" val="1966052712"/>
                  </a:ext>
                </a:extLst>
              </a:tr>
            </a:tbl>
          </a:graphicData>
        </a:graphic>
      </p:graphicFrame>
      <p:sp>
        <p:nvSpPr>
          <p:cNvPr id="7" name="正方形/長方形 6">
            <a:extLst>
              <a:ext uri="{FF2B5EF4-FFF2-40B4-BE49-F238E27FC236}">
                <a16:creationId xmlns:a16="http://schemas.microsoft.com/office/drawing/2014/main" id="{84E848BC-824C-4A69-AE6B-06F082360E1F}"/>
              </a:ext>
            </a:extLst>
          </p:cNvPr>
          <p:cNvSpPr/>
          <p:nvPr/>
        </p:nvSpPr>
        <p:spPr>
          <a:xfrm>
            <a:off x="3840880" y="4863195"/>
            <a:ext cx="5166189" cy="369332"/>
          </a:xfrm>
          <a:prstGeom prst="rect">
            <a:avLst/>
          </a:prstGeom>
        </p:spPr>
        <p:txBody>
          <a:bodyPr wrap="square">
            <a:spAutoFit/>
          </a:bodyPr>
          <a:lstStyle/>
          <a:p>
            <a:r>
              <a:rPr lang="ja-JP" altLang="en-US" dirty="0"/>
              <a:t>単語はベクトル空間内の座標で表現される（例）</a:t>
            </a:r>
          </a:p>
        </p:txBody>
      </p:sp>
      <p:pic>
        <p:nvPicPr>
          <p:cNvPr id="8" name="図 7">
            <a:extLst>
              <a:ext uri="{FF2B5EF4-FFF2-40B4-BE49-F238E27FC236}">
                <a16:creationId xmlns:a16="http://schemas.microsoft.com/office/drawing/2014/main" id="{49BB3D4D-3C23-48AC-BA0F-BD7CDB21618A}"/>
              </a:ext>
            </a:extLst>
          </p:cNvPr>
          <p:cNvPicPr>
            <a:picLocks noChangeAspect="1"/>
          </p:cNvPicPr>
          <p:nvPr/>
        </p:nvPicPr>
        <p:blipFill>
          <a:blip r:embed="rId3"/>
          <a:stretch>
            <a:fillRect/>
          </a:stretch>
        </p:blipFill>
        <p:spPr>
          <a:xfrm>
            <a:off x="5004048" y="2700041"/>
            <a:ext cx="2857500" cy="2200275"/>
          </a:xfrm>
          <a:prstGeom prst="rect">
            <a:avLst/>
          </a:prstGeom>
        </p:spPr>
      </p:pic>
      <p:sp>
        <p:nvSpPr>
          <p:cNvPr id="14" name="正方形/長方形 13">
            <a:extLst>
              <a:ext uri="{FF2B5EF4-FFF2-40B4-BE49-F238E27FC236}">
                <a16:creationId xmlns:a16="http://schemas.microsoft.com/office/drawing/2014/main" id="{BBF499B3-B82A-45F6-A7B1-841F4D41DF6F}"/>
              </a:ext>
            </a:extLst>
          </p:cNvPr>
          <p:cNvSpPr/>
          <p:nvPr/>
        </p:nvSpPr>
        <p:spPr>
          <a:xfrm>
            <a:off x="4067944" y="4493863"/>
            <a:ext cx="1762027" cy="369332"/>
          </a:xfrm>
          <a:prstGeom prst="rect">
            <a:avLst/>
          </a:prstGeom>
          <a:ln>
            <a:solidFill>
              <a:srgbClr val="FF0000"/>
            </a:solidFill>
          </a:ln>
        </p:spPr>
        <p:txBody>
          <a:bodyPr wrap="square">
            <a:spAutoFit/>
          </a:bodyPr>
          <a:lstStyle/>
          <a:p>
            <a:r>
              <a:rPr lang="ja-JP" altLang="en-US" dirty="0"/>
              <a:t>関連度が 弱い</a:t>
            </a:r>
          </a:p>
        </p:txBody>
      </p:sp>
      <p:sp>
        <p:nvSpPr>
          <p:cNvPr id="15" name="正方形/長方形 14">
            <a:extLst>
              <a:ext uri="{FF2B5EF4-FFF2-40B4-BE49-F238E27FC236}">
                <a16:creationId xmlns:a16="http://schemas.microsoft.com/office/drawing/2014/main" id="{47206932-7B0E-4A1E-9F58-B128629B9BD8}"/>
              </a:ext>
            </a:extLst>
          </p:cNvPr>
          <p:cNvSpPr/>
          <p:nvPr/>
        </p:nvSpPr>
        <p:spPr>
          <a:xfrm>
            <a:off x="7177029" y="3316832"/>
            <a:ext cx="1830041" cy="369332"/>
          </a:xfrm>
          <a:prstGeom prst="rect">
            <a:avLst/>
          </a:prstGeom>
          <a:ln>
            <a:solidFill>
              <a:srgbClr val="FF0000"/>
            </a:solidFill>
          </a:ln>
        </p:spPr>
        <p:txBody>
          <a:bodyPr wrap="square">
            <a:spAutoFit/>
          </a:bodyPr>
          <a:lstStyle/>
          <a:p>
            <a:r>
              <a:rPr lang="ja-JP" altLang="en-US" dirty="0"/>
              <a:t>関連度が 強い</a:t>
            </a:r>
          </a:p>
        </p:txBody>
      </p:sp>
      <p:sp>
        <p:nvSpPr>
          <p:cNvPr id="5" name="正方形/長方形 4">
            <a:extLst>
              <a:ext uri="{FF2B5EF4-FFF2-40B4-BE49-F238E27FC236}">
                <a16:creationId xmlns:a16="http://schemas.microsoft.com/office/drawing/2014/main" id="{34AA3234-E444-4DC7-8B96-B3BE04AEF879}"/>
              </a:ext>
            </a:extLst>
          </p:cNvPr>
          <p:cNvSpPr/>
          <p:nvPr/>
        </p:nvSpPr>
        <p:spPr>
          <a:xfrm>
            <a:off x="6432798" y="4209429"/>
            <a:ext cx="1307554" cy="369332"/>
          </a:xfrm>
          <a:prstGeom prst="rect">
            <a:avLst/>
          </a:prstGeom>
          <a:ln>
            <a:noFill/>
          </a:ln>
        </p:spPr>
        <p:txBody>
          <a:bodyPr wrap="square">
            <a:spAutoFit/>
          </a:bodyPr>
          <a:lstStyle/>
          <a:p>
            <a:r>
              <a:rPr lang="ja-JP" altLang="en-US" dirty="0">
                <a:solidFill>
                  <a:schemeClr val="tx1">
                    <a:lumMod val="95000"/>
                    <a:lumOff val="5000"/>
                  </a:schemeClr>
                </a:solidFill>
              </a:rPr>
              <a:t>距離：</a:t>
            </a:r>
            <a:r>
              <a:rPr lang="ja-JP" altLang="en-US" dirty="0"/>
              <a:t>遠い</a:t>
            </a:r>
          </a:p>
        </p:txBody>
      </p:sp>
      <p:sp>
        <p:nvSpPr>
          <p:cNvPr id="13" name="正方形/長方形 12">
            <a:extLst>
              <a:ext uri="{FF2B5EF4-FFF2-40B4-BE49-F238E27FC236}">
                <a16:creationId xmlns:a16="http://schemas.microsoft.com/office/drawing/2014/main" id="{908CD9C0-899A-48B6-9A96-1A90BEF2C78F}"/>
              </a:ext>
            </a:extLst>
          </p:cNvPr>
          <p:cNvSpPr/>
          <p:nvPr/>
        </p:nvSpPr>
        <p:spPr>
          <a:xfrm>
            <a:off x="5868144" y="3633365"/>
            <a:ext cx="1324644" cy="369332"/>
          </a:xfrm>
          <a:prstGeom prst="rect">
            <a:avLst/>
          </a:prstGeom>
          <a:ln>
            <a:noFill/>
          </a:ln>
        </p:spPr>
        <p:txBody>
          <a:bodyPr wrap="square">
            <a:spAutoFit/>
          </a:bodyPr>
          <a:lstStyle/>
          <a:p>
            <a:r>
              <a:rPr lang="ja-JP" altLang="en-US" dirty="0">
                <a:solidFill>
                  <a:schemeClr val="tx1">
                    <a:lumMod val="95000"/>
                    <a:lumOff val="5000"/>
                  </a:schemeClr>
                </a:solidFill>
              </a:rPr>
              <a:t>距離：</a:t>
            </a:r>
            <a:r>
              <a:rPr lang="ja-JP" altLang="en-US" dirty="0"/>
              <a:t>近い</a:t>
            </a:r>
          </a:p>
        </p:txBody>
      </p:sp>
      <p:sp>
        <p:nvSpPr>
          <p:cNvPr id="17" name="角丸四角形 3">
            <a:extLst>
              <a:ext uri="{FF2B5EF4-FFF2-40B4-BE49-F238E27FC236}">
                <a16:creationId xmlns:a16="http://schemas.microsoft.com/office/drawing/2014/main" id="{4FD0F400-E297-4397-8110-88EF41545572}"/>
              </a:ext>
            </a:extLst>
          </p:cNvPr>
          <p:cNvSpPr/>
          <p:nvPr/>
        </p:nvSpPr>
        <p:spPr>
          <a:xfrm>
            <a:off x="323528" y="4221088"/>
            <a:ext cx="2805319" cy="250862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lumMod val="95000"/>
                    <a:lumOff val="5000"/>
                  </a:schemeClr>
                </a:solidFill>
              </a:rPr>
              <a:t>　単語間について</a:t>
            </a:r>
            <a:endParaRPr lang="en-US" altLang="ja-JP" sz="2000" dirty="0">
              <a:solidFill>
                <a:schemeClr val="tx1">
                  <a:lumMod val="95000"/>
                  <a:lumOff val="5000"/>
                </a:schemeClr>
              </a:solidFill>
            </a:endParaRPr>
          </a:p>
          <a:p>
            <a:r>
              <a:rPr lang="ja-JP" altLang="en-US" sz="2000" dirty="0">
                <a:solidFill>
                  <a:schemeClr val="tx1">
                    <a:lumMod val="95000"/>
                    <a:lumOff val="5000"/>
                  </a:schemeClr>
                </a:solidFill>
              </a:rPr>
              <a:t>「</a:t>
            </a:r>
            <a:r>
              <a:rPr lang="ja-JP" altLang="en-US" sz="2000" dirty="0">
                <a:solidFill>
                  <a:schemeClr val="tx1">
                    <a:lumMod val="95000"/>
                    <a:lumOff val="5000"/>
                  </a:schemeClr>
                </a:solidFill>
                <a:highlight>
                  <a:srgbClr val="FF0000"/>
                </a:highlight>
              </a:rPr>
              <a:t>距離」：</a:t>
            </a:r>
            <a:r>
              <a:rPr lang="ja-JP" altLang="en-US" sz="2000" dirty="0">
                <a:solidFill>
                  <a:schemeClr val="bg2">
                    <a:lumMod val="10000"/>
                  </a:schemeClr>
                </a:solidFill>
                <a:highlight>
                  <a:srgbClr val="FF0000"/>
                </a:highlight>
              </a:rPr>
              <a:t>類似度（意味的に「近い</a:t>
            </a:r>
            <a:r>
              <a:rPr lang="ja-JP" altLang="en-US" sz="2000" dirty="0">
                <a:solidFill>
                  <a:schemeClr val="tx1">
                    <a:lumMod val="95000"/>
                    <a:lumOff val="5000"/>
                  </a:schemeClr>
                </a:solidFill>
                <a:highlight>
                  <a:srgbClr val="FF0000"/>
                </a:highlight>
              </a:rPr>
              <a:t>」「遠い」を 空間の距離で表現）</a:t>
            </a:r>
            <a:endParaRPr lang="en-US" altLang="ja-JP" sz="2000" dirty="0">
              <a:solidFill>
                <a:schemeClr val="tx1">
                  <a:lumMod val="95000"/>
                  <a:lumOff val="5000"/>
                </a:schemeClr>
              </a:solidFill>
              <a:highlight>
                <a:srgbClr val="FF0000"/>
              </a:highlight>
            </a:endParaRPr>
          </a:p>
          <a:p>
            <a:r>
              <a:rPr lang="ja-JP" altLang="en-US" sz="2000" dirty="0">
                <a:solidFill>
                  <a:schemeClr val="tx1">
                    <a:lumMod val="95000"/>
                    <a:lumOff val="5000"/>
                  </a:schemeClr>
                </a:solidFill>
              </a:rPr>
              <a:t>「</a:t>
            </a:r>
            <a:r>
              <a:rPr lang="ja-JP" altLang="en-US" sz="2000" dirty="0">
                <a:solidFill>
                  <a:schemeClr val="tx1">
                    <a:lumMod val="95000"/>
                    <a:lumOff val="5000"/>
                  </a:schemeClr>
                </a:solidFill>
                <a:highlight>
                  <a:srgbClr val="00FF00"/>
                </a:highlight>
              </a:rPr>
              <a:t>角度」：関連性（単語間の同じ関係は同じ角度 で配置）</a:t>
            </a:r>
            <a:endParaRPr kumimoji="1" lang="ja-JP" altLang="en-US" sz="2000" dirty="0">
              <a:solidFill>
                <a:schemeClr val="tx1">
                  <a:lumMod val="95000"/>
                  <a:lumOff val="5000"/>
                </a:schemeClr>
              </a:solidFill>
            </a:endParaRPr>
          </a:p>
        </p:txBody>
      </p:sp>
    </p:spTree>
    <p:extLst>
      <p:ext uri="{BB962C8B-B14F-4D97-AF65-F5344CB8AC3E}">
        <p14:creationId xmlns:p14="http://schemas.microsoft.com/office/powerpoint/2010/main" val="2757985901"/>
      </p:ext>
    </p:extLst>
  </p:cSld>
  <p:clrMapOvr>
    <a:masterClrMapping/>
  </p:clrMapOvr>
  <mc:AlternateContent xmlns:mc="http://schemas.openxmlformats.org/markup-compatibility/2006" xmlns:p14="http://schemas.microsoft.com/office/powerpoint/2010/main">
    <mc:Choice Requires="p14">
      <p:transition spd="slow" p14:dur="2000" advTm="22587"/>
    </mc:Choice>
    <mc:Fallback xmlns="">
      <p:transition spd="slow" advTm="2258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単語ベクトル</a:t>
            </a:r>
            <a:endParaRPr lang="en-US" altLang="ja-JP" dirty="0"/>
          </a:p>
        </p:txBody>
      </p:sp>
      <p:sp>
        <p:nvSpPr>
          <p:cNvPr id="3" name="コンテンツ プレースホルダー 2"/>
          <p:cNvSpPr>
            <a:spLocks noGrp="1"/>
          </p:cNvSpPr>
          <p:nvPr>
            <p:ph idx="1"/>
          </p:nvPr>
        </p:nvSpPr>
        <p:spPr>
          <a:xfrm>
            <a:off x="107504" y="1477987"/>
            <a:ext cx="8784976" cy="5191373"/>
          </a:xfrm>
        </p:spPr>
        <p:txBody>
          <a:bodyPr>
            <a:normAutofit/>
          </a:bodyPr>
          <a:lstStyle/>
          <a:p>
            <a:pPr marL="457200" lvl="1" indent="0">
              <a:buNone/>
            </a:pPr>
            <a:endParaRPr lang="en-US" altLang="ja-JP" sz="2000" dirty="0"/>
          </a:p>
          <a:p>
            <a:pPr lvl="1"/>
            <a:endParaRPr lang="en-US" altLang="ja-JP" sz="2400" dirty="0"/>
          </a:p>
          <a:p>
            <a:pPr lvl="1"/>
            <a:endParaRPr kumimoji="1" lang="ja-JP" altLang="en-US" sz="2400"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14</a:t>
            </a:fld>
            <a:endParaRPr kumimoji="1" lang="ja-JP" altLang="en-US"/>
          </a:p>
        </p:txBody>
      </p:sp>
      <p:pic>
        <p:nvPicPr>
          <p:cNvPr id="5" name="コンテンツ プレースホルダー 4">
            <a:extLst>
              <a:ext uri="{FF2B5EF4-FFF2-40B4-BE49-F238E27FC236}">
                <a16:creationId xmlns:a16="http://schemas.microsoft.com/office/drawing/2014/main" id="{7FA2204C-055C-4D8E-8221-73031DDCCA07}"/>
              </a:ext>
            </a:extLst>
          </p:cNvPr>
          <p:cNvPicPr>
            <a:picLocks noChangeAspect="1"/>
          </p:cNvPicPr>
          <p:nvPr/>
        </p:nvPicPr>
        <p:blipFill>
          <a:blip r:embed="rId3"/>
          <a:stretch>
            <a:fillRect/>
          </a:stretch>
        </p:blipFill>
        <p:spPr>
          <a:xfrm>
            <a:off x="3383474" y="1916832"/>
            <a:ext cx="5348852" cy="3532413"/>
          </a:xfrm>
          <a:prstGeom prst="rect">
            <a:avLst/>
          </a:prstGeom>
        </p:spPr>
      </p:pic>
      <p:pic>
        <p:nvPicPr>
          <p:cNvPr id="8" name="図 7">
            <a:extLst>
              <a:ext uri="{FF2B5EF4-FFF2-40B4-BE49-F238E27FC236}">
                <a16:creationId xmlns:a16="http://schemas.microsoft.com/office/drawing/2014/main" id="{991D81FB-073C-4A49-9432-9276DA3C1C64}"/>
              </a:ext>
            </a:extLst>
          </p:cNvPr>
          <p:cNvPicPr>
            <a:picLocks noChangeAspect="1"/>
          </p:cNvPicPr>
          <p:nvPr/>
        </p:nvPicPr>
        <p:blipFill>
          <a:blip r:embed="rId4"/>
          <a:stretch>
            <a:fillRect/>
          </a:stretch>
        </p:blipFill>
        <p:spPr>
          <a:xfrm>
            <a:off x="755576" y="1578050"/>
            <a:ext cx="3076575" cy="1209675"/>
          </a:xfrm>
          <a:prstGeom prst="rect">
            <a:avLst/>
          </a:prstGeom>
        </p:spPr>
      </p:pic>
      <p:sp>
        <p:nvSpPr>
          <p:cNvPr id="9" name="コンテンツ プレースホルダー 2">
            <a:extLst>
              <a:ext uri="{FF2B5EF4-FFF2-40B4-BE49-F238E27FC236}">
                <a16:creationId xmlns:a16="http://schemas.microsoft.com/office/drawing/2014/main" id="{4E6B1F09-A138-4C21-846B-55587264DDED}"/>
              </a:ext>
            </a:extLst>
          </p:cNvPr>
          <p:cNvSpPr txBox="1">
            <a:spLocks/>
          </p:cNvSpPr>
          <p:nvPr/>
        </p:nvSpPr>
        <p:spPr>
          <a:xfrm>
            <a:off x="395536" y="620688"/>
            <a:ext cx="8119814" cy="4698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単語のベクトル化</a:t>
            </a:r>
            <a:endParaRPr lang="en-US" altLang="ja-JP" sz="2400" dirty="0"/>
          </a:p>
          <a:p>
            <a:pPr marL="0" indent="0">
              <a:buNone/>
            </a:pPr>
            <a:r>
              <a:rPr lang="ja-JP" altLang="en-US" sz="2400" dirty="0"/>
              <a:t>　</a:t>
            </a:r>
            <a:r>
              <a:rPr lang="ja-JP" altLang="en-US" sz="2000" dirty="0"/>
              <a:t>⇒ ベクトルで表現された単語　（通常</a:t>
            </a:r>
            <a:r>
              <a:rPr lang="en-US" altLang="ja-JP" sz="2000" dirty="0"/>
              <a:t>50</a:t>
            </a:r>
            <a:r>
              <a:rPr lang="ja-JP" altLang="en-US" sz="2000" dirty="0"/>
              <a:t>から</a:t>
            </a:r>
            <a:r>
              <a:rPr lang="en-US" altLang="ja-JP" sz="2000" dirty="0"/>
              <a:t>1000</a:t>
            </a:r>
            <a:r>
              <a:rPr lang="ja-JP" altLang="en-US" sz="2000" dirty="0"/>
              <a:t>次元程度）</a:t>
            </a:r>
          </a:p>
        </p:txBody>
      </p:sp>
      <p:sp>
        <p:nvSpPr>
          <p:cNvPr id="10" name="正方形/長方形 9">
            <a:extLst>
              <a:ext uri="{FF2B5EF4-FFF2-40B4-BE49-F238E27FC236}">
                <a16:creationId xmlns:a16="http://schemas.microsoft.com/office/drawing/2014/main" id="{81DBD977-23FA-40F0-A1A9-33BD7D1CC284}"/>
              </a:ext>
            </a:extLst>
          </p:cNvPr>
          <p:cNvSpPr/>
          <p:nvPr/>
        </p:nvSpPr>
        <p:spPr>
          <a:xfrm>
            <a:off x="8090825" y="2971470"/>
            <a:ext cx="744126" cy="1754326"/>
          </a:xfrm>
          <a:prstGeom prst="rect">
            <a:avLst/>
          </a:prstGeom>
          <a:ln>
            <a:solidFill>
              <a:srgbClr val="FF0000"/>
            </a:solidFill>
          </a:ln>
        </p:spPr>
        <p:txBody>
          <a:bodyPr wrap="square">
            <a:spAutoFit/>
          </a:bodyPr>
          <a:lstStyle/>
          <a:p>
            <a:r>
              <a:rPr lang="ja-JP" altLang="en-US" dirty="0"/>
              <a:t>関連度が 強い単語は 近い</a:t>
            </a:r>
          </a:p>
        </p:txBody>
      </p:sp>
      <p:sp>
        <p:nvSpPr>
          <p:cNvPr id="11" name="正方形/長方形 10">
            <a:extLst>
              <a:ext uri="{FF2B5EF4-FFF2-40B4-BE49-F238E27FC236}">
                <a16:creationId xmlns:a16="http://schemas.microsoft.com/office/drawing/2014/main" id="{BB20AEFE-0885-4517-945E-ADF662485CE8}"/>
              </a:ext>
            </a:extLst>
          </p:cNvPr>
          <p:cNvSpPr/>
          <p:nvPr/>
        </p:nvSpPr>
        <p:spPr>
          <a:xfrm>
            <a:off x="3770915" y="3691874"/>
            <a:ext cx="1762027" cy="646331"/>
          </a:xfrm>
          <a:prstGeom prst="rect">
            <a:avLst/>
          </a:prstGeom>
          <a:ln>
            <a:solidFill>
              <a:srgbClr val="FF0000"/>
            </a:solidFill>
          </a:ln>
        </p:spPr>
        <p:txBody>
          <a:bodyPr wrap="square">
            <a:spAutoFit/>
          </a:bodyPr>
          <a:lstStyle/>
          <a:p>
            <a:r>
              <a:rPr lang="ja-JP" altLang="en-US" dirty="0"/>
              <a:t>関連度が 弱い単語は 遠い</a:t>
            </a:r>
          </a:p>
        </p:txBody>
      </p:sp>
      <p:sp>
        <p:nvSpPr>
          <p:cNvPr id="13" name="正方形/長方形 12">
            <a:extLst>
              <a:ext uri="{FF2B5EF4-FFF2-40B4-BE49-F238E27FC236}">
                <a16:creationId xmlns:a16="http://schemas.microsoft.com/office/drawing/2014/main" id="{1F8187ED-95EC-4950-85F9-C246804B9927}"/>
              </a:ext>
            </a:extLst>
          </p:cNvPr>
          <p:cNvSpPr/>
          <p:nvPr/>
        </p:nvSpPr>
        <p:spPr>
          <a:xfrm>
            <a:off x="4552386" y="6267232"/>
            <a:ext cx="3620014" cy="369332"/>
          </a:xfrm>
          <a:prstGeom prst="rect">
            <a:avLst/>
          </a:prstGeom>
        </p:spPr>
        <p:txBody>
          <a:bodyPr wrap="square">
            <a:spAutoFit/>
          </a:bodyPr>
          <a:lstStyle/>
          <a:p>
            <a:r>
              <a:rPr lang="ja-JP" altLang="en-US" dirty="0"/>
              <a:t>ベクトル空間内の座標で表現（例）</a:t>
            </a:r>
          </a:p>
        </p:txBody>
      </p:sp>
      <p:sp>
        <p:nvSpPr>
          <p:cNvPr id="6" name="正方形/長方形 5">
            <a:extLst>
              <a:ext uri="{FF2B5EF4-FFF2-40B4-BE49-F238E27FC236}">
                <a16:creationId xmlns:a16="http://schemas.microsoft.com/office/drawing/2014/main" id="{29CAE2AE-D6A3-45D3-9E07-975990591794}"/>
              </a:ext>
            </a:extLst>
          </p:cNvPr>
          <p:cNvSpPr/>
          <p:nvPr/>
        </p:nvSpPr>
        <p:spPr>
          <a:xfrm>
            <a:off x="6921622" y="3573156"/>
            <a:ext cx="646331" cy="369332"/>
          </a:xfrm>
          <a:prstGeom prst="rect">
            <a:avLst/>
          </a:prstGeom>
        </p:spPr>
        <p:txBody>
          <a:bodyPr wrap="none">
            <a:spAutoFit/>
          </a:bodyPr>
          <a:lstStyle/>
          <a:p>
            <a:r>
              <a:rPr lang="ja-JP" altLang="en-US" dirty="0">
                <a:solidFill>
                  <a:schemeClr val="tx1">
                    <a:lumMod val="95000"/>
                    <a:lumOff val="5000"/>
                  </a:schemeClr>
                </a:solidFill>
              </a:rPr>
              <a:t>角度</a:t>
            </a:r>
            <a:endParaRPr lang="ja-JP" altLang="en-US" dirty="0"/>
          </a:p>
        </p:txBody>
      </p:sp>
      <p:sp>
        <p:nvSpPr>
          <p:cNvPr id="15" name="角丸四角形 3">
            <a:extLst>
              <a:ext uri="{FF2B5EF4-FFF2-40B4-BE49-F238E27FC236}">
                <a16:creationId xmlns:a16="http://schemas.microsoft.com/office/drawing/2014/main" id="{1BA4656C-5FD9-446E-A463-F632686AB085}"/>
              </a:ext>
            </a:extLst>
          </p:cNvPr>
          <p:cNvSpPr/>
          <p:nvPr/>
        </p:nvSpPr>
        <p:spPr>
          <a:xfrm>
            <a:off x="323528" y="4221088"/>
            <a:ext cx="2805319" cy="2508621"/>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lumMod val="95000"/>
                    <a:lumOff val="5000"/>
                  </a:schemeClr>
                </a:solidFill>
              </a:rPr>
              <a:t>　単語間について</a:t>
            </a:r>
            <a:endParaRPr lang="en-US" altLang="ja-JP" sz="2000" dirty="0">
              <a:solidFill>
                <a:schemeClr val="tx1">
                  <a:lumMod val="95000"/>
                  <a:lumOff val="5000"/>
                </a:schemeClr>
              </a:solidFill>
            </a:endParaRPr>
          </a:p>
          <a:p>
            <a:r>
              <a:rPr lang="ja-JP" altLang="en-US" sz="2000" dirty="0">
                <a:solidFill>
                  <a:schemeClr val="tx1">
                    <a:lumMod val="95000"/>
                    <a:lumOff val="5000"/>
                  </a:schemeClr>
                </a:solidFill>
              </a:rPr>
              <a:t>「</a:t>
            </a:r>
            <a:r>
              <a:rPr lang="ja-JP" altLang="en-US" sz="2000" dirty="0">
                <a:solidFill>
                  <a:schemeClr val="tx1">
                    <a:lumMod val="95000"/>
                    <a:lumOff val="5000"/>
                  </a:schemeClr>
                </a:solidFill>
                <a:highlight>
                  <a:srgbClr val="FF0000"/>
                </a:highlight>
              </a:rPr>
              <a:t>距離」：</a:t>
            </a:r>
            <a:r>
              <a:rPr lang="ja-JP" altLang="en-US" sz="2000" dirty="0">
                <a:solidFill>
                  <a:schemeClr val="bg2">
                    <a:lumMod val="10000"/>
                  </a:schemeClr>
                </a:solidFill>
                <a:highlight>
                  <a:srgbClr val="FF0000"/>
                </a:highlight>
              </a:rPr>
              <a:t>類似度（意味的に「近い</a:t>
            </a:r>
            <a:r>
              <a:rPr lang="ja-JP" altLang="en-US" sz="2000" dirty="0">
                <a:solidFill>
                  <a:schemeClr val="tx1">
                    <a:lumMod val="95000"/>
                    <a:lumOff val="5000"/>
                  </a:schemeClr>
                </a:solidFill>
                <a:highlight>
                  <a:srgbClr val="FF0000"/>
                </a:highlight>
              </a:rPr>
              <a:t>」「遠い」を 空間の距離で表現）</a:t>
            </a:r>
            <a:endParaRPr lang="en-US" altLang="ja-JP" sz="2000" dirty="0">
              <a:solidFill>
                <a:schemeClr val="tx1">
                  <a:lumMod val="95000"/>
                  <a:lumOff val="5000"/>
                </a:schemeClr>
              </a:solidFill>
              <a:highlight>
                <a:srgbClr val="FF0000"/>
              </a:highlight>
            </a:endParaRPr>
          </a:p>
          <a:p>
            <a:r>
              <a:rPr lang="ja-JP" altLang="en-US" sz="2000" dirty="0">
                <a:solidFill>
                  <a:schemeClr val="tx1">
                    <a:lumMod val="95000"/>
                    <a:lumOff val="5000"/>
                  </a:schemeClr>
                </a:solidFill>
              </a:rPr>
              <a:t>「</a:t>
            </a:r>
            <a:r>
              <a:rPr lang="ja-JP" altLang="en-US" sz="2000" dirty="0">
                <a:solidFill>
                  <a:schemeClr val="tx1">
                    <a:lumMod val="95000"/>
                    <a:lumOff val="5000"/>
                  </a:schemeClr>
                </a:solidFill>
                <a:highlight>
                  <a:srgbClr val="00FF00"/>
                </a:highlight>
              </a:rPr>
              <a:t>角度」：関連性（単語間の同じ関係は同じ角度 で配置）</a:t>
            </a:r>
            <a:endParaRPr kumimoji="1" lang="ja-JP" altLang="en-US" sz="2000" dirty="0">
              <a:solidFill>
                <a:schemeClr val="tx1">
                  <a:lumMod val="95000"/>
                  <a:lumOff val="5000"/>
                </a:schemeClr>
              </a:solidFill>
            </a:endParaRPr>
          </a:p>
        </p:txBody>
      </p:sp>
      <p:sp>
        <p:nvSpPr>
          <p:cNvPr id="14" name="テキスト ボックス 13">
            <a:extLst>
              <a:ext uri="{FF2B5EF4-FFF2-40B4-BE49-F238E27FC236}">
                <a16:creationId xmlns:a16="http://schemas.microsoft.com/office/drawing/2014/main" id="{0630728B-45E4-4045-B518-2998FCBC53CC}"/>
              </a:ext>
            </a:extLst>
          </p:cNvPr>
          <p:cNvSpPr txBox="1"/>
          <p:nvPr/>
        </p:nvSpPr>
        <p:spPr>
          <a:xfrm>
            <a:off x="5537537" y="1881048"/>
            <a:ext cx="2031325" cy="369332"/>
          </a:xfrm>
          <a:prstGeom prst="rect">
            <a:avLst/>
          </a:prstGeom>
          <a:noFill/>
        </p:spPr>
        <p:txBody>
          <a:bodyPr wrap="none" rtlCol="0">
            <a:spAutoFit/>
          </a:bodyPr>
          <a:lstStyle/>
          <a:p>
            <a:r>
              <a:rPr kumimoji="1" lang="ja-JP" altLang="en-US" dirty="0"/>
              <a:t>単語ベクトルの和</a:t>
            </a:r>
          </a:p>
        </p:txBody>
      </p:sp>
      <p:sp>
        <p:nvSpPr>
          <p:cNvPr id="16" name="テキスト ボックス 15">
            <a:extLst>
              <a:ext uri="{FF2B5EF4-FFF2-40B4-BE49-F238E27FC236}">
                <a16:creationId xmlns:a16="http://schemas.microsoft.com/office/drawing/2014/main" id="{02C9443A-FD80-4430-A938-71A467CA333F}"/>
              </a:ext>
            </a:extLst>
          </p:cNvPr>
          <p:cNvSpPr txBox="1"/>
          <p:nvPr/>
        </p:nvSpPr>
        <p:spPr>
          <a:xfrm>
            <a:off x="5801841" y="4732975"/>
            <a:ext cx="2031325" cy="369332"/>
          </a:xfrm>
          <a:prstGeom prst="rect">
            <a:avLst/>
          </a:prstGeom>
          <a:noFill/>
        </p:spPr>
        <p:txBody>
          <a:bodyPr wrap="none" rtlCol="0">
            <a:spAutoFit/>
          </a:bodyPr>
          <a:lstStyle/>
          <a:p>
            <a:r>
              <a:rPr kumimoji="1" lang="ja-JP" altLang="en-US" dirty="0"/>
              <a:t>単語ベクトルの和</a:t>
            </a:r>
          </a:p>
        </p:txBody>
      </p:sp>
    </p:spTree>
    <p:extLst>
      <p:ext uri="{BB962C8B-B14F-4D97-AF65-F5344CB8AC3E}">
        <p14:creationId xmlns:p14="http://schemas.microsoft.com/office/powerpoint/2010/main" val="3876128198"/>
      </p:ext>
    </p:extLst>
  </p:cSld>
  <p:clrMapOvr>
    <a:masterClrMapping/>
  </p:clrMapOvr>
  <mc:AlternateContent xmlns:mc="http://schemas.openxmlformats.org/markup-compatibility/2006" xmlns:p14="http://schemas.microsoft.com/office/powerpoint/2010/main">
    <mc:Choice Requires="p14">
      <p:transition spd="slow" p14:dur="2000" advTm="19413"/>
    </mc:Choice>
    <mc:Fallback xmlns="">
      <p:transition spd="slow" advTm="1941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noChangeArrowheads="1"/>
          </p:cNvSpPr>
          <p:nvPr>
            <p:ph type="title"/>
          </p:nvPr>
        </p:nvSpPr>
        <p:spPr/>
        <p:txBody>
          <a:bodyPr/>
          <a:lstStyle/>
          <a:p>
            <a:pPr algn="l"/>
            <a:r>
              <a:rPr lang="ja-JP" altLang="en-US" dirty="0"/>
              <a:t>研究目的</a:t>
            </a:r>
            <a:endParaRPr lang="zh-CN" altLang="en-US" dirty="0"/>
          </a:p>
        </p:txBody>
      </p:sp>
      <p:sp>
        <p:nvSpPr>
          <p:cNvPr id="49155" name="コンテンツ プレースホルダ 2"/>
          <p:cNvSpPr>
            <a:spLocks noGrp="1" noChangeArrowheads="1"/>
          </p:cNvSpPr>
          <p:nvPr>
            <p:ph idx="1"/>
          </p:nvPr>
        </p:nvSpPr>
        <p:spPr/>
        <p:txBody>
          <a:bodyPr/>
          <a:lstStyle/>
          <a:p>
            <a:r>
              <a:rPr lang="ja-JP" altLang="en-US" dirty="0">
                <a:sym typeface="ＭＳ Ｐゴシック" panose="020B0600070205080204" pitchFamily="50" charset="-128"/>
              </a:rPr>
              <a:t>現状，公開されているデータ（ｃｓｖ</a:t>
            </a:r>
            <a:r>
              <a:rPr lang="ja-JP" altLang="ja-JP" dirty="0"/>
              <a:t>の形式</a:t>
            </a:r>
            <a:r>
              <a:rPr lang="ja-JP" altLang="en-US" dirty="0">
                <a:sym typeface="ＭＳ Ｐゴシック" panose="020B0600070205080204" pitchFamily="50" charset="-128"/>
              </a:rPr>
              <a:t>）はされていても，語彙統一がされていないために二次利用がされにくい</a:t>
            </a:r>
            <a:endParaRPr lang="en-US" altLang="ja-JP" dirty="0">
              <a:sym typeface="ＭＳ Ｐゴシック" panose="020B0600070205080204" pitchFamily="50" charset="-128"/>
            </a:endParaRPr>
          </a:p>
        </p:txBody>
      </p:sp>
      <p:sp>
        <p:nvSpPr>
          <p:cNvPr id="4" name="正方形/長方形 3">
            <a:extLst>
              <a:ext uri="{FF2B5EF4-FFF2-40B4-BE49-F238E27FC236}">
                <a16:creationId xmlns:a16="http://schemas.microsoft.com/office/drawing/2014/main" id="{8C813327-E1F4-4DC3-82D2-34FADE1D06DC}"/>
              </a:ext>
            </a:extLst>
          </p:cNvPr>
          <p:cNvSpPr/>
          <p:nvPr/>
        </p:nvSpPr>
        <p:spPr>
          <a:xfrm rot="16200000">
            <a:off x="4235558" y="-729053"/>
            <a:ext cx="550862" cy="8351621"/>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solidFill>
                <a:schemeClr val="bg1"/>
              </a:solidFill>
            </a:endParaRPr>
          </a:p>
        </p:txBody>
      </p:sp>
      <p:sp>
        <p:nvSpPr>
          <p:cNvPr id="2" name="正方形/長方形 1">
            <a:extLst>
              <a:ext uri="{FF2B5EF4-FFF2-40B4-BE49-F238E27FC236}">
                <a16:creationId xmlns:a16="http://schemas.microsoft.com/office/drawing/2014/main" id="{2E523820-1608-42EC-AE55-BBCAF13614C2}"/>
              </a:ext>
            </a:extLst>
          </p:cNvPr>
          <p:cNvSpPr/>
          <p:nvPr/>
        </p:nvSpPr>
        <p:spPr>
          <a:xfrm>
            <a:off x="323528" y="3231732"/>
            <a:ext cx="7909655" cy="369332"/>
          </a:xfrm>
          <a:prstGeom prst="rect">
            <a:avLst/>
          </a:prstGeom>
        </p:spPr>
        <p:txBody>
          <a:bodyPr wrap="square">
            <a:spAutoFit/>
          </a:bodyPr>
          <a:lstStyle/>
          <a:p>
            <a:r>
              <a:rPr lang="en-US" altLang="ja-JP" dirty="0">
                <a:solidFill>
                  <a:srgbClr val="00B0F0"/>
                </a:solidFill>
                <a:latin typeface="HGP創英角ｺﾞｼｯｸUB" pitchFamily="50" charset="-128"/>
                <a:ea typeface="HGP創英角ｺﾞｼｯｸUB" pitchFamily="50" charset="-128"/>
              </a:rPr>
              <a:t>RDF</a:t>
            </a:r>
            <a:r>
              <a:rPr lang="ja-JP" altLang="en-US" dirty="0">
                <a:solidFill>
                  <a:srgbClr val="00B0F0"/>
                </a:solidFill>
                <a:latin typeface="HGP創英角ｺﾞｼｯｸUB" pitchFamily="50" charset="-128"/>
                <a:ea typeface="HGP創英角ｺﾞｼｯｸUB" pitchFamily="50" charset="-128"/>
              </a:rPr>
              <a:t>形式への変換（オープンデータの５つの段階の</a:t>
            </a:r>
            <a:r>
              <a:rPr lang="en-US" altLang="ja-JP" dirty="0">
                <a:solidFill>
                  <a:srgbClr val="00B0F0"/>
                </a:solidFill>
                <a:latin typeface="HGP創英角ｺﾞｼｯｸUB" pitchFamily="50" charset="-128"/>
                <a:ea typeface="HGP創英角ｺﾞｼｯｸUB" pitchFamily="50" charset="-128"/>
              </a:rPr>
              <a:t>3</a:t>
            </a:r>
            <a:r>
              <a:rPr lang="ja-JP" altLang="en-US" dirty="0">
                <a:solidFill>
                  <a:srgbClr val="00B0F0"/>
                </a:solidFill>
                <a:latin typeface="HGP創英角ｺﾞｼｯｸUB" pitchFamily="50" charset="-128"/>
                <a:ea typeface="HGP創英角ｺﾞｼｯｸUB" pitchFamily="50" charset="-128"/>
              </a:rPr>
              <a:t>段階→４・５段階へ）</a:t>
            </a:r>
            <a:endParaRPr lang="ja-JP" altLang="en-US" dirty="0">
              <a:solidFill>
                <a:srgbClr val="00B0F0"/>
              </a:solidFill>
            </a:endParaRPr>
          </a:p>
        </p:txBody>
      </p:sp>
      <p:sp>
        <p:nvSpPr>
          <p:cNvPr id="3" name="正方形/長方形 2">
            <a:extLst>
              <a:ext uri="{FF2B5EF4-FFF2-40B4-BE49-F238E27FC236}">
                <a16:creationId xmlns:a16="http://schemas.microsoft.com/office/drawing/2014/main" id="{DADE33F8-A7FA-43AC-9423-7BE71427372B}"/>
              </a:ext>
            </a:extLst>
          </p:cNvPr>
          <p:cNvSpPr/>
          <p:nvPr/>
        </p:nvSpPr>
        <p:spPr>
          <a:xfrm>
            <a:off x="323528" y="3722189"/>
            <a:ext cx="6264696" cy="923330"/>
          </a:xfrm>
          <a:prstGeom prst="rect">
            <a:avLst/>
          </a:prstGeom>
        </p:spPr>
        <p:txBody>
          <a:bodyPr wrap="square">
            <a:spAutoFit/>
          </a:bodyPr>
          <a:lstStyle/>
          <a:p>
            <a:pPr lvl="1">
              <a:buFont typeface="Wingdings" panose="05000000000000000000" pitchFamily="2" charset="2"/>
              <a:buChar char="Ø"/>
            </a:pPr>
            <a:r>
              <a:rPr lang="ja-JP" altLang="en-US" dirty="0"/>
              <a:t>元データの不備</a:t>
            </a:r>
            <a:endParaRPr lang="en-US" altLang="ja-JP" dirty="0"/>
          </a:p>
          <a:p>
            <a:pPr lvl="1">
              <a:buFont typeface="Wingdings" panose="05000000000000000000" pitchFamily="2" charset="2"/>
              <a:buChar char="Ø"/>
            </a:pPr>
            <a:r>
              <a:rPr lang="ja-JP" altLang="en-US" dirty="0"/>
              <a:t>データ形式違いによる不具合・データ漏れ</a:t>
            </a:r>
            <a:endParaRPr lang="en-US" altLang="ja-JP" dirty="0"/>
          </a:p>
          <a:p>
            <a:pPr lvl="1">
              <a:buFont typeface="Wingdings" panose="05000000000000000000" pitchFamily="2" charset="2"/>
              <a:buChar char="Ø"/>
            </a:pPr>
            <a:r>
              <a:rPr lang="ja-JP" altLang="en-US" dirty="0"/>
              <a:t>述語となる</a:t>
            </a:r>
            <a:r>
              <a:rPr lang="ja-JP" altLang="en-US" dirty="0">
                <a:solidFill>
                  <a:srgbClr val="00B0F0"/>
                </a:solidFill>
              </a:rPr>
              <a:t>共通語彙</a:t>
            </a:r>
            <a:r>
              <a:rPr lang="ja-JP" altLang="en-US" dirty="0"/>
              <a:t>が必要（名前空間の統一）</a:t>
            </a:r>
            <a:endParaRPr lang="en-US" altLang="ja-JP" dirty="0"/>
          </a:p>
        </p:txBody>
      </p:sp>
      <p:sp>
        <p:nvSpPr>
          <p:cNvPr id="5" name="正方形/長方形 4">
            <a:extLst>
              <a:ext uri="{FF2B5EF4-FFF2-40B4-BE49-F238E27FC236}">
                <a16:creationId xmlns:a16="http://schemas.microsoft.com/office/drawing/2014/main" id="{F2DB6BB8-44FF-448C-9165-29B0E8510BAB}"/>
              </a:ext>
            </a:extLst>
          </p:cNvPr>
          <p:cNvSpPr/>
          <p:nvPr/>
        </p:nvSpPr>
        <p:spPr>
          <a:xfrm>
            <a:off x="323528" y="4585831"/>
            <a:ext cx="4687722" cy="646767"/>
          </a:xfrm>
          <a:prstGeom prst="rect">
            <a:avLst/>
          </a:prstGeom>
        </p:spPr>
        <p:txBody>
          <a:bodyPr wrap="square">
            <a:spAutoFit/>
          </a:bodyPr>
          <a:lstStyle/>
          <a:p>
            <a:r>
              <a:rPr lang="ja-JP" altLang="en-US" dirty="0"/>
              <a:t>ＲＤＦファイルへの変換作業</a:t>
            </a:r>
            <a:endParaRPr lang="en-US" altLang="ja-JP" dirty="0"/>
          </a:p>
          <a:p>
            <a:pPr lvl="1">
              <a:buFont typeface="Wingdings" panose="05000000000000000000" pitchFamily="2" charset="2"/>
              <a:buChar char="Ø"/>
            </a:pPr>
            <a:r>
              <a:rPr lang="ja-JP" altLang="en-US" dirty="0"/>
              <a:t>現状としては専門的知識が必要</a:t>
            </a:r>
            <a:endParaRPr lang="en-US" altLang="ja-JP" dirty="0"/>
          </a:p>
        </p:txBody>
      </p:sp>
      <p:sp>
        <p:nvSpPr>
          <p:cNvPr id="8" name="角丸四角形 3">
            <a:extLst>
              <a:ext uri="{FF2B5EF4-FFF2-40B4-BE49-F238E27FC236}">
                <a16:creationId xmlns:a16="http://schemas.microsoft.com/office/drawing/2014/main" id="{C3FB32B0-A2FF-4D77-B40E-A292918BB6D5}"/>
              </a:ext>
            </a:extLst>
          </p:cNvPr>
          <p:cNvSpPr/>
          <p:nvPr/>
        </p:nvSpPr>
        <p:spPr>
          <a:xfrm>
            <a:off x="347095" y="5327553"/>
            <a:ext cx="8339705" cy="1274910"/>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t>RDF</a:t>
            </a:r>
            <a:r>
              <a:rPr kumimoji="1" lang="ja-JP" altLang="en-US" sz="2800" dirty="0" err="1"/>
              <a:t>へ簡</a:t>
            </a:r>
            <a:r>
              <a:rPr kumimoji="1" lang="ja-JP" altLang="en-US" sz="2800" dirty="0"/>
              <a:t>単に変換できるツールが必要である。</a:t>
            </a:r>
            <a:endParaRPr kumimoji="1" lang="en-US" altLang="ja-JP" sz="2800" dirty="0"/>
          </a:p>
          <a:p>
            <a:pPr algn="ctr"/>
            <a:r>
              <a:rPr lang="en-US" altLang="ja-JP" sz="2800" b="1" dirty="0">
                <a:solidFill>
                  <a:srgbClr val="FFFF00"/>
                </a:solidFill>
              </a:rPr>
              <a:t>(</a:t>
            </a:r>
            <a:r>
              <a:rPr lang="ja-JP" altLang="en-US" sz="2800" b="1" dirty="0">
                <a:solidFill>
                  <a:srgbClr val="FFFF00"/>
                </a:solidFill>
              </a:rPr>
              <a:t>述語のサジェストシステムの開発</a:t>
            </a:r>
            <a:r>
              <a:rPr lang="en-US" altLang="ja-JP" sz="2800" b="1" dirty="0">
                <a:solidFill>
                  <a:srgbClr val="FFFF00"/>
                </a:solidFill>
              </a:rPr>
              <a:t>)</a:t>
            </a:r>
            <a:endParaRPr kumimoji="1" lang="ja-JP" altLang="en-US" sz="2800" dirty="0">
              <a:solidFill>
                <a:srgbClr val="FFFF00"/>
              </a:solidFill>
            </a:endParaRPr>
          </a:p>
        </p:txBody>
      </p:sp>
      <p:pic>
        <p:nvPicPr>
          <p:cNvPr id="6146" name="Picture 2">
            <a:extLst>
              <a:ext uri="{FF2B5EF4-FFF2-40B4-BE49-F238E27FC236}">
                <a16:creationId xmlns:a16="http://schemas.microsoft.com/office/drawing/2014/main" id="{8F9177D2-F057-4C2B-AE49-EAFC98390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54989"/>
            <a:ext cx="29527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455209"/>
      </p:ext>
    </p:extLst>
  </p:cSld>
  <p:clrMapOvr>
    <a:masterClrMapping/>
  </p:clrMapOvr>
  <p:transition advTm="82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提案手法</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述語サジェストシステム</a:t>
            </a:r>
            <a:r>
              <a:rPr lang="en-US" altLang="ja-JP" dirty="0"/>
              <a:t>(</a:t>
            </a:r>
            <a:r>
              <a:rPr lang="ja-JP" altLang="en-US" dirty="0"/>
              <a:t>仮</a:t>
            </a:r>
            <a:r>
              <a:rPr lang="en-US" altLang="ja-JP" dirty="0"/>
              <a:t>)</a:t>
            </a:r>
          </a:p>
          <a:p>
            <a:pPr lvl="1"/>
            <a:r>
              <a:rPr lang="en-US" altLang="ja-JP" sz="2400" dirty="0"/>
              <a:t>RDF</a:t>
            </a:r>
            <a:r>
              <a:rPr lang="ja-JP" altLang="en-US" sz="2400" dirty="0"/>
              <a:t>データ作成時、述語を自動的にサジェストする</a:t>
            </a:r>
            <a:endParaRPr lang="en-US" altLang="ja-JP" sz="2400" dirty="0"/>
          </a:p>
          <a:p>
            <a:pPr lvl="1"/>
            <a:r>
              <a:rPr lang="ja-JP" altLang="ja-JP" sz="2400" dirty="0"/>
              <a:t>述語の語彙共通化を行うため</a:t>
            </a:r>
            <a:r>
              <a:rPr lang="ja-JP" altLang="en-US" sz="2400" dirty="0"/>
              <a:t>に、</a:t>
            </a:r>
            <a:r>
              <a:rPr lang="ja-JP" altLang="ja-JP" sz="2400" dirty="0"/>
              <a:t>オープンデータの項目名をクラスタリングし</a:t>
            </a:r>
            <a:r>
              <a:rPr lang="en-US" altLang="ja-JP" sz="2400" dirty="0"/>
              <a:t>, </a:t>
            </a:r>
            <a:r>
              <a:rPr lang="ja-JP" altLang="ja-JP" sz="2400" dirty="0">
                <a:solidFill>
                  <a:schemeClr val="tx1">
                    <a:lumMod val="95000"/>
                    <a:lumOff val="5000"/>
                  </a:schemeClr>
                </a:solidFill>
              </a:rPr>
              <a:t>割り当てられた</a:t>
            </a:r>
            <a:r>
              <a:rPr lang="ja-JP" altLang="ja-JP" sz="2400" dirty="0">
                <a:solidFill>
                  <a:schemeClr val="tx1">
                    <a:lumMod val="95000"/>
                    <a:lumOff val="5000"/>
                  </a:schemeClr>
                </a:solidFill>
                <a:highlight>
                  <a:srgbClr val="FF0000"/>
                </a:highlight>
              </a:rPr>
              <a:t>クラスタ</a:t>
            </a:r>
            <a:r>
              <a:rPr lang="ja-JP" altLang="ja-JP" sz="2400" dirty="0"/>
              <a:t>を</a:t>
            </a:r>
            <a:r>
              <a:rPr lang="ja-JP" altLang="ja-JP" sz="2400" dirty="0">
                <a:solidFill>
                  <a:srgbClr val="FF0000"/>
                </a:solidFill>
              </a:rPr>
              <a:t>教師信号として</a:t>
            </a:r>
            <a:r>
              <a:rPr lang="ja-JP" altLang="ja-JP" sz="2400" dirty="0"/>
              <a:t>，</a:t>
            </a:r>
            <a:r>
              <a:rPr lang="en-US" altLang="ja-JP" sz="2400" dirty="0"/>
              <a:t>Deep Learning</a:t>
            </a:r>
            <a:r>
              <a:rPr lang="ja-JP" altLang="ja-JP" sz="2400" dirty="0"/>
              <a:t>で学習し</a:t>
            </a:r>
            <a:r>
              <a:rPr lang="en-US" altLang="ja-JP" sz="2400" dirty="0"/>
              <a:t>,</a:t>
            </a:r>
            <a:r>
              <a:rPr lang="ja-JP" altLang="ja-JP" sz="2400" dirty="0"/>
              <a:t>述語のサジェストを提案する</a:t>
            </a:r>
            <a:endParaRPr lang="en-US" altLang="ja-JP" sz="2400" dirty="0"/>
          </a:p>
          <a:p>
            <a:pPr lvl="1"/>
            <a:endParaRPr lang="en-US" altLang="ja-JP" sz="2400" dirty="0"/>
          </a:p>
        </p:txBody>
      </p:sp>
      <p:sp>
        <p:nvSpPr>
          <p:cNvPr id="4" name="スライド番号プレースホルダー 3">
            <a:extLst>
              <a:ext uri="{FF2B5EF4-FFF2-40B4-BE49-F238E27FC236}">
                <a16:creationId xmlns:a16="http://schemas.microsoft.com/office/drawing/2014/main" id="{904F7AB2-DF0D-4C3C-8C10-366A9051A42B}"/>
              </a:ext>
            </a:extLst>
          </p:cNvPr>
          <p:cNvSpPr>
            <a:spLocks noGrp="1"/>
          </p:cNvSpPr>
          <p:nvPr>
            <p:ph type="sldNum" sz="quarter" idx="12"/>
          </p:nvPr>
        </p:nvSpPr>
        <p:spPr/>
        <p:txBody>
          <a:bodyPr/>
          <a:lstStyle/>
          <a:p>
            <a:fld id="{246E97CF-0504-4E3F-9290-CC6BBD911ACE}" type="slidenum">
              <a:rPr kumimoji="1" lang="ja-JP" altLang="en-US" smtClean="0"/>
              <a:pPr/>
              <a:t>16</a:t>
            </a:fld>
            <a:endParaRPr kumimoji="1" lang="ja-JP" altLang="en-US" dirty="0"/>
          </a:p>
        </p:txBody>
      </p:sp>
      <p:sp>
        <p:nvSpPr>
          <p:cNvPr id="14" name="角丸四角形 3">
            <a:extLst>
              <a:ext uri="{FF2B5EF4-FFF2-40B4-BE49-F238E27FC236}">
                <a16:creationId xmlns:a16="http://schemas.microsoft.com/office/drawing/2014/main" id="{BE287E3A-794C-4DD2-A431-1ADB6127885A}"/>
              </a:ext>
            </a:extLst>
          </p:cNvPr>
          <p:cNvSpPr/>
          <p:nvPr/>
        </p:nvSpPr>
        <p:spPr>
          <a:xfrm>
            <a:off x="347095" y="5327553"/>
            <a:ext cx="8339705" cy="127491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2800" dirty="0"/>
              <a:t>オープンデータの項目名</a:t>
            </a:r>
            <a:r>
              <a:rPr kumimoji="1" lang="ja-JP" altLang="en-US" sz="2800" dirty="0"/>
              <a:t>を</a:t>
            </a:r>
            <a:r>
              <a:rPr lang="ja-JP" altLang="ja-JP" sz="2800" dirty="0"/>
              <a:t>クラスタリング</a:t>
            </a:r>
            <a:r>
              <a:rPr lang="ja-JP" altLang="en-US" sz="2800" dirty="0"/>
              <a:t>するが必要</a:t>
            </a:r>
            <a:endParaRPr kumimoji="1" lang="ja-JP" altLang="en-US" sz="2800" dirty="0"/>
          </a:p>
        </p:txBody>
      </p:sp>
    </p:spTree>
    <p:extLst>
      <p:ext uri="{BB962C8B-B14F-4D97-AF65-F5344CB8AC3E}">
        <p14:creationId xmlns:p14="http://schemas.microsoft.com/office/powerpoint/2010/main" val="415990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提案手法</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a:t>述語サジェストシステム</a:t>
            </a:r>
            <a:r>
              <a:rPr lang="en-US" altLang="ja-JP" dirty="0"/>
              <a:t>(</a:t>
            </a:r>
            <a:r>
              <a:rPr lang="ja-JP" altLang="en-US" dirty="0"/>
              <a:t>仮</a:t>
            </a:r>
            <a:r>
              <a:rPr lang="en-US" altLang="ja-JP" dirty="0"/>
              <a:t>)</a:t>
            </a:r>
          </a:p>
        </p:txBody>
      </p:sp>
      <p:sp>
        <p:nvSpPr>
          <p:cNvPr id="4" name="スライド番号プレースホルダー 3">
            <a:extLst>
              <a:ext uri="{FF2B5EF4-FFF2-40B4-BE49-F238E27FC236}">
                <a16:creationId xmlns:a16="http://schemas.microsoft.com/office/drawing/2014/main" id="{904F7AB2-DF0D-4C3C-8C10-366A9051A42B}"/>
              </a:ext>
            </a:extLst>
          </p:cNvPr>
          <p:cNvSpPr>
            <a:spLocks noGrp="1"/>
          </p:cNvSpPr>
          <p:nvPr>
            <p:ph type="sldNum" sz="quarter" idx="12"/>
          </p:nvPr>
        </p:nvSpPr>
        <p:spPr/>
        <p:txBody>
          <a:bodyPr/>
          <a:lstStyle/>
          <a:p>
            <a:fld id="{246E97CF-0504-4E3F-9290-CC6BBD911ACE}" type="slidenum">
              <a:rPr kumimoji="1" lang="ja-JP" altLang="en-US" smtClean="0"/>
              <a:pPr/>
              <a:t>17</a:t>
            </a:fld>
            <a:endParaRPr kumimoji="1" lang="ja-JP" altLang="en-US" dirty="0"/>
          </a:p>
        </p:txBody>
      </p:sp>
      <p:pic>
        <p:nvPicPr>
          <p:cNvPr id="5" name="コンテンツ プレースホルダー 5">
            <a:extLst>
              <a:ext uri="{FF2B5EF4-FFF2-40B4-BE49-F238E27FC236}">
                <a16:creationId xmlns:a16="http://schemas.microsoft.com/office/drawing/2014/main" id="{C081E339-6F49-4EAA-BE69-89254C749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975" y="1057261"/>
            <a:ext cx="8207375" cy="5722829"/>
          </a:xfrm>
          <a:prstGeom prst="rect">
            <a:avLst/>
          </a:prstGeom>
        </p:spPr>
      </p:pic>
      <p:sp>
        <p:nvSpPr>
          <p:cNvPr id="6" name="テキスト ボックス 5">
            <a:extLst>
              <a:ext uri="{FF2B5EF4-FFF2-40B4-BE49-F238E27FC236}">
                <a16:creationId xmlns:a16="http://schemas.microsoft.com/office/drawing/2014/main" id="{C095B5C2-D163-4208-ABCB-3D644E97606D}"/>
              </a:ext>
            </a:extLst>
          </p:cNvPr>
          <p:cNvSpPr txBox="1"/>
          <p:nvPr/>
        </p:nvSpPr>
        <p:spPr>
          <a:xfrm>
            <a:off x="5940153" y="3314291"/>
            <a:ext cx="889656" cy="1754326"/>
          </a:xfrm>
          <a:prstGeom prst="rect">
            <a:avLst/>
          </a:prstGeom>
          <a:noFill/>
        </p:spPr>
        <p:txBody>
          <a:bodyPr wrap="square" rtlCol="0">
            <a:spAutoFit/>
          </a:bodyPr>
          <a:lstStyle/>
          <a:p>
            <a:r>
              <a:rPr kumimoji="1" lang="ja-JP" altLang="en-US" dirty="0">
                <a:solidFill>
                  <a:srgbClr val="FF0000"/>
                </a:solidFill>
              </a:rPr>
              <a:t>住所</a:t>
            </a:r>
            <a:endParaRPr kumimoji="1" lang="en-US" altLang="ja-JP" dirty="0">
              <a:solidFill>
                <a:srgbClr val="FF0000"/>
              </a:solidFill>
            </a:endParaRPr>
          </a:p>
          <a:p>
            <a:r>
              <a:rPr kumimoji="1" lang="ja-JP" altLang="en-US" dirty="0">
                <a:solidFill>
                  <a:srgbClr val="FF0000"/>
                </a:solidFill>
              </a:rPr>
              <a:t>所在地</a:t>
            </a:r>
            <a:endParaRPr kumimoji="1" lang="en-US" altLang="ja-JP" dirty="0">
              <a:solidFill>
                <a:srgbClr val="FF0000"/>
              </a:solidFill>
            </a:endParaRPr>
          </a:p>
          <a:p>
            <a:r>
              <a:rPr kumimoji="1" lang="ja-JP" altLang="en-US" dirty="0">
                <a:solidFill>
                  <a:srgbClr val="FF0000"/>
                </a:solidFill>
              </a:rPr>
              <a:t>場所</a:t>
            </a:r>
            <a:br>
              <a:rPr kumimoji="1" lang="en-US" altLang="ja-JP" dirty="0">
                <a:solidFill>
                  <a:srgbClr val="FF0000"/>
                </a:solidFill>
              </a:rPr>
            </a:br>
            <a:r>
              <a:rPr lang="ja-JP" altLang="en-US" dirty="0">
                <a:solidFill>
                  <a:srgbClr val="FF0000"/>
                </a:solidFill>
              </a:rPr>
              <a:t>地点</a:t>
            </a:r>
            <a:br>
              <a:rPr lang="en-US" altLang="ja-JP" dirty="0">
                <a:solidFill>
                  <a:srgbClr val="FF0000"/>
                </a:solidFill>
              </a:rPr>
            </a:br>
            <a:r>
              <a:rPr lang="en-US" altLang="ja-JP" dirty="0">
                <a:solidFill>
                  <a:srgbClr val="FF0000"/>
                </a:solidFill>
              </a:rPr>
              <a:t>……</a:t>
            </a:r>
            <a:r>
              <a:rPr lang="ja-JP" altLang="en-US" dirty="0"/>
              <a:t> </a:t>
            </a:r>
            <a:endParaRPr kumimoji="1" lang="en-US" altLang="ja-JP" dirty="0"/>
          </a:p>
          <a:p>
            <a:endParaRPr kumimoji="1" lang="ja-JP" altLang="en-US" dirty="0"/>
          </a:p>
        </p:txBody>
      </p:sp>
      <p:sp>
        <p:nvSpPr>
          <p:cNvPr id="7" name="テキスト ボックス 6">
            <a:extLst>
              <a:ext uri="{FF2B5EF4-FFF2-40B4-BE49-F238E27FC236}">
                <a16:creationId xmlns:a16="http://schemas.microsoft.com/office/drawing/2014/main" id="{4D04035F-23A7-49DB-869F-8DCECA4A6A28}"/>
              </a:ext>
            </a:extLst>
          </p:cNvPr>
          <p:cNvSpPr txBox="1"/>
          <p:nvPr/>
        </p:nvSpPr>
        <p:spPr>
          <a:xfrm>
            <a:off x="6829808" y="3314291"/>
            <a:ext cx="1122296" cy="1754326"/>
          </a:xfrm>
          <a:prstGeom prst="rect">
            <a:avLst/>
          </a:prstGeom>
          <a:noFill/>
        </p:spPr>
        <p:txBody>
          <a:bodyPr wrap="square" rtlCol="0">
            <a:spAutoFit/>
          </a:bodyPr>
          <a:lstStyle/>
          <a:p>
            <a:r>
              <a:rPr kumimoji="1" lang="ja-JP" altLang="en-US" dirty="0">
                <a:solidFill>
                  <a:srgbClr val="7030A0"/>
                </a:solidFill>
              </a:rPr>
              <a:t>施設名</a:t>
            </a:r>
            <a:endParaRPr kumimoji="1" lang="en-US" altLang="ja-JP" dirty="0">
              <a:solidFill>
                <a:srgbClr val="7030A0"/>
              </a:solidFill>
            </a:endParaRPr>
          </a:p>
          <a:p>
            <a:r>
              <a:rPr kumimoji="1" lang="ja-JP" altLang="en-US" dirty="0">
                <a:solidFill>
                  <a:srgbClr val="7030A0"/>
                </a:solidFill>
              </a:rPr>
              <a:t>組織名</a:t>
            </a:r>
            <a:endParaRPr kumimoji="1" lang="en-US" altLang="ja-JP" dirty="0">
              <a:solidFill>
                <a:srgbClr val="7030A0"/>
              </a:solidFill>
            </a:endParaRPr>
          </a:p>
          <a:p>
            <a:r>
              <a:rPr kumimoji="1" lang="ja-JP" altLang="en-US" dirty="0">
                <a:solidFill>
                  <a:srgbClr val="7030A0"/>
                </a:solidFill>
              </a:rPr>
              <a:t>事業者名</a:t>
            </a:r>
            <a:br>
              <a:rPr kumimoji="1" lang="en-US" altLang="ja-JP" dirty="0">
                <a:solidFill>
                  <a:srgbClr val="7030A0"/>
                </a:solidFill>
              </a:rPr>
            </a:br>
            <a:r>
              <a:rPr kumimoji="1" lang="ja-JP" altLang="en-US" dirty="0">
                <a:solidFill>
                  <a:srgbClr val="7030A0"/>
                </a:solidFill>
              </a:rPr>
              <a:t>組合名</a:t>
            </a:r>
            <a:br>
              <a:rPr lang="en-US" altLang="ja-JP" dirty="0">
                <a:solidFill>
                  <a:srgbClr val="FF0000"/>
                </a:solidFill>
              </a:rPr>
            </a:br>
            <a:r>
              <a:rPr kumimoji="1" lang="en-US" altLang="ja-JP" dirty="0">
                <a:solidFill>
                  <a:srgbClr val="7030A0"/>
                </a:solidFill>
              </a:rPr>
              <a:t>……</a:t>
            </a:r>
            <a:r>
              <a:rPr kumimoji="1" lang="ja-JP" altLang="en-US" dirty="0">
                <a:solidFill>
                  <a:srgbClr val="7030A0"/>
                </a:solidFill>
              </a:rPr>
              <a:t> </a:t>
            </a:r>
            <a:endParaRPr kumimoji="1" lang="en-US" altLang="ja-JP" dirty="0">
              <a:solidFill>
                <a:srgbClr val="7030A0"/>
              </a:solidFill>
            </a:endParaRPr>
          </a:p>
          <a:p>
            <a:endParaRPr kumimoji="1" lang="ja-JP" altLang="en-US" dirty="0"/>
          </a:p>
        </p:txBody>
      </p:sp>
      <p:sp>
        <p:nvSpPr>
          <p:cNvPr id="8" name="テキスト ボックス 7">
            <a:extLst>
              <a:ext uri="{FF2B5EF4-FFF2-40B4-BE49-F238E27FC236}">
                <a16:creationId xmlns:a16="http://schemas.microsoft.com/office/drawing/2014/main" id="{DA489F36-DCE1-44CA-9CCF-A4C7548C7D48}"/>
              </a:ext>
            </a:extLst>
          </p:cNvPr>
          <p:cNvSpPr txBox="1"/>
          <p:nvPr/>
        </p:nvSpPr>
        <p:spPr>
          <a:xfrm>
            <a:off x="7835783" y="3314291"/>
            <a:ext cx="1122296" cy="1754326"/>
          </a:xfrm>
          <a:prstGeom prst="rect">
            <a:avLst/>
          </a:prstGeom>
          <a:noFill/>
        </p:spPr>
        <p:txBody>
          <a:bodyPr wrap="square" rtlCol="0">
            <a:spAutoFit/>
          </a:bodyPr>
          <a:lstStyle/>
          <a:p>
            <a:r>
              <a:rPr lang="ja-JP" altLang="en-US" dirty="0">
                <a:solidFill>
                  <a:schemeClr val="accent4">
                    <a:lumMod val="75000"/>
                  </a:schemeClr>
                </a:solidFill>
              </a:rPr>
              <a:t>分類</a:t>
            </a:r>
            <a:endParaRPr lang="en-US" altLang="ja-JP" dirty="0">
              <a:solidFill>
                <a:schemeClr val="accent4">
                  <a:lumMod val="75000"/>
                </a:schemeClr>
              </a:solidFill>
            </a:endParaRPr>
          </a:p>
          <a:p>
            <a:r>
              <a:rPr lang="ja-JP" altLang="en-US" dirty="0">
                <a:solidFill>
                  <a:schemeClr val="accent4">
                    <a:lumMod val="75000"/>
                  </a:schemeClr>
                </a:solidFill>
              </a:rPr>
              <a:t>種別</a:t>
            </a:r>
            <a:br>
              <a:rPr lang="en-US" altLang="ja-JP" dirty="0">
                <a:solidFill>
                  <a:schemeClr val="accent4">
                    <a:lumMod val="75000"/>
                  </a:schemeClr>
                </a:solidFill>
              </a:rPr>
            </a:br>
            <a:r>
              <a:rPr lang="ja-JP" altLang="en-US" dirty="0">
                <a:solidFill>
                  <a:schemeClr val="accent4">
                    <a:lumMod val="75000"/>
                  </a:schemeClr>
                </a:solidFill>
              </a:rPr>
              <a:t>品目分類</a:t>
            </a:r>
            <a:br>
              <a:rPr lang="en-US" altLang="ja-JP" dirty="0">
                <a:solidFill>
                  <a:schemeClr val="accent4">
                    <a:lumMod val="75000"/>
                  </a:schemeClr>
                </a:solidFill>
              </a:rPr>
            </a:br>
            <a:r>
              <a:rPr lang="ja-JP" altLang="en-US" dirty="0">
                <a:solidFill>
                  <a:schemeClr val="accent4">
                    <a:lumMod val="75000"/>
                  </a:schemeClr>
                </a:solidFill>
              </a:rPr>
              <a:t>小区</a:t>
            </a:r>
            <a:endParaRPr lang="en-US" altLang="ja-JP" dirty="0">
              <a:solidFill>
                <a:schemeClr val="accent4">
                  <a:lumMod val="75000"/>
                </a:schemeClr>
              </a:solidFill>
            </a:endParaRPr>
          </a:p>
          <a:p>
            <a:r>
              <a:rPr lang="en-US" altLang="ja-JP" dirty="0">
                <a:solidFill>
                  <a:schemeClr val="accent4">
                    <a:lumMod val="75000"/>
                  </a:schemeClr>
                </a:solidFill>
              </a:rPr>
              <a:t>……</a:t>
            </a:r>
            <a:r>
              <a:rPr lang="ja-JP" altLang="en-US" dirty="0">
                <a:solidFill>
                  <a:schemeClr val="accent4">
                    <a:lumMod val="75000"/>
                  </a:schemeClr>
                </a:solidFill>
              </a:rPr>
              <a:t> </a:t>
            </a:r>
            <a:endParaRPr lang="en-US" altLang="ja-JP" dirty="0">
              <a:solidFill>
                <a:schemeClr val="accent4">
                  <a:lumMod val="75000"/>
                </a:schemeClr>
              </a:solidFill>
            </a:endParaRPr>
          </a:p>
          <a:p>
            <a:endParaRPr kumimoji="1" lang="ja-JP" altLang="en-US" dirty="0"/>
          </a:p>
        </p:txBody>
      </p:sp>
      <p:sp>
        <p:nvSpPr>
          <p:cNvPr id="11" name="テキスト ボックス 10">
            <a:extLst>
              <a:ext uri="{FF2B5EF4-FFF2-40B4-BE49-F238E27FC236}">
                <a16:creationId xmlns:a16="http://schemas.microsoft.com/office/drawing/2014/main" id="{D818DDB0-92EE-4C1D-A952-87199F5DC040}"/>
              </a:ext>
            </a:extLst>
          </p:cNvPr>
          <p:cNvSpPr txBox="1"/>
          <p:nvPr/>
        </p:nvSpPr>
        <p:spPr>
          <a:xfrm>
            <a:off x="5513108" y="3059668"/>
            <a:ext cx="1236915" cy="369332"/>
          </a:xfrm>
          <a:prstGeom prst="rect">
            <a:avLst/>
          </a:prstGeom>
          <a:noFill/>
        </p:spPr>
        <p:txBody>
          <a:bodyPr wrap="square" rtlCol="0">
            <a:spAutoFit/>
          </a:bodyPr>
          <a:lstStyle/>
          <a:p>
            <a:r>
              <a:rPr kumimoji="1" lang="ja-JP" altLang="en-US" dirty="0">
                <a:solidFill>
                  <a:srgbClr val="FF0000"/>
                </a:solidFill>
              </a:rPr>
              <a:t>クラスタ１</a:t>
            </a:r>
            <a:endParaRPr kumimoji="1" lang="ja-JP" altLang="en-US" dirty="0"/>
          </a:p>
        </p:txBody>
      </p:sp>
      <p:sp>
        <p:nvSpPr>
          <p:cNvPr id="12" name="テキスト ボックス 11">
            <a:extLst>
              <a:ext uri="{FF2B5EF4-FFF2-40B4-BE49-F238E27FC236}">
                <a16:creationId xmlns:a16="http://schemas.microsoft.com/office/drawing/2014/main" id="{8913F857-280A-4DE6-8746-B495BC2BBDBC}"/>
              </a:ext>
            </a:extLst>
          </p:cNvPr>
          <p:cNvSpPr txBox="1"/>
          <p:nvPr/>
        </p:nvSpPr>
        <p:spPr>
          <a:xfrm>
            <a:off x="6713487" y="3045628"/>
            <a:ext cx="1122296" cy="646331"/>
          </a:xfrm>
          <a:prstGeom prst="rect">
            <a:avLst/>
          </a:prstGeom>
          <a:noFill/>
        </p:spPr>
        <p:txBody>
          <a:bodyPr wrap="square" rtlCol="0">
            <a:spAutoFit/>
          </a:bodyPr>
          <a:lstStyle/>
          <a:p>
            <a:r>
              <a:rPr kumimoji="1" lang="ja-JP" altLang="en-US" dirty="0">
                <a:solidFill>
                  <a:srgbClr val="7030A0"/>
                </a:solidFill>
              </a:rPr>
              <a:t>クラスタ２</a:t>
            </a:r>
            <a:endParaRPr kumimoji="1" lang="en-US" altLang="ja-JP" dirty="0">
              <a:solidFill>
                <a:srgbClr val="7030A0"/>
              </a:solidFill>
            </a:endParaRPr>
          </a:p>
          <a:p>
            <a:endParaRPr kumimoji="1" lang="ja-JP" altLang="en-US" dirty="0"/>
          </a:p>
        </p:txBody>
      </p:sp>
      <p:sp>
        <p:nvSpPr>
          <p:cNvPr id="13" name="テキスト ボックス 12">
            <a:extLst>
              <a:ext uri="{FF2B5EF4-FFF2-40B4-BE49-F238E27FC236}">
                <a16:creationId xmlns:a16="http://schemas.microsoft.com/office/drawing/2014/main" id="{1E43BF88-422E-4358-9DA0-126E2A9EA856}"/>
              </a:ext>
            </a:extLst>
          </p:cNvPr>
          <p:cNvSpPr txBox="1"/>
          <p:nvPr/>
        </p:nvSpPr>
        <p:spPr>
          <a:xfrm>
            <a:off x="7809816" y="3059667"/>
            <a:ext cx="1094101" cy="646331"/>
          </a:xfrm>
          <a:prstGeom prst="rect">
            <a:avLst/>
          </a:prstGeom>
          <a:noFill/>
        </p:spPr>
        <p:txBody>
          <a:bodyPr wrap="square" rtlCol="0">
            <a:spAutoFit/>
          </a:bodyPr>
          <a:lstStyle/>
          <a:p>
            <a:r>
              <a:rPr lang="ja-JP" altLang="en-US" dirty="0">
                <a:solidFill>
                  <a:schemeClr val="accent4">
                    <a:lumMod val="75000"/>
                  </a:schemeClr>
                </a:solidFill>
              </a:rPr>
              <a:t>クラスタ</a:t>
            </a:r>
            <a:r>
              <a:rPr lang="en-US" altLang="ja-JP" dirty="0">
                <a:solidFill>
                  <a:schemeClr val="accent4">
                    <a:lumMod val="75000"/>
                  </a:schemeClr>
                </a:solidFill>
              </a:rPr>
              <a:t>3</a:t>
            </a:r>
          </a:p>
          <a:p>
            <a:endParaRPr kumimoji="1" lang="ja-JP" altLang="en-US" dirty="0"/>
          </a:p>
        </p:txBody>
      </p:sp>
      <p:sp>
        <p:nvSpPr>
          <p:cNvPr id="15" name="矢印: 右 14">
            <a:extLst>
              <a:ext uri="{FF2B5EF4-FFF2-40B4-BE49-F238E27FC236}">
                <a16:creationId xmlns:a16="http://schemas.microsoft.com/office/drawing/2014/main" id="{6D56C72D-4F94-454F-8AC8-9E1095259D55}"/>
              </a:ext>
            </a:extLst>
          </p:cNvPr>
          <p:cNvSpPr/>
          <p:nvPr/>
        </p:nvSpPr>
        <p:spPr>
          <a:xfrm>
            <a:off x="3664997" y="2878793"/>
            <a:ext cx="1595589" cy="50679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4" name="スライド番号プレースホルダー 3">
            <a:extLst>
              <a:ext uri="{FF2B5EF4-FFF2-40B4-BE49-F238E27FC236}">
                <a16:creationId xmlns:a16="http://schemas.microsoft.com/office/drawing/2014/main" id="{BFB539F5-19AF-49D1-99BF-C74856EC577D}"/>
              </a:ext>
            </a:extLst>
          </p:cNvPr>
          <p:cNvSpPr txBox="1">
            <a:spLocks/>
          </p:cNvSpPr>
          <p:nvPr/>
        </p:nvSpPr>
        <p:spPr>
          <a:xfrm>
            <a:off x="6210300" y="6508751"/>
            <a:ext cx="245745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6E97CF-0504-4E3F-9290-CC6BBD911ACE}" type="slidenum">
              <a:rPr kumimoji="1" lang="ja-JP" altLang="en-US" smtClean="0"/>
              <a:pPr/>
              <a:t>17</a:t>
            </a:fld>
            <a:endParaRPr kumimoji="1" lang="ja-JP" altLang="en-US" dirty="0"/>
          </a:p>
        </p:txBody>
      </p:sp>
    </p:spTree>
    <p:extLst>
      <p:ext uri="{BB962C8B-B14F-4D97-AF65-F5344CB8AC3E}">
        <p14:creationId xmlns:p14="http://schemas.microsoft.com/office/powerpoint/2010/main" val="286548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図 2048">
            <a:extLst>
              <a:ext uri="{FF2B5EF4-FFF2-40B4-BE49-F238E27FC236}">
                <a16:creationId xmlns:a16="http://schemas.microsoft.com/office/drawing/2014/main" id="{434E7736-DF52-432A-AE3C-31E67E48ADA5}"/>
              </a:ext>
            </a:extLst>
          </p:cNvPr>
          <p:cNvPicPr>
            <a:picLocks noChangeAspect="1"/>
          </p:cNvPicPr>
          <p:nvPr/>
        </p:nvPicPr>
        <p:blipFill>
          <a:blip r:embed="rId3"/>
          <a:stretch>
            <a:fillRect/>
          </a:stretch>
        </p:blipFill>
        <p:spPr>
          <a:xfrm>
            <a:off x="2319841" y="705180"/>
            <a:ext cx="6516353" cy="1591590"/>
          </a:xfrm>
          <a:prstGeom prst="rect">
            <a:avLst/>
          </a:prstGeom>
        </p:spPr>
      </p:pic>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a:xfrm>
            <a:off x="0" y="0"/>
            <a:ext cx="9144000" cy="634082"/>
          </a:xfrm>
        </p:spPr>
        <p:txBody>
          <a:bodyPr>
            <a:normAutofit fontScale="90000"/>
          </a:bodyPr>
          <a:lstStyle/>
          <a:p>
            <a:r>
              <a:rPr lang="ja-JP" altLang="en-US" sz="3600" dirty="0"/>
              <a:t>流れ</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9" name="円/楕円 4">
            <a:extLst>
              <a:ext uri="{FF2B5EF4-FFF2-40B4-BE49-F238E27FC236}">
                <a16:creationId xmlns:a16="http://schemas.microsoft.com/office/drawing/2014/main" id="{E50C51C3-7F16-4BB8-B203-3DD23E3887C2}"/>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10" name="直線コネクタ 9">
            <a:extLst>
              <a:ext uri="{FF2B5EF4-FFF2-40B4-BE49-F238E27FC236}">
                <a16:creationId xmlns:a16="http://schemas.microsoft.com/office/drawing/2014/main" id="{9ED480FF-3A4C-4668-AD69-36F55F116650}"/>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B56ED8D7-381D-4995-91B6-654298DA1FA8}"/>
              </a:ext>
            </a:extLst>
          </p:cNvPr>
          <p:cNvSpPr/>
          <p:nvPr/>
        </p:nvSpPr>
        <p:spPr>
          <a:xfrm>
            <a:off x="40786" y="1988840"/>
            <a:ext cx="2179229" cy="5045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15" name="直線コネクタ 14">
            <a:extLst>
              <a:ext uri="{FF2B5EF4-FFF2-40B4-BE49-F238E27FC236}">
                <a16:creationId xmlns:a16="http://schemas.microsoft.com/office/drawing/2014/main" id="{5D7BE2FB-8EB5-485E-8F56-6B44AF496A8A}"/>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18" name="円/楕円 4">
            <a:extLst>
              <a:ext uri="{FF2B5EF4-FFF2-40B4-BE49-F238E27FC236}">
                <a16:creationId xmlns:a16="http://schemas.microsoft.com/office/drawing/2014/main" id="{F5428E3C-8521-436D-8A57-73785F02C42E}"/>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19" name="正方形/長方形 18">
            <a:extLst>
              <a:ext uri="{FF2B5EF4-FFF2-40B4-BE49-F238E27FC236}">
                <a16:creationId xmlns:a16="http://schemas.microsoft.com/office/drawing/2014/main" id="{DCA2E34D-7811-4490-A9CA-DD50C2F58E82}"/>
              </a:ext>
            </a:extLst>
          </p:cNvPr>
          <p:cNvSpPr/>
          <p:nvPr/>
        </p:nvSpPr>
        <p:spPr>
          <a:xfrm>
            <a:off x="53128" y="2780928"/>
            <a:ext cx="2179229" cy="489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20" name="正方形/長方形 19">
            <a:extLst>
              <a:ext uri="{FF2B5EF4-FFF2-40B4-BE49-F238E27FC236}">
                <a16:creationId xmlns:a16="http://schemas.microsoft.com/office/drawing/2014/main" id="{8D248B56-2E3F-42C5-8BB6-4D5A6A0E345A}"/>
              </a:ext>
            </a:extLst>
          </p:cNvPr>
          <p:cNvSpPr/>
          <p:nvPr/>
        </p:nvSpPr>
        <p:spPr>
          <a:xfrm>
            <a:off x="53128" y="3596959"/>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21" name="正方形/長方形 20">
            <a:extLst>
              <a:ext uri="{FF2B5EF4-FFF2-40B4-BE49-F238E27FC236}">
                <a16:creationId xmlns:a16="http://schemas.microsoft.com/office/drawing/2014/main" id="{9CBD198E-937F-49D4-BA81-D050F8220456}"/>
              </a:ext>
            </a:extLst>
          </p:cNvPr>
          <p:cNvSpPr/>
          <p:nvPr/>
        </p:nvSpPr>
        <p:spPr>
          <a:xfrm>
            <a:off x="39227" y="4389047"/>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25" name="正方形/長方形 24">
            <a:extLst>
              <a:ext uri="{FF2B5EF4-FFF2-40B4-BE49-F238E27FC236}">
                <a16:creationId xmlns:a16="http://schemas.microsoft.com/office/drawing/2014/main" id="{2E040609-7E72-4684-BD76-EBB4BB3BC19A}"/>
              </a:ext>
            </a:extLst>
          </p:cNvPr>
          <p:cNvSpPr/>
          <p:nvPr/>
        </p:nvSpPr>
        <p:spPr>
          <a:xfrm>
            <a:off x="24149" y="5157192"/>
            <a:ext cx="2179229" cy="843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sp>
        <p:nvSpPr>
          <p:cNvPr id="30" name="ドーナツ 17">
            <a:extLst>
              <a:ext uri="{FF2B5EF4-FFF2-40B4-BE49-F238E27FC236}">
                <a16:creationId xmlns:a16="http://schemas.microsoft.com/office/drawing/2014/main" id="{2F0DE296-86D5-4F5E-ACA9-65B517DC44F8}"/>
              </a:ext>
            </a:extLst>
          </p:cNvPr>
          <p:cNvSpPr/>
          <p:nvPr/>
        </p:nvSpPr>
        <p:spPr>
          <a:xfrm>
            <a:off x="2288590" y="421351"/>
            <a:ext cx="6578854" cy="2077853"/>
          </a:xfrm>
          <a:prstGeom prst="donut">
            <a:avLst>
              <a:gd name="adj" fmla="val 3189"/>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812F41E3-1E80-40C9-84BE-C41B9847339E}"/>
              </a:ext>
            </a:extLst>
          </p:cNvPr>
          <p:cNvSpPr/>
          <p:nvPr/>
        </p:nvSpPr>
        <p:spPr>
          <a:xfrm>
            <a:off x="5044358" y="2694971"/>
            <a:ext cx="2956899" cy="369332"/>
          </a:xfrm>
          <a:prstGeom prst="rect">
            <a:avLst/>
          </a:prstGeom>
        </p:spPr>
        <p:txBody>
          <a:bodyPr wrap="none">
            <a:spAutoFit/>
          </a:bodyPr>
          <a:lstStyle/>
          <a:p>
            <a:pPr algn="ctr" latinLnBrk="1">
              <a:spcBef>
                <a:spcPts val="300"/>
              </a:spcBef>
              <a:spcAft>
                <a:spcPts val="0"/>
              </a:spcAft>
            </a:pPr>
            <a:r>
              <a:rPr lang="en-US" altLang="ja-JP" kern="100" dirty="0">
                <a:latin typeface="Times New Roman" panose="02020603050405020304" pitchFamily="18" charset="0"/>
                <a:ea typeface="BatangChe" panose="02030609000101010101" pitchFamily="49" charset="-127"/>
              </a:rPr>
              <a:t>Fig. CSV </a:t>
            </a:r>
            <a:r>
              <a:rPr lang="ja-JP" altLang="en-US" kern="100" dirty="0">
                <a:latin typeface="Times New Roman" panose="02020603050405020304" pitchFamily="18" charset="0"/>
                <a:ea typeface="BatangChe" panose="02030609000101010101" pitchFamily="49" charset="-127"/>
              </a:rPr>
              <a:t>ファイルのリスト</a:t>
            </a:r>
            <a:endParaRPr lang="ja-JP" altLang="ja-JP" kern="100" dirty="0">
              <a:latin typeface="Times New Roman" panose="02020603050405020304" pitchFamily="18" charset="0"/>
              <a:ea typeface="BatangChe" panose="02030609000101010101" pitchFamily="49" charset="-127"/>
            </a:endParaRPr>
          </a:p>
        </p:txBody>
      </p:sp>
      <p:sp>
        <p:nvSpPr>
          <p:cNvPr id="26" name="スライド番号プレースホルダー 3">
            <a:extLst>
              <a:ext uri="{FF2B5EF4-FFF2-40B4-BE49-F238E27FC236}">
                <a16:creationId xmlns:a16="http://schemas.microsoft.com/office/drawing/2014/main" id="{F08611B1-C4FB-4069-A13F-9BBB655B0875}"/>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18</a:t>
            </a:fld>
            <a:endParaRPr kumimoji="1" lang="ja-JP" altLang="en-US" dirty="0"/>
          </a:p>
        </p:txBody>
      </p:sp>
      <p:cxnSp>
        <p:nvCxnSpPr>
          <p:cNvPr id="33" name="直線コネクタ 32">
            <a:extLst>
              <a:ext uri="{FF2B5EF4-FFF2-40B4-BE49-F238E27FC236}">
                <a16:creationId xmlns:a16="http://schemas.microsoft.com/office/drawing/2014/main" id="{D76362A6-5DE5-412E-91BC-B3819FC56250}"/>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F468199A-7DB8-422F-965C-4ABC8431F1E6}"/>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C753DD9-1595-47EB-B407-16C72DD2CE93}"/>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E2538B95-5A03-4205-97A5-11ABC200B39E}"/>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38" name="コンテンツ プレースホルダー 2">
            <a:extLst>
              <a:ext uri="{FF2B5EF4-FFF2-40B4-BE49-F238E27FC236}">
                <a16:creationId xmlns:a16="http://schemas.microsoft.com/office/drawing/2014/main" id="{6EFC769E-652B-4756-8171-7512C7017F9A}"/>
              </a:ext>
            </a:extLst>
          </p:cNvPr>
          <p:cNvSpPr txBox="1">
            <a:spLocks/>
          </p:cNvSpPr>
          <p:nvPr/>
        </p:nvSpPr>
        <p:spPr>
          <a:xfrm>
            <a:off x="3192327" y="3766770"/>
            <a:ext cx="4771380" cy="23572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700" dirty="0">
                <a:latin typeface="+mj-ea"/>
                <a:ea typeface="+mj-ea"/>
              </a:rPr>
              <a:t>抽出全国</a:t>
            </a:r>
            <a:r>
              <a:rPr lang="ja-JP" altLang="ja-JP" sz="2700" dirty="0">
                <a:latin typeface="+mj-ea"/>
                <a:ea typeface="+mj-ea"/>
              </a:rPr>
              <a:t>約</a:t>
            </a:r>
            <a:r>
              <a:rPr lang="en-US" altLang="ja-JP" sz="2700" dirty="0">
                <a:latin typeface="+mj-ea"/>
                <a:ea typeface="+mj-ea"/>
              </a:rPr>
              <a:t>3</a:t>
            </a:r>
            <a:r>
              <a:rPr lang="ja-JP" altLang="ja-JP" sz="2700" dirty="0">
                <a:latin typeface="+mj-ea"/>
                <a:ea typeface="+mj-ea"/>
              </a:rPr>
              <a:t>万件約</a:t>
            </a:r>
            <a:r>
              <a:rPr lang="en-US" altLang="ja-JP" sz="2700" dirty="0">
                <a:latin typeface="+mj-ea"/>
                <a:ea typeface="+mj-ea"/>
              </a:rPr>
              <a:t>3</a:t>
            </a:r>
            <a:r>
              <a:rPr lang="ja-JP" altLang="ja-JP" sz="2700" dirty="0">
                <a:latin typeface="+mj-ea"/>
                <a:ea typeface="+mj-ea"/>
              </a:rPr>
              <a:t>万件のオープンデータを収集</a:t>
            </a:r>
            <a:endParaRPr lang="en-US" altLang="ja-JP" sz="2700" dirty="0">
              <a:latin typeface="+mj-ea"/>
              <a:ea typeface="+mj-ea"/>
            </a:endParaRPr>
          </a:p>
          <a:p>
            <a:r>
              <a:rPr lang="en-US" altLang="ja-JP" sz="2700" dirty="0">
                <a:latin typeface="+mj-ea"/>
                <a:ea typeface="+mj-ea"/>
              </a:rPr>
              <a:t>CSV</a:t>
            </a:r>
            <a:r>
              <a:rPr lang="ja-JP" altLang="ja-JP" sz="2700" dirty="0">
                <a:latin typeface="+mj-ea"/>
                <a:ea typeface="+mj-ea"/>
              </a:rPr>
              <a:t>形式</a:t>
            </a:r>
            <a:r>
              <a:rPr lang="ja-JP" altLang="en-US" sz="2700" dirty="0">
                <a:latin typeface="+mj-ea"/>
                <a:ea typeface="+mj-ea"/>
              </a:rPr>
              <a:t>：</a:t>
            </a:r>
            <a:r>
              <a:rPr lang="en-US" altLang="ja-JP" sz="2700" dirty="0">
                <a:solidFill>
                  <a:srgbClr val="FF0000"/>
                </a:solidFill>
                <a:latin typeface="+mj-ea"/>
                <a:ea typeface="+mj-ea"/>
              </a:rPr>
              <a:t>14286</a:t>
            </a:r>
            <a:r>
              <a:rPr lang="ja-JP" altLang="ja-JP" sz="2700" dirty="0">
                <a:latin typeface="+mj-ea"/>
                <a:ea typeface="+mj-ea"/>
              </a:rPr>
              <a:t>ファイル</a:t>
            </a:r>
            <a:endParaRPr lang="en-US" altLang="ja-JP" sz="2700" dirty="0">
              <a:latin typeface="+mj-ea"/>
              <a:ea typeface="+mj-ea"/>
            </a:endParaRPr>
          </a:p>
        </p:txBody>
      </p:sp>
    </p:spTree>
    <p:extLst>
      <p:ext uri="{BB962C8B-B14F-4D97-AF65-F5344CB8AC3E}">
        <p14:creationId xmlns:p14="http://schemas.microsoft.com/office/powerpoint/2010/main" val="272887047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a:xfrm>
            <a:off x="0" y="0"/>
            <a:ext cx="9144000" cy="634082"/>
          </a:xfrm>
        </p:spPr>
        <p:txBody>
          <a:bodyPr>
            <a:normAutofit/>
          </a:bodyPr>
          <a:lstStyle/>
          <a:p>
            <a:r>
              <a:rPr lang="ja-JP" altLang="en-US" sz="3200" dirty="0"/>
              <a:t>流れ</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pic>
        <p:nvPicPr>
          <p:cNvPr id="2" name="図 1">
            <a:extLst>
              <a:ext uri="{FF2B5EF4-FFF2-40B4-BE49-F238E27FC236}">
                <a16:creationId xmlns:a16="http://schemas.microsoft.com/office/drawing/2014/main" id="{5016DEBD-F806-4E80-8E06-0D3C372FB9C4}"/>
              </a:ext>
            </a:extLst>
          </p:cNvPr>
          <p:cNvPicPr>
            <a:picLocks noChangeAspect="1"/>
          </p:cNvPicPr>
          <p:nvPr/>
        </p:nvPicPr>
        <p:blipFill>
          <a:blip r:embed="rId3"/>
          <a:stretch>
            <a:fillRect/>
          </a:stretch>
        </p:blipFill>
        <p:spPr>
          <a:xfrm>
            <a:off x="4823956" y="1052741"/>
            <a:ext cx="3936957" cy="4752524"/>
          </a:xfrm>
          <a:prstGeom prst="rect">
            <a:avLst/>
          </a:prstGeom>
        </p:spPr>
      </p:pic>
      <p:sp>
        <p:nvSpPr>
          <p:cNvPr id="26" name="正方形/長方形 25">
            <a:extLst>
              <a:ext uri="{FF2B5EF4-FFF2-40B4-BE49-F238E27FC236}">
                <a16:creationId xmlns:a16="http://schemas.microsoft.com/office/drawing/2014/main" id="{D68D38C6-A0E3-4633-8CC4-59BAA44FE67C}"/>
              </a:ext>
            </a:extLst>
          </p:cNvPr>
          <p:cNvSpPr/>
          <p:nvPr/>
        </p:nvSpPr>
        <p:spPr>
          <a:xfrm>
            <a:off x="4851420" y="5928692"/>
            <a:ext cx="3608680" cy="369332"/>
          </a:xfrm>
          <a:prstGeom prst="rect">
            <a:avLst/>
          </a:prstGeom>
        </p:spPr>
        <p:txBody>
          <a:bodyPr wrap="none">
            <a:spAutoFit/>
          </a:bodyPr>
          <a:lstStyle/>
          <a:p>
            <a:pPr algn="ctr" latinLnBrk="1">
              <a:spcBef>
                <a:spcPts val="300"/>
              </a:spcBef>
              <a:spcAft>
                <a:spcPts val="0"/>
              </a:spcAft>
            </a:pPr>
            <a:r>
              <a:rPr lang="en-US" altLang="ja-JP" kern="100" dirty="0">
                <a:latin typeface="Times New Roman" panose="02020603050405020304" pitchFamily="18" charset="0"/>
                <a:ea typeface="BatangChe" panose="02030609000101010101" pitchFamily="49" charset="-127"/>
              </a:rPr>
              <a:t>Fig. </a:t>
            </a:r>
            <a:r>
              <a:rPr lang="ja-JP" altLang="en-US" kern="100" dirty="0">
                <a:latin typeface="Times New Roman" panose="02020603050405020304" pitchFamily="18" charset="0"/>
                <a:ea typeface="BatangChe" panose="02030609000101010101" pitchFamily="49" charset="-127"/>
              </a:rPr>
              <a:t>取得した項目データと項目名</a:t>
            </a:r>
            <a:endParaRPr lang="ja-JP" altLang="ja-JP" kern="100" dirty="0">
              <a:latin typeface="Times New Roman" panose="02020603050405020304" pitchFamily="18" charset="0"/>
              <a:ea typeface="BatangChe" panose="02030609000101010101" pitchFamily="49" charset="-127"/>
            </a:endParaRPr>
          </a:p>
        </p:txBody>
      </p:sp>
      <p:sp>
        <p:nvSpPr>
          <p:cNvPr id="30" name="スライド番号プレースホルダー 3">
            <a:extLst>
              <a:ext uri="{FF2B5EF4-FFF2-40B4-BE49-F238E27FC236}">
                <a16:creationId xmlns:a16="http://schemas.microsoft.com/office/drawing/2014/main" id="{68A67FF1-ECA0-4F29-A323-7CF96D7D1EAA}"/>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19</a:t>
            </a:fld>
            <a:endParaRPr kumimoji="1" lang="ja-JP" altLang="en-US" dirty="0"/>
          </a:p>
        </p:txBody>
      </p:sp>
      <p:sp>
        <p:nvSpPr>
          <p:cNvPr id="27" name="円/楕円 4">
            <a:extLst>
              <a:ext uri="{FF2B5EF4-FFF2-40B4-BE49-F238E27FC236}">
                <a16:creationId xmlns:a16="http://schemas.microsoft.com/office/drawing/2014/main" id="{90861A97-07FD-411C-85FA-A84B48CF196F}"/>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28" name="直線コネクタ 27">
            <a:extLst>
              <a:ext uri="{FF2B5EF4-FFF2-40B4-BE49-F238E27FC236}">
                <a16:creationId xmlns:a16="http://schemas.microsoft.com/office/drawing/2014/main" id="{C5620738-9CBB-4C06-AB89-30BE42AA40D5}"/>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6CD2F4A0-5BAC-43F5-8079-7ECD07D20DC0}"/>
              </a:ext>
            </a:extLst>
          </p:cNvPr>
          <p:cNvSpPr/>
          <p:nvPr/>
        </p:nvSpPr>
        <p:spPr>
          <a:xfrm>
            <a:off x="40786" y="1988840"/>
            <a:ext cx="2179229" cy="504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32" name="直線コネクタ 31">
            <a:extLst>
              <a:ext uri="{FF2B5EF4-FFF2-40B4-BE49-F238E27FC236}">
                <a16:creationId xmlns:a16="http://schemas.microsoft.com/office/drawing/2014/main" id="{9E494DA4-2D39-4075-B8E9-9F8465877224}"/>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50" name="円/楕円 4">
            <a:extLst>
              <a:ext uri="{FF2B5EF4-FFF2-40B4-BE49-F238E27FC236}">
                <a16:creationId xmlns:a16="http://schemas.microsoft.com/office/drawing/2014/main" id="{D291C48C-E6CE-478A-ACE7-163FCDBC1515}"/>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51" name="正方形/長方形 50">
            <a:extLst>
              <a:ext uri="{FF2B5EF4-FFF2-40B4-BE49-F238E27FC236}">
                <a16:creationId xmlns:a16="http://schemas.microsoft.com/office/drawing/2014/main" id="{E711BD9A-3487-4434-AE57-558B386E8841}"/>
              </a:ext>
            </a:extLst>
          </p:cNvPr>
          <p:cNvSpPr/>
          <p:nvPr/>
        </p:nvSpPr>
        <p:spPr>
          <a:xfrm>
            <a:off x="53128" y="2780928"/>
            <a:ext cx="2179229" cy="48972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52" name="正方形/長方形 51">
            <a:extLst>
              <a:ext uri="{FF2B5EF4-FFF2-40B4-BE49-F238E27FC236}">
                <a16:creationId xmlns:a16="http://schemas.microsoft.com/office/drawing/2014/main" id="{44C79B19-2A69-42EB-B293-3BEC53266B60}"/>
              </a:ext>
            </a:extLst>
          </p:cNvPr>
          <p:cNvSpPr/>
          <p:nvPr/>
        </p:nvSpPr>
        <p:spPr>
          <a:xfrm>
            <a:off x="53128" y="3596959"/>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53" name="正方形/長方形 52">
            <a:extLst>
              <a:ext uri="{FF2B5EF4-FFF2-40B4-BE49-F238E27FC236}">
                <a16:creationId xmlns:a16="http://schemas.microsoft.com/office/drawing/2014/main" id="{2650BD27-BFC6-48F6-B5B2-4AD7FFA37DC7}"/>
              </a:ext>
            </a:extLst>
          </p:cNvPr>
          <p:cNvSpPr/>
          <p:nvPr/>
        </p:nvSpPr>
        <p:spPr>
          <a:xfrm>
            <a:off x="39227" y="4389047"/>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54" name="正方形/長方形 53">
            <a:extLst>
              <a:ext uri="{FF2B5EF4-FFF2-40B4-BE49-F238E27FC236}">
                <a16:creationId xmlns:a16="http://schemas.microsoft.com/office/drawing/2014/main" id="{ED2E9927-0632-41D1-81A0-050A0696EC6A}"/>
              </a:ext>
            </a:extLst>
          </p:cNvPr>
          <p:cNvSpPr/>
          <p:nvPr/>
        </p:nvSpPr>
        <p:spPr>
          <a:xfrm>
            <a:off x="24149" y="5157192"/>
            <a:ext cx="2179229" cy="843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cxnSp>
        <p:nvCxnSpPr>
          <p:cNvPr id="55" name="直線コネクタ 54">
            <a:extLst>
              <a:ext uri="{FF2B5EF4-FFF2-40B4-BE49-F238E27FC236}">
                <a16:creationId xmlns:a16="http://schemas.microsoft.com/office/drawing/2014/main" id="{34B26068-F4D1-4B75-A658-379B009AD3A8}"/>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EFBCF0-900C-4908-8EB3-AC1A70C8EFEE}"/>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D7AA04DB-0A28-4CCD-9DC8-84D60825B0C0}"/>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20299FF8-8F20-47E7-B0FA-18B5EF7B7127}"/>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2128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992ED60-D83A-4054-B97C-B1F22B04EB81}"/>
              </a:ext>
            </a:extLst>
          </p:cNvPr>
          <p:cNvSpPr>
            <a:spLocks noGrp="1" noChangeArrowheads="1"/>
          </p:cNvSpPr>
          <p:nvPr>
            <p:ph type="title"/>
          </p:nvPr>
        </p:nvSpPr>
        <p:spPr/>
        <p:txBody>
          <a:bodyPr/>
          <a:lstStyle/>
          <a:p>
            <a:r>
              <a:rPr lang="ja-JP" altLang="en-US" dirty="0"/>
              <a:t>目次</a:t>
            </a:r>
            <a:endParaRPr lang="en-US" altLang="ja-JP" dirty="0"/>
          </a:p>
        </p:txBody>
      </p:sp>
      <p:sp>
        <p:nvSpPr>
          <p:cNvPr id="3075" name="Rectangle 3">
            <a:extLst>
              <a:ext uri="{FF2B5EF4-FFF2-40B4-BE49-F238E27FC236}">
                <a16:creationId xmlns:a16="http://schemas.microsoft.com/office/drawing/2014/main" id="{16D2720D-D200-493F-99B8-B9E3E09BDC2B}"/>
              </a:ext>
            </a:extLst>
          </p:cNvPr>
          <p:cNvSpPr>
            <a:spLocks noGrp="1" noChangeArrowheads="1"/>
          </p:cNvSpPr>
          <p:nvPr>
            <p:ph type="body" idx="1"/>
          </p:nvPr>
        </p:nvSpPr>
        <p:spPr/>
        <p:txBody>
          <a:bodyPr/>
          <a:lstStyle/>
          <a:p>
            <a:r>
              <a:rPr lang="ja-JP" altLang="en-US" sz="2800" dirty="0"/>
              <a:t>研究背景</a:t>
            </a:r>
            <a:endParaRPr lang="en-US" altLang="ja-JP" sz="2800" dirty="0"/>
          </a:p>
          <a:p>
            <a:r>
              <a:rPr lang="ja-JP" altLang="en-US" sz="2800" dirty="0"/>
              <a:t>研究目的</a:t>
            </a:r>
            <a:endParaRPr lang="en-US" altLang="ja-JP" sz="2800" dirty="0"/>
          </a:p>
          <a:p>
            <a:r>
              <a:rPr lang="ja-JP" altLang="en-US" sz="2800" dirty="0"/>
              <a:t>提案手法</a:t>
            </a:r>
            <a:endParaRPr lang="en-US" altLang="ja-JP" sz="2800" dirty="0"/>
          </a:p>
          <a:p>
            <a:r>
              <a:rPr lang="ja-JP" altLang="en-US" sz="2800" dirty="0"/>
              <a:t>実験</a:t>
            </a:r>
            <a:r>
              <a:rPr lang="en-US" altLang="ja-JP" sz="2800" dirty="0"/>
              <a:t>1</a:t>
            </a:r>
          </a:p>
          <a:p>
            <a:r>
              <a:rPr lang="ja-JP" altLang="en-US" sz="2800" dirty="0"/>
              <a:t>実験</a:t>
            </a:r>
            <a:r>
              <a:rPr lang="en-US" altLang="ja-JP" sz="2800" dirty="0"/>
              <a:t>2</a:t>
            </a:r>
          </a:p>
          <a:p>
            <a:r>
              <a:rPr lang="ja-JP" altLang="en-US" sz="2800" dirty="0"/>
              <a:t>考察・まとめ</a:t>
            </a:r>
            <a:endParaRPr lang="en-US" altLang="ja-JP" sz="2800" dirty="0"/>
          </a:p>
        </p:txBody>
      </p:sp>
      <p:sp>
        <p:nvSpPr>
          <p:cNvPr id="4" name="スライド番号プレースホルダー 3">
            <a:extLst>
              <a:ext uri="{FF2B5EF4-FFF2-40B4-BE49-F238E27FC236}">
                <a16:creationId xmlns:a16="http://schemas.microsoft.com/office/drawing/2014/main" id="{822CB995-8F1E-43C9-9CBE-F86CB44EE9E3}"/>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a:t>
            </a:fld>
            <a:endParaRPr kumimoji="1" lang="ja-JP" altLang="en-US" dirty="0"/>
          </a:p>
        </p:txBody>
      </p:sp>
    </p:spTree>
    <p:custDataLst>
      <p:tags r:id="rId1"/>
    </p:custDataLst>
    <p:extLst>
      <p:ext uri="{BB962C8B-B14F-4D97-AF65-F5344CB8AC3E}">
        <p14:creationId xmlns:p14="http://schemas.microsoft.com/office/powerpoint/2010/main" val="4181206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7C83E0EA-DDBB-4E08-937F-753A394A4073}"/>
              </a:ext>
            </a:extLst>
          </p:cNvPr>
          <p:cNvPicPr>
            <a:picLocks noChangeAspect="1"/>
          </p:cNvPicPr>
          <p:nvPr/>
        </p:nvPicPr>
        <p:blipFill>
          <a:blip r:embed="rId3"/>
          <a:stretch>
            <a:fillRect/>
          </a:stretch>
        </p:blipFill>
        <p:spPr>
          <a:xfrm>
            <a:off x="4319699" y="1052743"/>
            <a:ext cx="4838753" cy="4701130"/>
          </a:xfrm>
          <a:prstGeom prst="rect">
            <a:avLst/>
          </a:prstGeom>
        </p:spPr>
      </p:pic>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a:xfrm>
            <a:off x="0" y="0"/>
            <a:ext cx="9144000" cy="634082"/>
          </a:xfrm>
        </p:spPr>
        <p:txBody>
          <a:bodyPr>
            <a:normAutofit/>
          </a:bodyPr>
          <a:lstStyle/>
          <a:p>
            <a:r>
              <a:rPr lang="ja-JP" altLang="en-US" sz="3200" dirty="0"/>
              <a:t>流れ</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3" name="正方形/長方形 2">
            <a:extLst>
              <a:ext uri="{FF2B5EF4-FFF2-40B4-BE49-F238E27FC236}">
                <a16:creationId xmlns:a16="http://schemas.microsoft.com/office/drawing/2014/main" id="{0E6BA6B4-E7E6-44DE-9733-EE39FEA527E3}"/>
              </a:ext>
            </a:extLst>
          </p:cNvPr>
          <p:cNvSpPr/>
          <p:nvPr/>
        </p:nvSpPr>
        <p:spPr>
          <a:xfrm>
            <a:off x="4917879" y="5843290"/>
            <a:ext cx="4737491" cy="646331"/>
          </a:xfrm>
          <a:prstGeom prst="rect">
            <a:avLst/>
          </a:prstGeom>
        </p:spPr>
        <p:txBody>
          <a:bodyPr wrap="square">
            <a:spAutoFit/>
          </a:bodyPr>
          <a:lstStyle/>
          <a:p>
            <a:r>
              <a:rPr lang="en-US" altLang="ja-JP" kern="100" dirty="0">
                <a:latin typeface="Times New Roman" panose="02020603050405020304" pitchFamily="18" charset="0"/>
                <a:ea typeface="BatangChe" panose="02030609000101010101" pitchFamily="49" charset="-127"/>
              </a:rPr>
              <a:t>Fig.</a:t>
            </a:r>
            <a:r>
              <a:rPr lang="ja-JP" altLang="en-US" dirty="0"/>
              <a:t>ベクトル空間内の座標で表現（例）</a:t>
            </a:r>
          </a:p>
          <a:p>
            <a:r>
              <a:rPr lang="en-US" altLang="ja-JP" kern="100" dirty="0">
                <a:latin typeface="Times New Roman" panose="02020603050405020304" pitchFamily="18" charset="0"/>
                <a:ea typeface="BatangChe" panose="02030609000101010101" pitchFamily="49" charset="-127"/>
              </a:rPr>
              <a:t> </a:t>
            </a:r>
            <a:endParaRPr lang="ja-JP" altLang="en-US" dirty="0"/>
          </a:p>
        </p:txBody>
      </p:sp>
      <p:sp>
        <p:nvSpPr>
          <p:cNvPr id="26" name="スライド番号プレースホルダー 3">
            <a:extLst>
              <a:ext uri="{FF2B5EF4-FFF2-40B4-BE49-F238E27FC236}">
                <a16:creationId xmlns:a16="http://schemas.microsoft.com/office/drawing/2014/main" id="{4095E4A5-8037-4753-9C1C-F5347CFE90D9}"/>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20</a:t>
            </a:fld>
            <a:endParaRPr kumimoji="1" lang="ja-JP" altLang="en-US" dirty="0"/>
          </a:p>
        </p:txBody>
      </p:sp>
      <p:sp>
        <p:nvSpPr>
          <p:cNvPr id="27" name="円/楕円 4">
            <a:extLst>
              <a:ext uri="{FF2B5EF4-FFF2-40B4-BE49-F238E27FC236}">
                <a16:creationId xmlns:a16="http://schemas.microsoft.com/office/drawing/2014/main" id="{7099DA3A-8D6B-444C-9A84-AC8FD0FC95BD}"/>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28" name="直線コネクタ 27">
            <a:extLst>
              <a:ext uri="{FF2B5EF4-FFF2-40B4-BE49-F238E27FC236}">
                <a16:creationId xmlns:a16="http://schemas.microsoft.com/office/drawing/2014/main" id="{C78F4D0B-3BDC-4100-A7EA-73C51605E768}"/>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9D01CDF8-1DF9-46B2-A68C-AEC1DEA14C93}"/>
              </a:ext>
            </a:extLst>
          </p:cNvPr>
          <p:cNvSpPr/>
          <p:nvPr/>
        </p:nvSpPr>
        <p:spPr>
          <a:xfrm>
            <a:off x="40786" y="1988840"/>
            <a:ext cx="2179229" cy="504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32" name="直線コネクタ 31">
            <a:extLst>
              <a:ext uri="{FF2B5EF4-FFF2-40B4-BE49-F238E27FC236}">
                <a16:creationId xmlns:a16="http://schemas.microsoft.com/office/drawing/2014/main" id="{112CF86E-A994-4842-983A-8819B7312B36}"/>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50" name="円/楕円 4">
            <a:extLst>
              <a:ext uri="{FF2B5EF4-FFF2-40B4-BE49-F238E27FC236}">
                <a16:creationId xmlns:a16="http://schemas.microsoft.com/office/drawing/2014/main" id="{DF1D287E-84D7-4EBD-86E7-89D6537E93B2}"/>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51" name="正方形/長方形 50">
            <a:extLst>
              <a:ext uri="{FF2B5EF4-FFF2-40B4-BE49-F238E27FC236}">
                <a16:creationId xmlns:a16="http://schemas.microsoft.com/office/drawing/2014/main" id="{D4F22680-7C16-4039-807A-FF7FABF6E021}"/>
              </a:ext>
            </a:extLst>
          </p:cNvPr>
          <p:cNvSpPr/>
          <p:nvPr/>
        </p:nvSpPr>
        <p:spPr>
          <a:xfrm>
            <a:off x="53128" y="2780928"/>
            <a:ext cx="2179229" cy="489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52" name="正方形/長方形 51">
            <a:extLst>
              <a:ext uri="{FF2B5EF4-FFF2-40B4-BE49-F238E27FC236}">
                <a16:creationId xmlns:a16="http://schemas.microsoft.com/office/drawing/2014/main" id="{5DE6F296-6083-48BE-9E5E-C8B116CF4492}"/>
              </a:ext>
            </a:extLst>
          </p:cNvPr>
          <p:cNvSpPr/>
          <p:nvPr/>
        </p:nvSpPr>
        <p:spPr>
          <a:xfrm>
            <a:off x="53128" y="3596959"/>
            <a:ext cx="2179229" cy="480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53" name="正方形/長方形 52">
            <a:extLst>
              <a:ext uri="{FF2B5EF4-FFF2-40B4-BE49-F238E27FC236}">
                <a16:creationId xmlns:a16="http://schemas.microsoft.com/office/drawing/2014/main" id="{24930A94-0110-4EC5-9CD5-9301AED72880}"/>
              </a:ext>
            </a:extLst>
          </p:cNvPr>
          <p:cNvSpPr/>
          <p:nvPr/>
        </p:nvSpPr>
        <p:spPr>
          <a:xfrm>
            <a:off x="39227" y="4389047"/>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54" name="正方形/長方形 53">
            <a:extLst>
              <a:ext uri="{FF2B5EF4-FFF2-40B4-BE49-F238E27FC236}">
                <a16:creationId xmlns:a16="http://schemas.microsoft.com/office/drawing/2014/main" id="{8AB4D0C3-6C79-41D6-885A-05CCD942E1E6}"/>
              </a:ext>
            </a:extLst>
          </p:cNvPr>
          <p:cNvSpPr/>
          <p:nvPr/>
        </p:nvSpPr>
        <p:spPr>
          <a:xfrm>
            <a:off x="24149" y="5157192"/>
            <a:ext cx="2179229" cy="843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cxnSp>
        <p:nvCxnSpPr>
          <p:cNvPr id="55" name="直線コネクタ 54">
            <a:extLst>
              <a:ext uri="{FF2B5EF4-FFF2-40B4-BE49-F238E27FC236}">
                <a16:creationId xmlns:a16="http://schemas.microsoft.com/office/drawing/2014/main" id="{5FA5C4E5-7C6E-4179-B392-9929F6CF1919}"/>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67632A99-3161-4F29-93FF-81A88ABFD19D}"/>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1D849C8-8951-4083-82C1-CB7F4F0D2156}"/>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5E5A9402-6FD0-4178-9354-CDD59E428DAA}"/>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83600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uster_50">
            <a:extLst>
              <a:ext uri="{FF2B5EF4-FFF2-40B4-BE49-F238E27FC236}">
                <a16:creationId xmlns:a16="http://schemas.microsoft.com/office/drawing/2014/main" id="{793276C9-A381-4B6C-A755-994948527AC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5563" y="634082"/>
            <a:ext cx="4954949" cy="303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a:xfrm>
            <a:off x="0" y="0"/>
            <a:ext cx="9144000" cy="634082"/>
          </a:xfrm>
        </p:spPr>
        <p:txBody>
          <a:bodyPr>
            <a:normAutofit/>
          </a:bodyPr>
          <a:lstStyle/>
          <a:p>
            <a:r>
              <a:rPr lang="ja-JP" altLang="en-US" sz="3200" dirty="0"/>
              <a:t>流れ</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3" name="正方形/長方形 2">
            <a:extLst>
              <a:ext uri="{FF2B5EF4-FFF2-40B4-BE49-F238E27FC236}">
                <a16:creationId xmlns:a16="http://schemas.microsoft.com/office/drawing/2014/main" id="{579F8647-5031-43B0-AD01-381D7C078E47}"/>
              </a:ext>
            </a:extLst>
          </p:cNvPr>
          <p:cNvSpPr/>
          <p:nvPr/>
        </p:nvSpPr>
        <p:spPr>
          <a:xfrm>
            <a:off x="4067944" y="3683130"/>
            <a:ext cx="7035577" cy="460382"/>
          </a:xfrm>
          <a:prstGeom prst="rect">
            <a:avLst/>
          </a:prstGeom>
        </p:spPr>
        <p:txBody>
          <a:bodyPr wrap="square">
            <a:spAutoFit/>
          </a:bodyPr>
          <a:lstStyle/>
          <a:p>
            <a:pPr indent="182880">
              <a:lnSpc>
                <a:spcPct val="150000"/>
              </a:lnSpc>
              <a:spcAft>
                <a:spcPts val="0"/>
              </a:spcAft>
            </a:pPr>
            <a:r>
              <a:rPr lang="en-US" altLang="ja-JP" kern="100" dirty="0">
                <a:latin typeface="+mj-lt"/>
              </a:rPr>
              <a:t>Fig.</a:t>
            </a:r>
            <a:r>
              <a:rPr lang="ja-JP" altLang="en-US" kern="100" dirty="0">
                <a:latin typeface="+mj-lt"/>
              </a:rPr>
              <a:t>平均法で階層的クラスタリングの</a:t>
            </a:r>
            <a:r>
              <a:rPr lang="ja-JP" altLang="en-US" dirty="0">
                <a:latin typeface="+mj-lt"/>
              </a:rPr>
              <a:t>デンドログラム</a:t>
            </a:r>
            <a:endParaRPr lang="ja-JP" altLang="ja-JP" kern="100" dirty="0">
              <a:latin typeface="+mj-lt"/>
            </a:endParaRPr>
          </a:p>
        </p:txBody>
      </p:sp>
      <p:pic>
        <p:nvPicPr>
          <p:cNvPr id="4099" name="Picture 3">
            <a:extLst>
              <a:ext uri="{FF2B5EF4-FFF2-40B4-BE49-F238E27FC236}">
                <a16:creationId xmlns:a16="http://schemas.microsoft.com/office/drawing/2014/main" id="{439E86FD-897D-498C-8231-25905ECDDC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6372" y="4386246"/>
            <a:ext cx="4807628" cy="1902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a:extLst>
              <a:ext uri="{FF2B5EF4-FFF2-40B4-BE49-F238E27FC236}">
                <a16:creationId xmlns:a16="http://schemas.microsoft.com/office/drawing/2014/main" id="{AF393F55-8FBE-4BA2-B109-FF96392EFFB0}"/>
              </a:ext>
            </a:extLst>
          </p:cNvPr>
          <p:cNvSpPr/>
          <p:nvPr/>
        </p:nvSpPr>
        <p:spPr>
          <a:xfrm>
            <a:off x="2330326" y="6263272"/>
            <a:ext cx="7035577" cy="587148"/>
          </a:xfrm>
          <a:prstGeom prst="rect">
            <a:avLst/>
          </a:prstGeom>
        </p:spPr>
        <p:txBody>
          <a:bodyPr wrap="square">
            <a:spAutoFit/>
          </a:bodyPr>
          <a:lstStyle/>
          <a:p>
            <a:pPr indent="182880" algn="ctr">
              <a:lnSpc>
                <a:spcPct val="150000"/>
              </a:lnSpc>
              <a:spcAft>
                <a:spcPts val="0"/>
              </a:spcAft>
            </a:pPr>
            <a:r>
              <a:rPr lang="en-US" altLang="ja-JP" sz="2400" dirty="0"/>
              <a:t>Table.</a:t>
            </a:r>
            <a:r>
              <a:rPr lang="ja-JP" altLang="en-US" sz="2400" kern="100" dirty="0"/>
              <a:t>階層的クラスタリングで得た項目名のクラスタ</a:t>
            </a:r>
            <a:endParaRPr lang="ja-JP" altLang="ja-JP" sz="2400" kern="100" dirty="0">
              <a:effectLst/>
              <a:latin typeface="Times New Roman" panose="02020603050405020304" pitchFamily="18" charset="0"/>
              <a:ea typeface="BatangChe" panose="02030609000101010101" pitchFamily="49" charset="-127"/>
            </a:endParaRPr>
          </a:p>
        </p:txBody>
      </p:sp>
      <p:sp>
        <p:nvSpPr>
          <p:cNvPr id="27" name="円/楕円 4">
            <a:extLst>
              <a:ext uri="{FF2B5EF4-FFF2-40B4-BE49-F238E27FC236}">
                <a16:creationId xmlns:a16="http://schemas.microsoft.com/office/drawing/2014/main" id="{14251CBB-53A5-4766-ADBB-942037AFCBDE}"/>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28" name="直線コネクタ 27">
            <a:extLst>
              <a:ext uri="{FF2B5EF4-FFF2-40B4-BE49-F238E27FC236}">
                <a16:creationId xmlns:a16="http://schemas.microsoft.com/office/drawing/2014/main" id="{1CB4CE1B-E6E1-4ED2-8197-BD41D4EBD88C}"/>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29" name="正方形/長方形 28">
            <a:extLst>
              <a:ext uri="{FF2B5EF4-FFF2-40B4-BE49-F238E27FC236}">
                <a16:creationId xmlns:a16="http://schemas.microsoft.com/office/drawing/2014/main" id="{12902E76-1317-4B07-9514-8A1BB87D9B08}"/>
              </a:ext>
            </a:extLst>
          </p:cNvPr>
          <p:cNvSpPr/>
          <p:nvPr/>
        </p:nvSpPr>
        <p:spPr>
          <a:xfrm>
            <a:off x="40786" y="1988840"/>
            <a:ext cx="2179229" cy="504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32" name="直線コネクタ 31">
            <a:extLst>
              <a:ext uri="{FF2B5EF4-FFF2-40B4-BE49-F238E27FC236}">
                <a16:creationId xmlns:a16="http://schemas.microsoft.com/office/drawing/2014/main" id="{D44CAA84-15B0-4C8B-ABDB-DCB17B4AEE65}"/>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49" name="円/楕円 4">
            <a:extLst>
              <a:ext uri="{FF2B5EF4-FFF2-40B4-BE49-F238E27FC236}">
                <a16:creationId xmlns:a16="http://schemas.microsoft.com/office/drawing/2014/main" id="{D933039A-4AEB-4595-8D31-BCF9CC444569}"/>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50" name="正方形/長方形 49">
            <a:extLst>
              <a:ext uri="{FF2B5EF4-FFF2-40B4-BE49-F238E27FC236}">
                <a16:creationId xmlns:a16="http://schemas.microsoft.com/office/drawing/2014/main" id="{88A1F283-EA5A-4DC1-BA92-2F9FC87075C5}"/>
              </a:ext>
            </a:extLst>
          </p:cNvPr>
          <p:cNvSpPr/>
          <p:nvPr/>
        </p:nvSpPr>
        <p:spPr>
          <a:xfrm>
            <a:off x="53128" y="2780928"/>
            <a:ext cx="2179229" cy="489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51" name="正方形/長方形 50">
            <a:extLst>
              <a:ext uri="{FF2B5EF4-FFF2-40B4-BE49-F238E27FC236}">
                <a16:creationId xmlns:a16="http://schemas.microsoft.com/office/drawing/2014/main" id="{FD453C45-3C7D-4F03-801D-54889D0AD0CC}"/>
              </a:ext>
            </a:extLst>
          </p:cNvPr>
          <p:cNvSpPr/>
          <p:nvPr/>
        </p:nvSpPr>
        <p:spPr>
          <a:xfrm>
            <a:off x="53128" y="3596959"/>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52" name="正方形/長方形 51">
            <a:extLst>
              <a:ext uri="{FF2B5EF4-FFF2-40B4-BE49-F238E27FC236}">
                <a16:creationId xmlns:a16="http://schemas.microsoft.com/office/drawing/2014/main" id="{282F3B4E-2E30-4DA9-9293-8B8ECF8FECBD}"/>
              </a:ext>
            </a:extLst>
          </p:cNvPr>
          <p:cNvSpPr/>
          <p:nvPr/>
        </p:nvSpPr>
        <p:spPr>
          <a:xfrm>
            <a:off x="39227" y="4389047"/>
            <a:ext cx="2179229" cy="48011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53" name="正方形/長方形 52">
            <a:extLst>
              <a:ext uri="{FF2B5EF4-FFF2-40B4-BE49-F238E27FC236}">
                <a16:creationId xmlns:a16="http://schemas.microsoft.com/office/drawing/2014/main" id="{55D42998-2268-4622-AB8C-CA96E4B79E22}"/>
              </a:ext>
            </a:extLst>
          </p:cNvPr>
          <p:cNvSpPr/>
          <p:nvPr/>
        </p:nvSpPr>
        <p:spPr>
          <a:xfrm>
            <a:off x="24149" y="5157192"/>
            <a:ext cx="2179229" cy="8430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cxnSp>
        <p:nvCxnSpPr>
          <p:cNvPr id="54" name="直線コネクタ 53">
            <a:extLst>
              <a:ext uri="{FF2B5EF4-FFF2-40B4-BE49-F238E27FC236}">
                <a16:creationId xmlns:a16="http://schemas.microsoft.com/office/drawing/2014/main" id="{7D1A21F1-FBF4-4359-8EB6-EDC92F175BC2}"/>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347349B0-78D5-49A1-91C8-E9259AF2C1B3}"/>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BB6AC0E7-B955-4CE5-997F-903CFBBB44AD}"/>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887FFADE-FB3B-405A-B952-2AA7DF7BF988}"/>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076338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4884540" y="3717031"/>
            <a:ext cx="4018160" cy="3025081"/>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graphicFrame>
        <p:nvGraphicFramePr>
          <p:cNvPr id="26" name="表 25">
            <a:extLst>
              <a:ext uri="{FF2B5EF4-FFF2-40B4-BE49-F238E27FC236}">
                <a16:creationId xmlns:a16="http://schemas.microsoft.com/office/drawing/2014/main" id="{EB007BE1-005D-43DD-9D23-4DFEFEA05AAA}"/>
              </a:ext>
            </a:extLst>
          </p:cNvPr>
          <p:cNvGraphicFramePr>
            <a:graphicFrameLocks noGrp="1"/>
          </p:cNvGraphicFramePr>
          <p:nvPr/>
        </p:nvGraphicFramePr>
        <p:xfrm>
          <a:off x="2402991" y="757339"/>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graphicFrame>
        <p:nvGraphicFramePr>
          <p:cNvPr id="30" name="表 29">
            <a:extLst>
              <a:ext uri="{FF2B5EF4-FFF2-40B4-BE49-F238E27FC236}">
                <a16:creationId xmlns:a16="http://schemas.microsoft.com/office/drawing/2014/main" id="{ACED0971-E21C-47CD-ACFC-592BF1C1BBFC}"/>
              </a:ext>
            </a:extLst>
          </p:cNvPr>
          <p:cNvGraphicFramePr>
            <a:graphicFrameLocks noGrp="1"/>
          </p:cNvGraphicFramePr>
          <p:nvPr/>
        </p:nvGraphicFramePr>
        <p:xfrm>
          <a:off x="2258975" y="645478"/>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graphicFrame>
        <p:nvGraphicFramePr>
          <p:cNvPr id="31" name="表 30">
            <a:extLst>
              <a:ext uri="{FF2B5EF4-FFF2-40B4-BE49-F238E27FC236}">
                <a16:creationId xmlns:a16="http://schemas.microsoft.com/office/drawing/2014/main" id="{F7586D02-A3E7-4615-8E2A-246A09BAF2D7}"/>
              </a:ext>
            </a:extLst>
          </p:cNvPr>
          <p:cNvGraphicFramePr>
            <a:graphicFrameLocks noGrp="1"/>
          </p:cNvGraphicFramePr>
          <p:nvPr/>
        </p:nvGraphicFramePr>
        <p:xfrm>
          <a:off x="2110465" y="582571"/>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sp>
        <p:nvSpPr>
          <p:cNvPr id="33" name="正方形/長方形 32">
            <a:extLst>
              <a:ext uri="{FF2B5EF4-FFF2-40B4-BE49-F238E27FC236}">
                <a16:creationId xmlns:a16="http://schemas.microsoft.com/office/drawing/2014/main" id="{C526D3B2-E456-48A3-8573-A5CDC1572D32}"/>
              </a:ext>
            </a:extLst>
          </p:cNvPr>
          <p:cNvSpPr/>
          <p:nvPr/>
        </p:nvSpPr>
        <p:spPr>
          <a:xfrm>
            <a:off x="6286929" y="354107"/>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4" name="正方形/長方形 33">
            <a:extLst>
              <a:ext uri="{FF2B5EF4-FFF2-40B4-BE49-F238E27FC236}">
                <a16:creationId xmlns:a16="http://schemas.microsoft.com/office/drawing/2014/main" id="{48705EC1-13EE-4474-B1F6-5AECBA78069C}"/>
              </a:ext>
            </a:extLst>
          </p:cNvPr>
          <p:cNvSpPr/>
          <p:nvPr/>
        </p:nvSpPr>
        <p:spPr>
          <a:xfrm>
            <a:off x="6286929" y="1004288"/>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5" name="正方形/長方形 34">
            <a:extLst>
              <a:ext uri="{FF2B5EF4-FFF2-40B4-BE49-F238E27FC236}">
                <a16:creationId xmlns:a16="http://schemas.microsoft.com/office/drawing/2014/main" id="{F1E93C2E-6E68-4F1F-9672-280ADEA01D46}"/>
              </a:ext>
            </a:extLst>
          </p:cNvPr>
          <p:cNvSpPr/>
          <p:nvPr/>
        </p:nvSpPr>
        <p:spPr>
          <a:xfrm>
            <a:off x="6286929" y="1654469"/>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6" name="正方形/長方形 35">
            <a:extLst>
              <a:ext uri="{FF2B5EF4-FFF2-40B4-BE49-F238E27FC236}">
                <a16:creationId xmlns:a16="http://schemas.microsoft.com/office/drawing/2014/main" id="{AA93749A-A1E2-434C-8FA8-6A41B0D5980E}"/>
              </a:ext>
            </a:extLst>
          </p:cNvPr>
          <p:cNvSpPr/>
          <p:nvPr/>
        </p:nvSpPr>
        <p:spPr>
          <a:xfrm>
            <a:off x="7401042" y="828228"/>
            <a:ext cx="216024" cy="8262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7" name="正方形/長方形 36">
            <a:extLst>
              <a:ext uri="{FF2B5EF4-FFF2-40B4-BE49-F238E27FC236}">
                <a16:creationId xmlns:a16="http://schemas.microsoft.com/office/drawing/2014/main" id="{C618ADB3-09DC-4D2D-9848-10E4C3B6C370}"/>
              </a:ext>
            </a:extLst>
          </p:cNvPr>
          <p:cNvSpPr/>
          <p:nvPr/>
        </p:nvSpPr>
        <p:spPr>
          <a:xfrm>
            <a:off x="8515156" y="545136"/>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38" name="正方形/長方形 37">
            <a:extLst>
              <a:ext uri="{FF2B5EF4-FFF2-40B4-BE49-F238E27FC236}">
                <a16:creationId xmlns:a16="http://schemas.microsoft.com/office/drawing/2014/main" id="{C591810A-6FF7-477C-831B-EB4E1F3D81FB}"/>
              </a:ext>
            </a:extLst>
          </p:cNvPr>
          <p:cNvSpPr/>
          <p:nvPr/>
        </p:nvSpPr>
        <p:spPr>
          <a:xfrm>
            <a:off x="8503093" y="1508344"/>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cxnSp>
        <p:nvCxnSpPr>
          <p:cNvPr id="39" name="直線矢印コネクタ 38">
            <a:extLst>
              <a:ext uri="{FF2B5EF4-FFF2-40B4-BE49-F238E27FC236}">
                <a16:creationId xmlns:a16="http://schemas.microsoft.com/office/drawing/2014/main" id="{A356804A-A5D9-4FB2-AE5B-AB61CEA52343}"/>
              </a:ext>
            </a:extLst>
          </p:cNvPr>
          <p:cNvCxnSpPr>
            <a:cxnSpLocks/>
            <a:stCxn id="34" idx="3"/>
            <a:endCxn id="36" idx="1"/>
          </p:cNvCxnSpPr>
          <p:nvPr/>
        </p:nvCxnSpPr>
        <p:spPr>
          <a:xfrm flipV="1">
            <a:off x="6502953" y="1241349"/>
            <a:ext cx="898089" cy="1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a:extLst>
              <a:ext uri="{FF2B5EF4-FFF2-40B4-BE49-F238E27FC236}">
                <a16:creationId xmlns:a16="http://schemas.microsoft.com/office/drawing/2014/main" id="{13E74D3E-9E27-4D07-B656-76E88A290F2E}"/>
              </a:ext>
            </a:extLst>
          </p:cNvPr>
          <p:cNvCxnSpPr>
            <a:stCxn id="35" idx="3"/>
            <a:endCxn id="36" idx="1"/>
          </p:cNvCxnSpPr>
          <p:nvPr/>
        </p:nvCxnSpPr>
        <p:spPr>
          <a:xfrm flipV="1">
            <a:off x="6502953" y="1241349"/>
            <a:ext cx="898089" cy="66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2A24CF42-77B3-43E9-B277-E91797575B0D}"/>
              </a:ext>
            </a:extLst>
          </p:cNvPr>
          <p:cNvCxnSpPr>
            <a:cxnSpLocks/>
            <a:stCxn id="33" idx="3"/>
            <a:endCxn id="36" idx="1"/>
          </p:cNvCxnSpPr>
          <p:nvPr/>
        </p:nvCxnSpPr>
        <p:spPr>
          <a:xfrm>
            <a:off x="6502953" y="606135"/>
            <a:ext cx="898089" cy="635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a:extLst>
              <a:ext uri="{FF2B5EF4-FFF2-40B4-BE49-F238E27FC236}">
                <a16:creationId xmlns:a16="http://schemas.microsoft.com/office/drawing/2014/main" id="{50931D31-A4E3-4CCC-99C2-666078446613}"/>
              </a:ext>
            </a:extLst>
          </p:cNvPr>
          <p:cNvCxnSpPr>
            <a:cxnSpLocks/>
            <a:stCxn id="36" idx="3"/>
            <a:endCxn id="37" idx="1"/>
          </p:cNvCxnSpPr>
          <p:nvPr/>
        </p:nvCxnSpPr>
        <p:spPr>
          <a:xfrm flipV="1">
            <a:off x="7617066" y="797164"/>
            <a:ext cx="898090" cy="444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31EB57D7-7C90-4BA3-BB21-F6CE4AE38048}"/>
              </a:ext>
            </a:extLst>
          </p:cNvPr>
          <p:cNvCxnSpPr>
            <a:cxnSpLocks/>
            <a:stCxn id="36" idx="3"/>
            <a:endCxn id="38" idx="1"/>
          </p:cNvCxnSpPr>
          <p:nvPr/>
        </p:nvCxnSpPr>
        <p:spPr>
          <a:xfrm>
            <a:off x="7617066" y="1241349"/>
            <a:ext cx="886027" cy="519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楕円 43">
            <a:extLst>
              <a:ext uri="{FF2B5EF4-FFF2-40B4-BE49-F238E27FC236}">
                <a16:creationId xmlns:a16="http://schemas.microsoft.com/office/drawing/2014/main" id="{1F3957CE-B839-49D2-B637-F4F240F16996}"/>
              </a:ext>
            </a:extLst>
          </p:cNvPr>
          <p:cNvSpPr/>
          <p:nvPr/>
        </p:nvSpPr>
        <p:spPr>
          <a:xfrm>
            <a:off x="2110465" y="907303"/>
            <a:ext cx="592148" cy="14023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cxnSp>
        <p:nvCxnSpPr>
          <p:cNvPr id="45" name="直線矢印コネクタ 44">
            <a:extLst>
              <a:ext uri="{FF2B5EF4-FFF2-40B4-BE49-F238E27FC236}">
                <a16:creationId xmlns:a16="http://schemas.microsoft.com/office/drawing/2014/main" id="{C3D6621A-FCAD-4CC5-839C-DC50870CAC33}"/>
              </a:ext>
            </a:extLst>
          </p:cNvPr>
          <p:cNvCxnSpPr>
            <a:cxnSpLocks/>
            <a:stCxn id="44" idx="6"/>
            <a:endCxn id="33" idx="1"/>
          </p:cNvCxnSpPr>
          <p:nvPr/>
        </p:nvCxnSpPr>
        <p:spPr>
          <a:xfrm flipV="1">
            <a:off x="2702613" y="606135"/>
            <a:ext cx="3584316" cy="100232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線矢印コネクタ 45">
            <a:extLst>
              <a:ext uri="{FF2B5EF4-FFF2-40B4-BE49-F238E27FC236}">
                <a16:creationId xmlns:a16="http://schemas.microsoft.com/office/drawing/2014/main" id="{90F1FB07-EE8A-4197-BB2A-BCAA6721543F}"/>
              </a:ext>
            </a:extLst>
          </p:cNvPr>
          <p:cNvCxnSpPr>
            <a:cxnSpLocks/>
            <a:stCxn id="44" idx="6"/>
            <a:endCxn id="34" idx="1"/>
          </p:cNvCxnSpPr>
          <p:nvPr/>
        </p:nvCxnSpPr>
        <p:spPr>
          <a:xfrm flipV="1">
            <a:off x="2702613" y="1256316"/>
            <a:ext cx="3584316" cy="3521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FBA63767-911E-4F65-953E-5023E69A0299}"/>
              </a:ext>
            </a:extLst>
          </p:cNvPr>
          <p:cNvCxnSpPr>
            <a:cxnSpLocks/>
            <a:stCxn id="44" idx="6"/>
            <a:endCxn id="35" idx="1"/>
          </p:cNvCxnSpPr>
          <p:nvPr/>
        </p:nvCxnSpPr>
        <p:spPr>
          <a:xfrm>
            <a:off x="2702613" y="1608456"/>
            <a:ext cx="3584316" cy="2980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楕円 47">
            <a:extLst>
              <a:ext uri="{FF2B5EF4-FFF2-40B4-BE49-F238E27FC236}">
                <a16:creationId xmlns:a16="http://schemas.microsoft.com/office/drawing/2014/main" id="{E0F7BDB9-5050-4B3F-AFB5-226E5A957225}"/>
              </a:ext>
            </a:extLst>
          </p:cNvPr>
          <p:cNvSpPr/>
          <p:nvPr/>
        </p:nvSpPr>
        <p:spPr>
          <a:xfrm>
            <a:off x="2098402" y="482459"/>
            <a:ext cx="604211" cy="570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cxnSp>
        <p:nvCxnSpPr>
          <p:cNvPr id="49" name="コネクタ: カギ線 48">
            <a:extLst>
              <a:ext uri="{FF2B5EF4-FFF2-40B4-BE49-F238E27FC236}">
                <a16:creationId xmlns:a16="http://schemas.microsoft.com/office/drawing/2014/main" id="{7B914397-4041-4214-88D6-D50336798CFE}"/>
              </a:ext>
            </a:extLst>
          </p:cNvPr>
          <p:cNvCxnSpPr>
            <a:cxnSpLocks/>
            <a:stCxn id="48" idx="0"/>
            <a:endCxn id="37" idx="3"/>
          </p:cNvCxnSpPr>
          <p:nvPr/>
        </p:nvCxnSpPr>
        <p:spPr>
          <a:xfrm rot="16200000" flipH="1">
            <a:off x="5408491" y="-2525525"/>
            <a:ext cx="314705" cy="6330672"/>
          </a:xfrm>
          <a:prstGeom prst="bentConnector4">
            <a:avLst>
              <a:gd name="adj1" fmla="val -79318"/>
              <a:gd name="adj2" fmla="val 10361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コネクタ: カギ線 49">
            <a:extLst>
              <a:ext uri="{FF2B5EF4-FFF2-40B4-BE49-F238E27FC236}">
                <a16:creationId xmlns:a16="http://schemas.microsoft.com/office/drawing/2014/main" id="{5DD6D420-C7E9-43FD-90A8-F49F629F5BA2}"/>
              </a:ext>
            </a:extLst>
          </p:cNvPr>
          <p:cNvCxnSpPr>
            <a:cxnSpLocks/>
            <a:stCxn id="48" idx="0"/>
            <a:endCxn id="38" idx="3"/>
          </p:cNvCxnSpPr>
          <p:nvPr/>
        </p:nvCxnSpPr>
        <p:spPr>
          <a:xfrm rot="16200000" flipH="1">
            <a:off x="4920855" y="-2037889"/>
            <a:ext cx="1277913" cy="6318609"/>
          </a:xfrm>
          <a:prstGeom prst="bentConnector4">
            <a:avLst>
              <a:gd name="adj1" fmla="val -28581"/>
              <a:gd name="adj2" fmla="val 106446"/>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楕円 50">
            <a:extLst>
              <a:ext uri="{FF2B5EF4-FFF2-40B4-BE49-F238E27FC236}">
                <a16:creationId xmlns:a16="http://schemas.microsoft.com/office/drawing/2014/main" id="{FE1B2213-E3D3-408B-B12D-67950A525B10}"/>
              </a:ext>
            </a:extLst>
          </p:cNvPr>
          <p:cNvSpPr/>
          <p:nvPr/>
        </p:nvSpPr>
        <p:spPr>
          <a:xfrm>
            <a:off x="6985236" y="482458"/>
            <a:ext cx="1034380" cy="1424039"/>
          </a:xfrm>
          <a:prstGeom prst="ellipse">
            <a:avLst/>
          </a:prstGeom>
          <a:noFill/>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52" name="テキスト ボックス 51">
            <a:extLst>
              <a:ext uri="{FF2B5EF4-FFF2-40B4-BE49-F238E27FC236}">
                <a16:creationId xmlns:a16="http://schemas.microsoft.com/office/drawing/2014/main" id="{37D02C78-BBB5-4071-9535-9534B9D42E52}"/>
              </a:ext>
            </a:extLst>
          </p:cNvPr>
          <p:cNvSpPr txBox="1"/>
          <p:nvPr/>
        </p:nvSpPr>
        <p:spPr>
          <a:xfrm>
            <a:off x="7324346" y="2013620"/>
            <a:ext cx="691921" cy="369332"/>
          </a:xfrm>
          <a:prstGeom prst="rect">
            <a:avLst/>
          </a:prstGeom>
          <a:noFill/>
        </p:spPr>
        <p:txBody>
          <a:bodyPr wrap="none" rtlCol="0">
            <a:spAutoFit/>
          </a:bodyPr>
          <a:lstStyle/>
          <a:p>
            <a:pPr algn="ctr"/>
            <a:r>
              <a:rPr kumimoji="1" lang="en-US" altLang="ja-JP" dirty="0" err="1">
                <a:solidFill>
                  <a:srgbClr val="0070C0"/>
                </a:solidFill>
              </a:rPr>
              <a:t>Keras</a:t>
            </a:r>
            <a:endParaRPr kumimoji="1" lang="ja-JP" altLang="en-US" dirty="0">
              <a:solidFill>
                <a:srgbClr val="0070C0"/>
              </a:solidFill>
            </a:endParaRPr>
          </a:p>
        </p:txBody>
      </p:sp>
      <p:sp>
        <p:nvSpPr>
          <p:cNvPr id="53" name="テキスト ボックス 52">
            <a:extLst>
              <a:ext uri="{FF2B5EF4-FFF2-40B4-BE49-F238E27FC236}">
                <a16:creationId xmlns:a16="http://schemas.microsoft.com/office/drawing/2014/main" id="{5B3C6FE3-6236-49FA-BDAD-40EC37628276}"/>
              </a:ext>
            </a:extLst>
          </p:cNvPr>
          <p:cNvSpPr txBox="1"/>
          <p:nvPr/>
        </p:nvSpPr>
        <p:spPr>
          <a:xfrm>
            <a:off x="2583456" y="2020181"/>
            <a:ext cx="2396570" cy="369332"/>
          </a:xfrm>
          <a:prstGeom prst="rect">
            <a:avLst/>
          </a:prstGeom>
          <a:noFill/>
        </p:spPr>
        <p:txBody>
          <a:bodyPr wrap="square" rtlCol="0">
            <a:spAutoFit/>
          </a:bodyPr>
          <a:lstStyle/>
          <a:p>
            <a:r>
              <a:rPr kumimoji="1" lang="en-US" altLang="ja-JP" dirty="0"/>
              <a:t>Open Data</a:t>
            </a:r>
            <a:r>
              <a:rPr kumimoji="1" lang="ja-JP" altLang="en-US" dirty="0"/>
              <a:t>（</a:t>
            </a:r>
            <a:r>
              <a:rPr kumimoji="1" lang="en-US" altLang="ja-JP" dirty="0"/>
              <a:t>CSV</a:t>
            </a:r>
            <a:r>
              <a:rPr kumimoji="1" lang="ja-JP" altLang="en-US" dirty="0"/>
              <a:t>）</a:t>
            </a:r>
          </a:p>
        </p:txBody>
      </p:sp>
      <p:graphicFrame>
        <p:nvGraphicFramePr>
          <p:cNvPr id="5" name="表 4">
            <a:extLst>
              <a:ext uri="{FF2B5EF4-FFF2-40B4-BE49-F238E27FC236}">
                <a16:creationId xmlns:a16="http://schemas.microsoft.com/office/drawing/2014/main" id="{46FEA848-B428-4B40-88FD-13629980603C}"/>
              </a:ext>
            </a:extLst>
          </p:cNvPr>
          <p:cNvGraphicFramePr>
            <a:graphicFrameLocks noGrp="1"/>
          </p:cNvGraphicFramePr>
          <p:nvPr/>
        </p:nvGraphicFramePr>
        <p:xfrm>
          <a:off x="4370348" y="3212976"/>
          <a:ext cx="4739060" cy="2813942"/>
        </p:xfrm>
        <a:graphic>
          <a:graphicData uri="http://schemas.openxmlformats.org/drawingml/2006/table">
            <a:tbl>
              <a:tblPr firstRow="1" bandRow="1">
                <a:tableStyleId>{5C22544A-7EE6-4342-B048-85BDC9FD1C3A}</a:tableStyleId>
              </a:tblPr>
              <a:tblGrid>
                <a:gridCol w="2001852">
                  <a:extLst>
                    <a:ext uri="{9D8B030D-6E8A-4147-A177-3AD203B41FA5}">
                      <a16:colId xmlns:a16="http://schemas.microsoft.com/office/drawing/2014/main" val="550099794"/>
                    </a:ext>
                  </a:extLst>
                </a:gridCol>
                <a:gridCol w="2737208">
                  <a:extLst>
                    <a:ext uri="{9D8B030D-6E8A-4147-A177-3AD203B41FA5}">
                      <a16:colId xmlns:a16="http://schemas.microsoft.com/office/drawing/2014/main" val="710213484"/>
                    </a:ext>
                  </a:extLst>
                </a:gridCol>
              </a:tblGrid>
              <a:tr h="444122">
                <a:tc>
                  <a:txBody>
                    <a:bodyPr/>
                    <a:lstStyle/>
                    <a:p>
                      <a:r>
                        <a:rPr lang="ja-JP" altLang="en-US" sz="4400" kern="100" dirty="0">
                          <a:latin typeface="Times New Roman" panose="02020603050405020304" pitchFamily="18" charset="0"/>
                          <a:ea typeface="BatangChe" panose="02030609000101010101" pitchFamily="49" charset="-127"/>
                        </a:rPr>
                        <a:t>設定</a:t>
                      </a:r>
                      <a:endParaRPr kumimoji="1" lang="ja-JP" altLang="en-US" sz="4400" dirty="0"/>
                    </a:p>
                  </a:txBody>
                  <a:tcPr/>
                </a:tc>
                <a:tc>
                  <a:txBody>
                    <a:bodyPr/>
                    <a:lstStyle/>
                    <a:p>
                      <a:r>
                        <a:rPr kumimoji="1" lang="ja-JP" altLang="en-US" sz="4400" dirty="0"/>
                        <a:t>パラメータ</a:t>
                      </a:r>
                    </a:p>
                  </a:txBody>
                  <a:tcPr/>
                </a:tc>
                <a:extLst>
                  <a:ext uri="{0D108BD9-81ED-4DB2-BD59-A6C34878D82A}">
                    <a16:rowId xmlns:a16="http://schemas.microsoft.com/office/drawing/2014/main" val="3419237030"/>
                  </a:ext>
                </a:extLst>
              </a:tr>
              <a:tr h="4441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kern="1200" dirty="0">
                          <a:solidFill>
                            <a:schemeClr val="dk1"/>
                          </a:solidFill>
                          <a:effectLst/>
                          <a:latin typeface="+mn-lt"/>
                          <a:ea typeface="+mn-ea"/>
                          <a:cs typeface="+mn-cs"/>
                        </a:rPr>
                        <a:t>学習回数</a:t>
                      </a:r>
                      <a:endParaRPr kumimoji="1" lang="en-US" altLang="ja-JP" sz="1600" b="0" kern="1200" dirty="0">
                        <a:solidFill>
                          <a:schemeClr val="dk1"/>
                        </a:solidFill>
                        <a:effectLst/>
                        <a:latin typeface="+mn-lt"/>
                        <a:ea typeface="+mn-ea"/>
                        <a:cs typeface="+mn-cs"/>
                      </a:endParaRPr>
                    </a:p>
                  </a:txBody>
                  <a:tcPr/>
                </a:tc>
                <a:tc>
                  <a:txBody>
                    <a:bodyPr/>
                    <a:lstStyle/>
                    <a:p>
                      <a:r>
                        <a:rPr kumimoji="1" lang="en-US" altLang="ja-JP" sz="1600" dirty="0"/>
                        <a:t>100</a:t>
                      </a:r>
                      <a:endParaRPr kumimoji="1" lang="ja-JP" altLang="en-US" sz="1600" dirty="0"/>
                    </a:p>
                  </a:txBody>
                  <a:tcPr/>
                </a:tc>
                <a:extLst>
                  <a:ext uri="{0D108BD9-81ED-4DB2-BD59-A6C34878D82A}">
                    <a16:rowId xmlns:a16="http://schemas.microsoft.com/office/drawing/2014/main" val="237367441"/>
                  </a:ext>
                </a:extLst>
              </a:tr>
              <a:tr h="4441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ja-JP" sz="1600" dirty="0"/>
                        <a:t>入力層の活性化関数</a:t>
                      </a:r>
                      <a:endParaRPr kumimoji="1" lang="ja-JP" altLang="en-US" sz="1600" dirty="0"/>
                    </a:p>
                  </a:txBody>
                  <a:tcPr/>
                </a:tc>
                <a:tc>
                  <a:txBody>
                    <a:bodyPr/>
                    <a:lstStyle/>
                    <a:p>
                      <a:r>
                        <a:rPr kumimoji="1" lang="en-US" altLang="ja-JP" sz="1600" dirty="0" err="1"/>
                        <a:t>relu</a:t>
                      </a:r>
                      <a:endParaRPr kumimoji="1" lang="ja-JP" altLang="en-US" sz="1600" dirty="0"/>
                    </a:p>
                  </a:txBody>
                  <a:tcPr/>
                </a:tc>
                <a:extLst>
                  <a:ext uri="{0D108BD9-81ED-4DB2-BD59-A6C34878D82A}">
                    <a16:rowId xmlns:a16="http://schemas.microsoft.com/office/drawing/2014/main" val="1847714834"/>
                  </a:ext>
                </a:extLst>
              </a:tr>
              <a:tr h="44412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ja-JP" sz="1600" kern="1200" dirty="0">
                          <a:solidFill>
                            <a:schemeClr val="dk1"/>
                          </a:solidFill>
                          <a:latin typeface="+mn-lt"/>
                          <a:ea typeface="+mn-ea"/>
                          <a:cs typeface="+mn-cs"/>
                        </a:rPr>
                        <a:t>出力層の活性化関数</a:t>
                      </a:r>
                      <a:r>
                        <a:rPr kumimoji="1" lang="ja-JP" altLang="en-US" sz="1600" kern="1200" dirty="0">
                          <a:solidFill>
                            <a:schemeClr val="dk1"/>
                          </a:solidFill>
                          <a:latin typeface="+mn-lt"/>
                          <a:ea typeface="+mn-ea"/>
                          <a:cs typeface="+mn-cs"/>
                        </a:rPr>
                        <a:t>：</a:t>
                      </a:r>
                      <a:r>
                        <a:rPr kumimoji="1" lang="ja-JP" altLang="ja-JP" sz="1600" kern="1200" dirty="0">
                          <a:solidFill>
                            <a:schemeClr val="dk1"/>
                          </a:solidFill>
                          <a:latin typeface="+mn-lt"/>
                          <a:ea typeface="+mn-ea"/>
                          <a:cs typeface="+mn-cs"/>
                        </a:rPr>
                        <a:t>ソフトマックス関数</a:t>
                      </a:r>
                      <a:endParaRPr kumimoji="1" lang="ja-JP" altLang="en-US" sz="1600" kern="1200" dirty="0">
                        <a:solidFill>
                          <a:schemeClr val="dk1"/>
                        </a:solidFill>
                        <a:latin typeface="+mn-lt"/>
                        <a:ea typeface="+mn-ea"/>
                        <a:cs typeface="+mn-cs"/>
                      </a:endParaRPr>
                    </a:p>
                    <a:p>
                      <a:endParaRPr kumimoji="1" lang="ja-JP" altLang="en-US"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350" b="0" kern="1200" dirty="0" err="1">
                          <a:solidFill>
                            <a:schemeClr val="dk1"/>
                          </a:solidFill>
                          <a:effectLst/>
                          <a:latin typeface="+mn-lt"/>
                          <a:ea typeface="+mn-ea"/>
                          <a:cs typeface="+mn-cs"/>
                        </a:rPr>
                        <a:t>softmax</a:t>
                      </a:r>
                      <a:endParaRPr kumimoji="1" lang="en-US" altLang="ja-JP" sz="1350" b="0" kern="1200" dirty="0">
                        <a:solidFill>
                          <a:schemeClr val="dk1"/>
                        </a:solidFill>
                        <a:effectLst/>
                        <a:latin typeface="+mn-lt"/>
                        <a:ea typeface="+mn-ea"/>
                        <a:cs typeface="+mn-cs"/>
                      </a:endParaRPr>
                    </a:p>
                    <a:p>
                      <a:endParaRPr kumimoji="1" lang="ja-JP" altLang="en-US" dirty="0"/>
                    </a:p>
                  </a:txBody>
                  <a:tcPr/>
                </a:tc>
                <a:extLst>
                  <a:ext uri="{0D108BD9-81ED-4DB2-BD59-A6C34878D82A}">
                    <a16:rowId xmlns:a16="http://schemas.microsoft.com/office/drawing/2014/main" val="3241393901"/>
                  </a:ext>
                </a:extLst>
              </a:tr>
            </a:tbl>
          </a:graphicData>
        </a:graphic>
      </p:graphicFrame>
      <p:sp>
        <p:nvSpPr>
          <p:cNvPr id="54" name="スライド番号プレースホルダー 3">
            <a:extLst>
              <a:ext uri="{FF2B5EF4-FFF2-40B4-BE49-F238E27FC236}">
                <a16:creationId xmlns:a16="http://schemas.microsoft.com/office/drawing/2014/main" id="{29F96F50-B203-48FF-A7DF-C793658A89FF}"/>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22</a:t>
            </a:fld>
            <a:endParaRPr kumimoji="1" lang="ja-JP" altLang="en-US" dirty="0"/>
          </a:p>
        </p:txBody>
      </p:sp>
      <p:sp>
        <p:nvSpPr>
          <p:cNvPr id="73" name="円/楕円 4">
            <a:extLst>
              <a:ext uri="{FF2B5EF4-FFF2-40B4-BE49-F238E27FC236}">
                <a16:creationId xmlns:a16="http://schemas.microsoft.com/office/drawing/2014/main" id="{CF36AA8A-AC33-403D-BEB1-42E3383AD7E9}"/>
              </a:ext>
            </a:extLst>
          </p:cNvPr>
          <p:cNvSpPr/>
          <p:nvPr/>
        </p:nvSpPr>
        <p:spPr>
          <a:xfrm>
            <a:off x="259054" y="1229893"/>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START</a:t>
            </a:r>
            <a:endParaRPr kumimoji="1" lang="ja-JP" altLang="en-US" dirty="0">
              <a:solidFill>
                <a:schemeClr val="tx1"/>
              </a:solidFill>
            </a:endParaRPr>
          </a:p>
        </p:txBody>
      </p:sp>
      <p:cxnSp>
        <p:nvCxnSpPr>
          <p:cNvPr id="74" name="直線コネクタ 73">
            <a:extLst>
              <a:ext uri="{FF2B5EF4-FFF2-40B4-BE49-F238E27FC236}">
                <a16:creationId xmlns:a16="http://schemas.microsoft.com/office/drawing/2014/main" id="{FDF27B50-1BEF-428A-B285-EB25567A364B}"/>
              </a:ext>
            </a:extLst>
          </p:cNvPr>
          <p:cNvCxnSpPr>
            <a:cxnSpLocks/>
          </p:cNvCxnSpPr>
          <p:nvPr/>
        </p:nvCxnSpPr>
        <p:spPr>
          <a:xfrm>
            <a:off x="1130401" y="1731485"/>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3834C0C0-62B5-40E4-AAB0-87064A9FD87C}"/>
              </a:ext>
            </a:extLst>
          </p:cNvPr>
          <p:cNvSpPr/>
          <p:nvPr/>
        </p:nvSpPr>
        <p:spPr>
          <a:xfrm>
            <a:off x="40786" y="1988840"/>
            <a:ext cx="2179229" cy="5045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ClrTx/>
              <a:buSzTx/>
              <a:buNone/>
            </a:pPr>
            <a:r>
              <a:rPr lang="ja-JP" altLang="ja-JP" sz="1400" dirty="0">
                <a:solidFill>
                  <a:schemeClr val="tx1">
                    <a:lumMod val="95000"/>
                    <a:lumOff val="5000"/>
                  </a:schemeClr>
                </a:solidFill>
                <a:latin typeface="+mj-ea"/>
              </a:rPr>
              <a:t>オープンデータ</a:t>
            </a:r>
            <a:r>
              <a:rPr lang="en-US" altLang="ja-JP" sz="1400" dirty="0">
                <a:solidFill>
                  <a:schemeClr val="tx1">
                    <a:lumMod val="95000"/>
                    <a:lumOff val="5000"/>
                  </a:schemeClr>
                </a:solidFill>
                <a:latin typeface="+mj-ea"/>
              </a:rPr>
              <a:t>CSV</a:t>
            </a:r>
            <a:r>
              <a:rPr lang="ja-JP" altLang="ja-JP" sz="1400" dirty="0">
                <a:solidFill>
                  <a:schemeClr val="tx1">
                    <a:lumMod val="95000"/>
                    <a:lumOff val="5000"/>
                  </a:schemeClr>
                </a:solidFill>
                <a:latin typeface="+mj-ea"/>
              </a:rPr>
              <a:t>から項目名を抽出</a:t>
            </a:r>
            <a:endParaRPr lang="ja-JP" altLang="en-US" sz="1100" dirty="0">
              <a:solidFill>
                <a:schemeClr val="tx1">
                  <a:lumMod val="95000"/>
                  <a:lumOff val="5000"/>
                </a:schemeClr>
              </a:solidFill>
            </a:endParaRPr>
          </a:p>
        </p:txBody>
      </p:sp>
      <p:cxnSp>
        <p:nvCxnSpPr>
          <p:cNvPr id="76" name="直線コネクタ 75">
            <a:extLst>
              <a:ext uri="{FF2B5EF4-FFF2-40B4-BE49-F238E27FC236}">
                <a16:creationId xmlns:a16="http://schemas.microsoft.com/office/drawing/2014/main" id="{759976B9-7677-46F2-8898-F9436684882A}"/>
              </a:ext>
            </a:extLst>
          </p:cNvPr>
          <p:cNvCxnSpPr>
            <a:cxnSpLocks/>
          </p:cNvCxnSpPr>
          <p:nvPr/>
        </p:nvCxnSpPr>
        <p:spPr>
          <a:xfrm>
            <a:off x="1125562" y="2478567"/>
            <a:ext cx="4838" cy="302361"/>
          </a:xfrm>
          <a:prstGeom prst="line">
            <a:avLst/>
          </a:prstGeom>
        </p:spPr>
        <p:style>
          <a:lnRef idx="1">
            <a:schemeClr val="accent1"/>
          </a:lnRef>
          <a:fillRef idx="0">
            <a:schemeClr val="accent1"/>
          </a:fillRef>
          <a:effectRef idx="0">
            <a:schemeClr val="accent1"/>
          </a:effectRef>
          <a:fontRef idx="minor">
            <a:schemeClr val="tx1"/>
          </a:fontRef>
        </p:style>
      </p:cxnSp>
      <p:sp>
        <p:nvSpPr>
          <p:cNvPr id="77" name="円/楕円 4">
            <a:extLst>
              <a:ext uri="{FF2B5EF4-FFF2-40B4-BE49-F238E27FC236}">
                <a16:creationId xmlns:a16="http://schemas.microsoft.com/office/drawing/2014/main" id="{D9435B21-B582-4D52-8BEC-2292217DFC0F}"/>
              </a:ext>
            </a:extLst>
          </p:cNvPr>
          <p:cNvSpPr/>
          <p:nvPr/>
        </p:nvSpPr>
        <p:spPr>
          <a:xfrm>
            <a:off x="259054" y="6326736"/>
            <a:ext cx="1747532" cy="4866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END</a:t>
            </a:r>
            <a:endParaRPr kumimoji="1" lang="ja-JP" altLang="en-US" dirty="0">
              <a:solidFill>
                <a:schemeClr val="tx1"/>
              </a:solidFill>
            </a:endParaRPr>
          </a:p>
        </p:txBody>
      </p:sp>
      <p:sp>
        <p:nvSpPr>
          <p:cNvPr id="78" name="正方形/長方形 77">
            <a:extLst>
              <a:ext uri="{FF2B5EF4-FFF2-40B4-BE49-F238E27FC236}">
                <a16:creationId xmlns:a16="http://schemas.microsoft.com/office/drawing/2014/main" id="{7437B4AB-E8FF-4A53-8CE0-FC162B408DF8}"/>
              </a:ext>
            </a:extLst>
          </p:cNvPr>
          <p:cNvSpPr/>
          <p:nvPr/>
        </p:nvSpPr>
        <p:spPr>
          <a:xfrm>
            <a:off x="53128" y="2780928"/>
            <a:ext cx="2179229" cy="4897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kern="100" dirty="0">
                <a:solidFill>
                  <a:schemeClr val="tx1">
                    <a:lumMod val="95000"/>
                    <a:lumOff val="5000"/>
                  </a:schemeClr>
                </a:solidFill>
                <a:ea typeface="ＭＳ 明朝" panose="02020609040205080304" pitchFamily="17" charset="-128"/>
                <a:cs typeface="Times New Roman" panose="02020603050405020304" pitchFamily="18" charset="0"/>
              </a:rPr>
              <a:t>項目データと項目名を抽出し、分かち書きされる</a:t>
            </a:r>
            <a:endParaRPr lang="ja-JP" altLang="ja-JP" sz="1000" kern="100" dirty="0">
              <a:solidFill>
                <a:schemeClr val="tx1">
                  <a:lumMod val="95000"/>
                  <a:lumOff val="5000"/>
                </a:schemeClr>
              </a:solidFill>
              <a:ea typeface="ＭＳ 明朝" panose="02020609040205080304" pitchFamily="17" charset="-128"/>
              <a:cs typeface="Times New Roman" panose="02020603050405020304" pitchFamily="18" charset="0"/>
            </a:endParaRPr>
          </a:p>
        </p:txBody>
      </p:sp>
      <p:sp>
        <p:nvSpPr>
          <p:cNvPr id="79" name="正方形/長方形 78">
            <a:extLst>
              <a:ext uri="{FF2B5EF4-FFF2-40B4-BE49-F238E27FC236}">
                <a16:creationId xmlns:a16="http://schemas.microsoft.com/office/drawing/2014/main" id="{81B47037-1F1B-44D6-B642-6C5D416F312F}"/>
              </a:ext>
            </a:extLst>
          </p:cNvPr>
          <p:cNvSpPr/>
          <p:nvPr/>
        </p:nvSpPr>
        <p:spPr>
          <a:xfrm>
            <a:off x="53128" y="3596959"/>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1">
                    <a:lumMod val="95000"/>
                    <a:lumOff val="5000"/>
                  </a:schemeClr>
                </a:solidFill>
              </a:rPr>
              <a:t>Word2Vec</a:t>
            </a:r>
            <a:r>
              <a:rPr lang="ja-JP" altLang="en-US" sz="1000" dirty="0">
                <a:solidFill>
                  <a:schemeClr val="tx1">
                    <a:lumMod val="95000"/>
                    <a:lumOff val="5000"/>
                  </a:schemeClr>
                </a:solidFill>
              </a:rPr>
              <a:t>で得られた項目データと項目名のベクトルを取得し、</a:t>
            </a:r>
            <a:r>
              <a:rPr lang="ja-JP" altLang="ja-JP" sz="1000" dirty="0">
                <a:solidFill>
                  <a:schemeClr val="tx1">
                    <a:lumMod val="95000"/>
                    <a:lumOff val="5000"/>
                  </a:schemeClr>
                </a:solidFill>
                <a:latin typeface="+mj-ea"/>
              </a:rPr>
              <a:t>ベクトルを</a:t>
            </a:r>
            <a:r>
              <a:rPr lang="ja-JP" altLang="en-US" sz="1000" dirty="0">
                <a:solidFill>
                  <a:schemeClr val="tx1">
                    <a:lumMod val="95000"/>
                    <a:lumOff val="5000"/>
                  </a:schemeClr>
                </a:solidFill>
                <a:latin typeface="+mj-ea"/>
              </a:rPr>
              <a:t>合成</a:t>
            </a:r>
            <a:endParaRPr lang="ja-JP" altLang="en-US" sz="1000" dirty="0">
              <a:solidFill>
                <a:schemeClr val="tx1">
                  <a:lumMod val="95000"/>
                  <a:lumOff val="5000"/>
                </a:schemeClr>
              </a:solidFill>
            </a:endParaRPr>
          </a:p>
        </p:txBody>
      </p:sp>
      <p:sp>
        <p:nvSpPr>
          <p:cNvPr id="80" name="正方形/長方形 79">
            <a:extLst>
              <a:ext uri="{FF2B5EF4-FFF2-40B4-BE49-F238E27FC236}">
                <a16:creationId xmlns:a16="http://schemas.microsoft.com/office/drawing/2014/main" id="{36186F2A-0571-495F-95D6-F5AD814A4171}"/>
              </a:ext>
            </a:extLst>
          </p:cNvPr>
          <p:cNvSpPr/>
          <p:nvPr/>
        </p:nvSpPr>
        <p:spPr>
          <a:xfrm>
            <a:off x="39227" y="4389047"/>
            <a:ext cx="2179229" cy="4801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lumMod val="95000"/>
                    <a:lumOff val="5000"/>
                  </a:schemeClr>
                </a:solidFill>
                <a:latin typeface="+mj-ea"/>
              </a:rPr>
              <a:t>項目名の</a:t>
            </a:r>
            <a:r>
              <a:rPr lang="ja-JP" altLang="ja-JP" sz="1000" dirty="0">
                <a:solidFill>
                  <a:schemeClr val="tx1">
                    <a:lumMod val="95000"/>
                    <a:lumOff val="5000"/>
                  </a:schemeClr>
                </a:solidFill>
                <a:latin typeface="+mj-ea"/>
              </a:rPr>
              <a:t>ベクトルの</a:t>
            </a:r>
            <a:r>
              <a:rPr lang="ja-JP" altLang="ja-JP" sz="1000" dirty="0">
                <a:solidFill>
                  <a:schemeClr val="tx1">
                    <a:lumMod val="95000"/>
                    <a:lumOff val="5000"/>
                  </a:schemeClr>
                </a:solidFill>
              </a:rPr>
              <a:t>クラスタリング</a:t>
            </a:r>
            <a:r>
              <a:rPr lang="ja-JP" altLang="ja-JP" sz="1000" dirty="0">
                <a:solidFill>
                  <a:schemeClr val="tx1">
                    <a:lumMod val="95000"/>
                    <a:lumOff val="5000"/>
                  </a:schemeClr>
                </a:solidFill>
                <a:latin typeface="+mj-ea"/>
              </a:rPr>
              <a:t>を行</a:t>
            </a:r>
            <a:r>
              <a:rPr lang="ja-JP" altLang="en-US" sz="1000" dirty="0">
                <a:solidFill>
                  <a:schemeClr val="tx1">
                    <a:lumMod val="95000"/>
                    <a:lumOff val="5000"/>
                  </a:schemeClr>
                </a:solidFill>
                <a:latin typeface="+mj-ea"/>
              </a:rPr>
              <a:t>う</a:t>
            </a:r>
            <a:endParaRPr lang="ja-JP" altLang="ja-JP" sz="1000" dirty="0">
              <a:solidFill>
                <a:schemeClr val="tx1">
                  <a:lumMod val="95000"/>
                  <a:lumOff val="5000"/>
                </a:schemeClr>
              </a:solidFill>
            </a:endParaRPr>
          </a:p>
        </p:txBody>
      </p:sp>
      <p:sp>
        <p:nvSpPr>
          <p:cNvPr id="81" name="正方形/長方形 80">
            <a:extLst>
              <a:ext uri="{FF2B5EF4-FFF2-40B4-BE49-F238E27FC236}">
                <a16:creationId xmlns:a16="http://schemas.microsoft.com/office/drawing/2014/main" id="{64329635-29EC-431D-9B95-D263FC4D36AC}"/>
              </a:ext>
            </a:extLst>
          </p:cNvPr>
          <p:cNvSpPr/>
          <p:nvPr/>
        </p:nvSpPr>
        <p:spPr>
          <a:xfrm>
            <a:off x="24149" y="5157192"/>
            <a:ext cx="2179229" cy="843093"/>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dirty="0" err="1">
                <a:solidFill>
                  <a:schemeClr val="tx1">
                    <a:lumMod val="95000"/>
                    <a:lumOff val="5000"/>
                  </a:schemeClr>
                </a:solidFill>
              </a:rPr>
              <a:t>Keras</a:t>
            </a:r>
            <a:r>
              <a:rPr lang="ja-JP" altLang="en-US" sz="1000" dirty="0">
                <a:solidFill>
                  <a:schemeClr val="tx1">
                    <a:lumMod val="95000"/>
                    <a:lumOff val="5000"/>
                  </a:schemeClr>
                </a:solidFill>
              </a:rPr>
              <a:t>を用いて、項目データのベクトルを入力し、出力層の教師信号として項目名のクラスタを入力し、述語のサジェストを行う</a:t>
            </a:r>
            <a:endParaRPr lang="ja-JP" altLang="ja-JP" sz="1000" dirty="0">
              <a:solidFill>
                <a:schemeClr val="tx1">
                  <a:lumMod val="95000"/>
                  <a:lumOff val="5000"/>
                </a:schemeClr>
              </a:solidFill>
            </a:endParaRPr>
          </a:p>
        </p:txBody>
      </p:sp>
      <p:cxnSp>
        <p:nvCxnSpPr>
          <p:cNvPr id="82" name="直線コネクタ 81">
            <a:extLst>
              <a:ext uri="{FF2B5EF4-FFF2-40B4-BE49-F238E27FC236}">
                <a16:creationId xmlns:a16="http://schemas.microsoft.com/office/drawing/2014/main" id="{8630B069-C2AD-42C7-A1E8-5ACC515F58EC}"/>
              </a:ext>
            </a:extLst>
          </p:cNvPr>
          <p:cNvCxnSpPr>
            <a:cxnSpLocks/>
          </p:cNvCxnSpPr>
          <p:nvPr/>
        </p:nvCxnSpPr>
        <p:spPr>
          <a:xfrm>
            <a:off x="1110778" y="6006959"/>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E3730282-83CB-40D0-94C5-25AFC225469C}"/>
              </a:ext>
            </a:extLst>
          </p:cNvPr>
          <p:cNvCxnSpPr>
            <a:cxnSpLocks/>
          </p:cNvCxnSpPr>
          <p:nvPr/>
        </p:nvCxnSpPr>
        <p:spPr>
          <a:xfrm>
            <a:off x="1115616" y="4077072"/>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6141ECD6-E57C-45FE-A484-3DFFD466F0C8}"/>
              </a:ext>
            </a:extLst>
          </p:cNvPr>
          <p:cNvCxnSpPr>
            <a:cxnSpLocks/>
          </p:cNvCxnSpPr>
          <p:nvPr/>
        </p:nvCxnSpPr>
        <p:spPr>
          <a:xfrm>
            <a:off x="1115616" y="4869160"/>
            <a:ext cx="4838" cy="30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2DE7A7BA-B105-4138-AEC4-4C2BC5E0E798}"/>
              </a:ext>
            </a:extLst>
          </p:cNvPr>
          <p:cNvCxnSpPr>
            <a:cxnSpLocks/>
          </p:cNvCxnSpPr>
          <p:nvPr/>
        </p:nvCxnSpPr>
        <p:spPr>
          <a:xfrm>
            <a:off x="1115616" y="3284984"/>
            <a:ext cx="4838" cy="30236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797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p:txBody>
          <a:bodyPr>
            <a:normAutofit/>
          </a:bodyPr>
          <a:lstStyle/>
          <a:p>
            <a:r>
              <a:rPr lang="ja-JP" altLang="en-US" sz="3200" dirty="0"/>
              <a:t>述語サジェストシステム</a:t>
            </a:r>
            <a:endParaRPr lang="en-US" altLang="ja-JP" sz="3200"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pic>
        <p:nvPicPr>
          <p:cNvPr id="1026" name="Picture 2">
            <a:extLst>
              <a:ext uri="{FF2B5EF4-FFF2-40B4-BE49-F238E27FC236}">
                <a16:creationId xmlns:a16="http://schemas.microsoft.com/office/drawing/2014/main" id="{916DB070-D251-40A6-8C72-8C61D8AE8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252"/>
            <a:ext cx="7857912" cy="546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3">
            <a:extLst>
              <a:ext uri="{FF2B5EF4-FFF2-40B4-BE49-F238E27FC236}">
                <a16:creationId xmlns:a16="http://schemas.microsoft.com/office/drawing/2014/main" id="{BCAA21D8-0735-464B-8C7D-8747528AEB17}"/>
              </a:ext>
            </a:extLst>
          </p:cNvPr>
          <p:cNvSpPr/>
          <p:nvPr/>
        </p:nvSpPr>
        <p:spPr>
          <a:xfrm>
            <a:off x="7022441" y="4503000"/>
            <a:ext cx="2230079" cy="15961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kern="100" dirty="0">
                <a:solidFill>
                  <a:schemeClr val="tx1">
                    <a:lumMod val="50000"/>
                    <a:lumOff val="50000"/>
                  </a:schemeClr>
                </a:solidFill>
                <a:highlight>
                  <a:srgbClr val="FFFF00"/>
                </a:highlight>
                <a:latin typeface="Times New Roman" panose="02020603050405020304" pitchFamily="18" charset="0"/>
                <a:ea typeface="BatangChe" panose="02030609000101010101" pitchFamily="49" charset="-127"/>
              </a:rPr>
              <a:t>項目名のクラスタ</a:t>
            </a:r>
            <a:endParaRPr lang="ja-JP" altLang="en-US" sz="3200" dirty="0">
              <a:solidFill>
                <a:schemeClr val="tx1">
                  <a:lumMod val="50000"/>
                  <a:lumOff val="50000"/>
                </a:schemeClr>
              </a:solidFill>
              <a:highlight>
                <a:srgbClr val="FFFF00"/>
              </a:highlight>
            </a:endParaRPr>
          </a:p>
        </p:txBody>
      </p:sp>
      <p:sp>
        <p:nvSpPr>
          <p:cNvPr id="8" name="スライド番号プレースホルダー 3">
            <a:extLst>
              <a:ext uri="{FF2B5EF4-FFF2-40B4-BE49-F238E27FC236}">
                <a16:creationId xmlns:a16="http://schemas.microsoft.com/office/drawing/2014/main" id="{E9E0182C-ECBA-4366-A9C4-C04F69B74646}"/>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23</a:t>
            </a:fld>
            <a:endParaRPr kumimoji="1" lang="ja-JP" altLang="en-US" dirty="0"/>
          </a:p>
        </p:txBody>
      </p:sp>
      <p:sp>
        <p:nvSpPr>
          <p:cNvPr id="2" name="正方形/長方形 1">
            <a:extLst>
              <a:ext uri="{FF2B5EF4-FFF2-40B4-BE49-F238E27FC236}">
                <a16:creationId xmlns:a16="http://schemas.microsoft.com/office/drawing/2014/main" id="{626E8769-E06D-4832-B5BE-92FEEC15B9ED}"/>
              </a:ext>
            </a:extLst>
          </p:cNvPr>
          <p:cNvSpPr/>
          <p:nvPr/>
        </p:nvSpPr>
        <p:spPr>
          <a:xfrm>
            <a:off x="2059756" y="3044367"/>
            <a:ext cx="2512244" cy="646331"/>
          </a:xfrm>
          <a:prstGeom prst="rect">
            <a:avLst/>
          </a:prstGeom>
        </p:spPr>
        <p:txBody>
          <a:bodyPr wrap="square">
            <a:spAutoFit/>
          </a:bodyPr>
          <a:lstStyle/>
          <a:p>
            <a:r>
              <a:rPr lang="en-US" altLang="ja-JP" kern="100" dirty="0">
                <a:solidFill>
                  <a:srgbClr val="FF0000"/>
                </a:solidFill>
                <a:latin typeface="Times New Roman" panose="02020603050405020304" pitchFamily="18" charset="0"/>
                <a:ea typeface="ＭＳ 明朝" panose="02020609040205080304" pitchFamily="17" charset="-128"/>
              </a:rPr>
              <a:t>training set </a:t>
            </a:r>
            <a:r>
              <a:rPr lang="ja-JP" altLang="en-US" kern="100" dirty="0">
                <a:solidFill>
                  <a:srgbClr val="FF0000"/>
                </a:solidFill>
                <a:latin typeface="Times New Roman" panose="02020603050405020304" pitchFamily="18" charset="0"/>
                <a:ea typeface="ＭＳ 明朝" panose="02020609040205080304" pitchFamily="17" charset="-128"/>
              </a:rPr>
              <a:t>：</a:t>
            </a:r>
            <a:r>
              <a:rPr lang="en-US" altLang="ja-JP" kern="100" dirty="0">
                <a:solidFill>
                  <a:srgbClr val="FF0000"/>
                </a:solidFill>
                <a:latin typeface="Times New Roman" panose="02020603050405020304" pitchFamily="18" charset="0"/>
                <a:ea typeface="ＭＳ 明朝" panose="02020609040205080304" pitchFamily="17" charset="-128"/>
              </a:rPr>
              <a:t> 80,000  testing set </a:t>
            </a:r>
            <a:r>
              <a:rPr lang="ja-JP" altLang="en-US" kern="100" dirty="0">
                <a:solidFill>
                  <a:srgbClr val="FF0000"/>
                </a:solidFill>
                <a:latin typeface="Times New Roman" panose="02020603050405020304" pitchFamily="18" charset="0"/>
                <a:ea typeface="ＭＳ 明朝" panose="02020609040205080304" pitchFamily="17" charset="-128"/>
              </a:rPr>
              <a:t>：</a:t>
            </a:r>
            <a:r>
              <a:rPr lang="en-US" altLang="ja-JP" kern="100" dirty="0">
                <a:solidFill>
                  <a:srgbClr val="FF0000"/>
                </a:solidFill>
                <a:latin typeface="Times New Roman" panose="02020603050405020304" pitchFamily="18" charset="0"/>
                <a:ea typeface="ＭＳ 明朝" panose="02020609040205080304" pitchFamily="17" charset="-128"/>
              </a:rPr>
              <a:t> 20,000</a:t>
            </a:r>
            <a:endParaRPr lang="ja-JP" altLang="en-US" dirty="0">
              <a:solidFill>
                <a:srgbClr val="FF0000"/>
              </a:solidFill>
            </a:endParaRPr>
          </a:p>
        </p:txBody>
      </p:sp>
      <p:sp>
        <p:nvSpPr>
          <p:cNvPr id="11" name="ドーナツ 17">
            <a:extLst>
              <a:ext uri="{FF2B5EF4-FFF2-40B4-BE49-F238E27FC236}">
                <a16:creationId xmlns:a16="http://schemas.microsoft.com/office/drawing/2014/main" id="{B30904E6-5D64-45D0-A7A5-AA77CF3D7ECA}"/>
              </a:ext>
            </a:extLst>
          </p:cNvPr>
          <p:cNvSpPr/>
          <p:nvPr/>
        </p:nvSpPr>
        <p:spPr>
          <a:xfrm>
            <a:off x="1907703" y="2686516"/>
            <a:ext cx="2664297" cy="1362032"/>
          </a:xfrm>
          <a:prstGeom prst="donut">
            <a:avLst>
              <a:gd name="adj" fmla="val 5880"/>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19635109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2FF71-5111-40D6-AF07-6B53DCEFB93D}"/>
              </a:ext>
            </a:extLst>
          </p:cNvPr>
          <p:cNvSpPr>
            <a:spLocks noGrp="1"/>
          </p:cNvSpPr>
          <p:nvPr>
            <p:ph type="title"/>
          </p:nvPr>
        </p:nvSpPr>
        <p:spPr/>
        <p:txBody>
          <a:bodyPr>
            <a:normAutofit/>
          </a:bodyPr>
          <a:lstStyle/>
          <a:p>
            <a:endParaRPr kumimoji="1" lang="ja-JP" altLang="en-US" dirty="0"/>
          </a:p>
        </p:txBody>
      </p:sp>
      <p:sp>
        <p:nvSpPr>
          <p:cNvPr id="4" name="スライド番号プレースホルダー 3">
            <a:extLst>
              <a:ext uri="{FF2B5EF4-FFF2-40B4-BE49-F238E27FC236}">
                <a16:creationId xmlns:a16="http://schemas.microsoft.com/office/drawing/2014/main" id="{959B94C8-968F-49F9-A561-3C274988B1B8}"/>
              </a:ext>
            </a:extLst>
          </p:cNvPr>
          <p:cNvSpPr>
            <a:spLocks noGrp="1"/>
          </p:cNvSpPr>
          <p:nvPr>
            <p:ph type="sldNum" sz="quarter" idx="12"/>
          </p:nvPr>
        </p:nvSpPr>
        <p:spPr/>
        <p:txBody>
          <a:bodyPr/>
          <a:lstStyle/>
          <a:p>
            <a:fld id="{246E97CF-0504-4E3F-9290-CC6BBD911ACE}" type="slidenum">
              <a:rPr kumimoji="1" lang="ja-JP" altLang="en-US" smtClean="0"/>
              <a:pPr/>
              <a:t>24</a:t>
            </a:fld>
            <a:endParaRPr kumimoji="1" lang="ja-JP" altLang="en-US" dirty="0"/>
          </a:p>
        </p:txBody>
      </p:sp>
      <p:pic>
        <p:nvPicPr>
          <p:cNvPr id="6" name="図 5">
            <a:extLst>
              <a:ext uri="{FF2B5EF4-FFF2-40B4-BE49-F238E27FC236}">
                <a16:creationId xmlns:a16="http://schemas.microsoft.com/office/drawing/2014/main" id="{314F6A19-A0E4-40C4-853B-B5499CD0971C}"/>
              </a:ext>
            </a:extLst>
          </p:cNvPr>
          <p:cNvPicPr>
            <a:picLocks noChangeAspect="1"/>
          </p:cNvPicPr>
          <p:nvPr/>
        </p:nvPicPr>
        <p:blipFill>
          <a:blip r:embed="rId3"/>
          <a:stretch>
            <a:fillRect/>
          </a:stretch>
        </p:blipFill>
        <p:spPr>
          <a:xfrm>
            <a:off x="0" y="-69904"/>
            <a:ext cx="9144000" cy="6446592"/>
          </a:xfrm>
          <a:prstGeom prst="rect">
            <a:avLst/>
          </a:prstGeom>
        </p:spPr>
      </p:pic>
      <p:sp>
        <p:nvSpPr>
          <p:cNvPr id="7" name="縦書きテキスト プレースホルダー 2">
            <a:extLst>
              <a:ext uri="{FF2B5EF4-FFF2-40B4-BE49-F238E27FC236}">
                <a16:creationId xmlns:a16="http://schemas.microsoft.com/office/drawing/2014/main" id="{66068E67-FE9F-4641-B9A9-EA2B9C820F8F}"/>
              </a:ext>
            </a:extLst>
          </p:cNvPr>
          <p:cNvSpPr txBox="1">
            <a:spLocks/>
          </p:cNvSpPr>
          <p:nvPr/>
        </p:nvSpPr>
        <p:spPr>
          <a:xfrm>
            <a:off x="0" y="5897562"/>
            <a:ext cx="9144000" cy="130304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r>
              <a:rPr lang="ja-JP" altLang="en-US" dirty="0"/>
              <a:t>各層のニューロン数：</a:t>
            </a:r>
            <a:r>
              <a:rPr lang="en-US" altLang="ja-JP" dirty="0"/>
              <a:t>300</a:t>
            </a:r>
            <a:r>
              <a:rPr lang="ja-JP" altLang="en-US" dirty="0"/>
              <a:t>　　　　</a:t>
            </a:r>
            <a:r>
              <a:rPr lang="en-US" altLang="ja-JP" dirty="0"/>
              <a:t>300</a:t>
            </a:r>
            <a:r>
              <a:rPr lang="ja-JP" altLang="en-US" dirty="0"/>
              <a:t>　　　　　</a:t>
            </a:r>
            <a:r>
              <a:rPr lang="en-US" altLang="ja-JP" dirty="0"/>
              <a:t>300</a:t>
            </a:r>
          </a:p>
        </p:txBody>
      </p:sp>
    </p:spTree>
    <p:extLst>
      <p:ext uri="{BB962C8B-B14F-4D97-AF65-F5344CB8AC3E}">
        <p14:creationId xmlns:p14="http://schemas.microsoft.com/office/powerpoint/2010/main" val="2774197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59" y="757666"/>
            <a:ext cx="7543800" cy="1088068"/>
          </a:xfrm>
        </p:spPr>
        <p:txBody>
          <a:bodyPr/>
          <a:lstStyle/>
          <a:p>
            <a:r>
              <a:rPr lang="ja-JP" altLang="en-US" dirty="0"/>
              <a:t>実験</a:t>
            </a:r>
            <a:r>
              <a:rPr lang="en-US" altLang="ja-JP" dirty="0"/>
              <a:t>1</a:t>
            </a:r>
            <a:endParaRPr kumimoji="1" lang="ja-JP" altLang="en-US" dirty="0"/>
          </a:p>
        </p:txBody>
      </p:sp>
      <p:sp>
        <p:nvSpPr>
          <p:cNvPr id="3" name="縦書きテキスト プレースホルダー 2"/>
          <p:cNvSpPr>
            <a:spLocks noGrp="1"/>
          </p:cNvSpPr>
          <p:nvPr>
            <p:ph type="body" orient="vert" idx="1"/>
          </p:nvPr>
        </p:nvSpPr>
        <p:spPr>
          <a:xfrm>
            <a:off x="628650" y="1916832"/>
            <a:ext cx="7886700" cy="5191472"/>
          </a:xfrm>
        </p:spPr>
        <p:txBody>
          <a:bodyPr vert="horz"/>
          <a:lstStyle/>
          <a:p>
            <a:endParaRPr kumimoji="1" lang="en-US" altLang="ja-JP" dirty="0"/>
          </a:p>
          <a:p>
            <a:pPr>
              <a:buFont typeface="Wingdings" panose="05000000000000000000" pitchFamily="2" charset="2"/>
              <a:buChar char="Ø"/>
            </a:pPr>
            <a:r>
              <a:rPr lang="ja-JP" altLang="en-US" dirty="0"/>
              <a:t>データセット：</a:t>
            </a:r>
            <a:r>
              <a:rPr lang="en-US" altLang="ja-JP" dirty="0"/>
              <a:t>Word2Vec</a:t>
            </a:r>
            <a:r>
              <a:rPr lang="ja-JP" altLang="ja-JP" dirty="0"/>
              <a:t>で得た項目データと項目名の</a:t>
            </a:r>
            <a:r>
              <a:rPr lang="en-US" altLang="ja-JP" dirty="0">
                <a:solidFill>
                  <a:srgbClr val="FF0000"/>
                </a:solidFill>
              </a:rPr>
              <a:t>50</a:t>
            </a:r>
            <a:r>
              <a:rPr lang="ja-JP" altLang="ja-JP" dirty="0">
                <a:solidFill>
                  <a:srgbClr val="FF0000"/>
                </a:solidFill>
              </a:rPr>
              <a:t>次元</a:t>
            </a:r>
            <a:r>
              <a:rPr lang="ja-JP" altLang="ja-JP" dirty="0"/>
              <a:t>の</a:t>
            </a:r>
            <a:r>
              <a:rPr lang="en-US" altLang="ja-JP" dirty="0"/>
              <a:t>100,000</a:t>
            </a:r>
            <a:r>
              <a:rPr lang="ja-JP" altLang="ja-JP" dirty="0"/>
              <a:t>データセットを使用</a:t>
            </a:r>
            <a:endParaRPr lang="en-US" altLang="ja-JP" dirty="0"/>
          </a:p>
          <a:p>
            <a:pPr lvl="1">
              <a:buFont typeface="Wingdings" panose="05000000000000000000" pitchFamily="2" charset="2"/>
              <a:buChar char="Ø"/>
            </a:pPr>
            <a:r>
              <a:rPr lang="en-US" altLang="ja-JP" dirty="0"/>
              <a:t>80,000</a:t>
            </a:r>
            <a:r>
              <a:rPr lang="ja-JP" altLang="ja-JP" dirty="0"/>
              <a:t>トレーニングセット</a:t>
            </a:r>
            <a:r>
              <a:rPr lang="ja-JP" altLang="en-US" dirty="0"/>
              <a:t>と</a:t>
            </a:r>
            <a:r>
              <a:rPr lang="en-US" altLang="ja-JP" dirty="0"/>
              <a:t>20,000</a:t>
            </a:r>
            <a:r>
              <a:rPr lang="ja-JP" altLang="ja-JP" dirty="0"/>
              <a:t>テストセット</a:t>
            </a:r>
            <a:endParaRPr lang="en-US" altLang="ja-JP" dirty="0"/>
          </a:p>
          <a:p>
            <a:pPr>
              <a:buFont typeface="Wingdings" panose="05000000000000000000" pitchFamily="2" charset="2"/>
              <a:buChar char="Ø"/>
            </a:pPr>
            <a:r>
              <a:rPr lang="ja-JP" altLang="en-US" sz="2400" dirty="0"/>
              <a:t>単語の種類</a:t>
            </a:r>
            <a:r>
              <a:rPr lang="en-US" altLang="ja-JP" sz="2400" dirty="0"/>
              <a:t>:</a:t>
            </a:r>
            <a:r>
              <a:rPr lang="ja-JP" altLang="en-US" sz="2400" dirty="0"/>
              <a:t>約</a:t>
            </a:r>
            <a:r>
              <a:rPr lang="en-US" altLang="ja-JP" sz="2400" dirty="0"/>
              <a:t>32,000</a:t>
            </a:r>
          </a:p>
          <a:p>
            <a:pPr>
              <a:buFont typeface="Wingdings" panose="05000000000000000000" pitchFamily="2" charset="2"/>
              <a:buChar char="Ø"/>
            </a:pPr>
            <a:r>
              <a:rPr lang="ja-JP" altLang="en-US" dirty="0"/>
              <a:t>教師信号：</a:t>
            </a:r>
            <a:r>
              <a:rPr lang="ja-JP" altLang="ja-JP" dirty="0">
                <a:highlight>
                  <a:srgbClr val="FFFF00"/>
                </a:highlight>
              </a:rPr>
              <a:t>項目名のクラスタ</a:t>
            </a:r>
            <a:endParaRPr lang="en-US" altLang="ja-JP" dirty="0">
              <a:highlight>
                <a:srgbClr val="FFFF00"/>
              </a:highlight>
            </a:endParaRPr>
          </a:p>
        </p:txBody>
      </p:sp>
    </p:spTree>
    <p:extLst>
      <p:ext uri="{BB962C8B-B14F-4D97-AF65-F5344CB8AC3E}">
        <p14:creationId xmlns:p14="http://schemas.microsoft.com/office/powerpoint/2010/main" val="1210556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pPr>
              <a:lnSpc>
                <a:spcPct val="90000"/>
              </a:lnSpc>
            </a:pPr>
            <a:r>
              <a:rPr lang="ja-JP" altLang="en-US" sz="3600" dirty="0"/>
              <a:t>実験１</a:t>
            </a:r>
            <a:r>
              <a:rPr lang="en-US" altLang="ja-JP" sz="3600" dirty="0"/>
              <a:t>-</a:t>
            </a:r>
            <a:r>
              <a:rPr lang="ja-JP" altLang="en-US" sz="3600" dirty="0"/>
              <a:t>結果</a:t>
            </a:r>
            <a:endParaRPr lang="en-US" altLang="ja-JP" sz="3600" dirty="0"/>
          </a:p>
        </p:txBody>
      </p:sp>
      <p:pic>
        <p:nvPicPr>
          <p:cNvPr id="5122" name="Picture 2">
            <a:extLst>
              <a:ext uri="{FF2B5EF4-FFF2-40B4-BE49-F238E27FC236}">
                <a16:creationId xmlns:a16="http://schemas.microsoft.com/office/drawing/2014/main" id="{4B5D4FF7-88EC-44CC-8788-2817157103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50376"/>
            <a:ext cx="4648245" cy="33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スライド番号プレースホルダー 3">
            <a:extLst>
              <a:ext uri="{FF2B5EF4-FFF2-40B4-BE49-F238E27FC236}">
                <a16:creationId xmlns:a16="http://schemas.microsoft.com/office/drawing/2014/main" id="{F3B1DD28-AE4C-4DD1-8270-E30D96FAB2CC}"/>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26</a:t>
            </a:fld>
            <a:endParaRPr kumimoji="1" lang="ja-JP" altLang="en-US" dirty="0"/>
          </a:p>
        </p:txBody>
      </p:sp>
      <p:pic>
        <p:nvPicPr>
          <p:cNvPr id="8" name="Picture 2">
            <a:extLst>
              <a:ext uri="{FF2B5EF4-FFF2-40B4-BE49-F238E27FC236}">
                <a16:creationId xmlns:a16="http://schemas.microsoft.com/office/drawing/2014/main" id="{CADEB8B5-51EF-401E-B6C6-C5F070529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50376"/>
            <a:ext cx="4546564" cy="332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コンテンツ プレースホルダー 2">
            <a:extLst>
              <a:ext uri="{FF2B5EF4-FFF2-40B4-BE49-F238E27FC236}">
                <a16:creationId xmlns:a16="http://schemas.microsoft.com/office/drawing/2014/main" id="{D13682D1-ED43-4E4C-819E-7234B28698C8}"/>
              </a:ext>
            </a:extLst>
          </p:cNvPr>
          <p:cNvSpPr>
            <a:spLocks noGrp="1"/>
          </p:cNvSpPr>
          <p:nvPr>
            <p:ph idx="1"/>
          </p:nvPr>
        </p:nvSpPr>
        <p:spPr>
          <a:xfrm>
            <a:off x="467544" y="692696"/>
            <a:ext cx="8208912" cy="6028780"/>
          </a:xfrm>
        </p:spPr>
        <p:txBody>
          <a:bodyPr>
            <a:normAutofit/>
          </a:bodyPr>
          <a:lstStyle/>
          <a:p>
            <a:r>
              <a:rPr lang="ja-JP" altLang="en-US" dirty="0"/>
              <a:t>述語サジェストシステム</a:t>
            </a:r>
            <a:endParaRPr lang="en-US" altLang="ja-JP" dirty="0"/>
          </a:p>
          <a:p>
            <a:r>
              <a:rPr lang="ja-JP" altLang="en-US" b="1" dirty="0"/>
              <a:t>項目名のクラスタを用いた場合 </a:t>
            </a:r>
            <a:endParaRPr lang="en-US" altLang="ja-JP" b="1" dirty="0"/>
          </a:p>
          <a:p>
            <a:pPr lvl="1"/>
            <a:r>
              <a:rPr lang="ja-JP" altLang="en-US" dirty="0"/>
              <a:t>学習データは</a:t>
            </a:r>
            <a:r>
              <a:rPr lang="en-US" altLang="zh-CN" dirty="0"/>
              <a:t>100000</a:t>
            </a:r>
            <a:r>
              <a:rPr lang="ja-JP" altLang="en-US" dirty="0"/>
              <a:t>個</a:t>
            </a:r>
            <a:r>
              <a:rPr lang="en-US" altLang="ja-JP" dirty="0"/>
              <a:t>(</a:t>
            </a:r>
            <a:r>
              <a:rPr lang="ja-JP" altLang="en-US" dirty="0"/>
              <a:t>テスト：</a:t>
            </a:r>
            <a:r>
              <a:rPr lang="en-US" altLang="ja-JP" dirty="0"/>
              <a:t>2</a:t>
            </a:r>
            <a:r>
              <a:rPr lang="ja-JP" altLang="en-US" dirty="0"/>
              <a:t>ｗ　訓練</a:t>
            </a:r>
            <a:r>
              <a:rPr lang="en-US" altLang="ja-JP" dirty="0"/>
              <a:t>:8</a:t>
            </a:r>
            <a:r>
              <a:rPr lang="ja-JP" altLang="en-US" dirty="0"/>
              <a:t>ｗ）</a:t>
            </a:r>
            <a:endParaRPr lang="en-US" altLang="ja-JP" dirty="0"/>
          </a:p>
          <a:p>
            <a:pPr lvl="1"/>
            <a:r>
              <a:rPr lang="en-US" altLang="ja-JP" dirty="0"/>
              <a:t>Epoch</a:t>
            </a:r>
            <a:r>
              <a:rPr lang="en-US" altLang="zh-CN" dirty="0"/>
              <a:t>=10</a:t>
            </a:r>
            <a:r>
              <a:rPr lang="en-US" altLang="ja-JP" dirty="0"/>
              <a:t>0,batch_size=</a:t>
            </a:r>
            <a:r>
              <a:rPr lang="en-US" altLang="zh-CN" dirty="0"/>
              <a:t>512</a:t>
            </a:r>
            <a:r>
              <a:rPr lang="ja-JP" altLang="en-US" dirty="0"/>
              <a:t>で学習させた結果</a:t>
            </a:r>
            <a:endParaRPr lang="en-US" altLang="ja-JP" b="1" dirty="0"/>
          </a:p>
          <a:p>
            <a:pPr lvl="1"/>
            <a:endParaRPr lang="en-US" altLang="ja-JP" sz="2400" dirty="0"/>
          </a:p>
        </p:txBody>
      </p:sp>
    </p:spTree>
    <p:extLst>
      <p:ext uri="{BB962C8B-B14F-4D97-AF65-F5344CB8AC3E}">
        <p14:creationId xmlns:p14="http://schemas.microsoft.com/office/powerpoint/2010/main" val="182110462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pPr>
              <a:lnSpc>
                <a:spcPct val="90000"/>
              </a:lnSpc>
            </a:pPr>
            <a:r>
              <a:rPr lang="ja-JP" altLang="en-US" sz="3600" dirty="0"/>
              <a:t>実験１</a:t>
            </a:r>
            <a:r>
              <a:rPr lang="en-US" altLang="ja-JP" sz="3600" dirty="0"/>
              <a:t>-</a:t>
            </a:r>
            <a:r>
              <a:rPr lang="ja-JP" altLang="en-US" sz="3600" dirty="0"/>
              <a:t>結果</a:t>
            </a:r>
            <a:endParaRPr lang="en-US" altLang="ja-JP" sz="3600" dirty="0"/>
          </a:p>
        </p:txBody>
      </p:sp>
      <p:pic>
        <p:nvPicPr>
          <p:cNvPr id="7170" name="Picture 2">
            <a:extLst>
              <a:ext uri="{FF2B5EF4-FFF2-40B4-BE49-F238E27FC236}">
                <a16:creationId xmlns:a16="http://schemas.microsoft.com/office/drawing/2014/main" id="{1DAEF21C-A724-4D36-94F3-A7FE705DD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 y="641722"/>
            <a:ext cx="8876149" cy="5091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a:extLst>
              <a:ext uri="{FF2B5EF4-FFF2-40B4-BE49-F238E27FC236}">
                <a16:creationId xmlns:a16="http://schemas.microsoft.com/office/drawing/2014/main" id="{80B338BC-FD86-44D8-A473-41AA022FA17C}"/>
              </a:ext>
            </a:extLst>
          </p:cNvPr>
          <p:cNvSpPr/>
          <p:nvPr/>
        </p:nvSpPr>
        <p:spPr>
          <a:xfrm>
            <a:off x="467544" y="5868541"/>
            <a:ext cx="8876148" cy="591637"/>
          </a:xfrm>
          <a:prstGeom prst="rect">
            <a:avLst/>
          </a:prstGeom>
        </p:spPr>
        <p:txBody>
          <a:bodyPr wrap="square">
            <a:spAutoFit/>
          </a:bodyPr>
          <a:lstStyle/>
          <a:p>
            <a:pPr indent="182880" algn="ctr">
              <a:lnSpc>
                <a:spcPct val="150000"/>
              </a:lnSpc>
              <a:spcAft>
                <a:spcPts val="0"/>
              </a:spcAft>
            </a:pPr>
            <a:r>
              <a:rPr lang="ja-JP" altLang="en-US" sz="2400" kern="100" dirty="0">
                <a:latin typeface="游明朝" panose="02020400000000000000" pitchFamily="18" charset="-128"/>
                <a:ea typeface="游明朝" panose="02020400000000000000" pitchFamily="18" charset="-128"/>
              </a:rPr>
              <a:t>項目名のクラスタを用いて、学習し、予測した結果</a:t>
            </a:r>
            <a:endParaRPr lang="ja-JP" altLang="ja-JP" sz="2400" kern="100" dirty="0">
              <a:latin typeface="游明朝" panose="02020400000000000000" pitchFamily="18" charset="-128"/>
              <a:ea typeface="游明朝" panose="02020400000000000000" pitchFamily="18" charset="-128"/>
            </a:endParaRPr>
          </a:p>
        </p:txBody>
      </p:sp>
      <p:sp>
        <p:nvSpPr>
          <p:cNvPr id="6" name="スライド番号プレースホルダー 3">
            <a:extLst>
              <a:ext uri="{FF2B5EF4-FFF2-40B4-BE49-F238E27FC236}">
                <a16:creationId xmlns:a16="http://schemas.microsoft.com/office/drawing/2014/main" id="{3C4033FE-A8CC-45C0-86C6-A4633936A015}"/>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27</a:t>
            </a:fld>
            <a:endParaRPr kumimoji="1" lang="ja-JP" altLang="en-US" dirty="0"/>
          </a:p>
        </p:txBody>
      </p:sp>
      <p:sp>
        <p:nvSpPr>
          <p:cNvPr id="8" name="ドーナツ 17">
            <a:extLst>
              <a:ext uri="{FF2B5EF4-FFF2-40B4-BE49-F238E27FC236}">
                <a16:creationId xmlns:a16="http://schemas.microsoft.com/office/drawing/2014/main" id="{0FBD1CD5-EB37-4C87-A6A6-B11F17720A00}"/>
              </a:ext>
            </a:extLst>
          </p:cNvPr>
          <p:cNvSpPr/>
          <p:nvPr/>
        </p:nvSpPr>
        <p:spPr>
          <a:xfrm>
            <a:off x="2771801" y="1292276"/>
            <a:ext cx="1224136" cy="4440980"/>
          </a:xfrm>
          <a:prstGeom prst="donut">
            <a:avLst>
              <a:gd name="adj" fmla="val 588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28854267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59" y="757666"/>
            <a:ext cx="7543800" cy="1088068"/>
          </a:xfrm>
        </p:spPr>
        <p:txBody>
          <a:bodyPr/>
          <a:lstStyle/>
          <a:p>
            <a:r>
              <a:rPr lang="ja-JP" altLang="en-US" dirty="0"/>
              <a:t>実験</a:t>
            </a:r>
            <a:r>
              <a:rPr lang="en-US" altLang="ja-JP" dirty="0"/>
              <a:t>2-1:206</a:t>
            </a:r>
            <a:r>
              <a:rPr lang="ja-JP" altLang="en-US" dirty="0"/>
              <a:t>個項目名を使用</a:t>
            </a:r>
          </a:p>
        </p:txBody>
      </p:sp>
      <p:sp>
        <p:nvSpPr>
          <p:cNvPr id="3" name="縦書きテキスト プレースホルダー 2"/>
          <p:cNvSpPr>
            <a:spLocks noGrp="1"/>
          </p:cNvSpPr>
          <p:nvPr>
            <p:ph type="body" orient="vert" idx="1"/>
          </p:nvPr>
        </p:nvSpPr>
        <p:spPr>
          <a:xfrm>
            <a:off x="628650" y="1916832"/>
            <a:ext cx="7886700" cy="5191472"/>
          </a:xfrm>
        </p:spPr>
        <p:txBody>
          <a:bodyPr vert="horz"/>
          <a:lstStyle/>
          <a:p>
            <a:endParaRPr kumimoji="1" lang="en-US" altLang="ja-JP" dirty="0"/>
          </a:p>
          <a:p>
            <a:pPr>
              <a:buFont typeface="Wingdings" panose="05000000000000000000" pitchFamily="2" charset="2"/>
              <a:buChar char="Ø"/>
            </a:pPr>
            <a:r>
              <a:rPr lang="ja-JP" altLang="en-US" dirty="0"/>
              <a:t>データセット：</a:t>
            </a:r>
            <a:r>
              <a:rPr lang="en-US" altLang="ja-JP" dirty="0"/>
              <a:t>Word2Vec</a:t>
            </a:r>
            <a:r>
              <a:rPr lang="ja-JP" altLang="ja-JP" dirty="0"/>
              <a:t>で得た項目データと項目名の</a:t>
            </a:r>
            <a:r>
              <a:rPr lang="en-US" altLang="ja-JP" dirty="0">
                <a:solidFill>
                  <a:srgbClr val="FF0000"/>
                </a:solidFill>
              </a:rPr>
              <a:t>50</a:t>
            </a:r>
            <a:r>
              <a:rPr lang="ja-JP" altLang="ja-JP" dirty="0">
                <a:solidFill>
                  <a:srgbClr val="FF0000"/>
                </a:solidFill>
              </a:rPr>
              <a:t>次元</a:t>
            </a:r>
            <a:r>
              <a:rPr lang="ja-JP" altLang="ja-JP" dirty="0"/>
              <a:t>の</a:t>
            </a:r>
            <a:r>
              <a:rPr lang="en-US" altLang="ja-JP" dirty="0"/>
              <a:t>100,000</a:t>
            </a:r>
            <a:r>
              <a:rPr lang="ja-JP" altLang="ja-JP" dirty="0"/>
              <a:t>データセットを使用</a:t>
            </a:r>
            <a:endParaRPr lang="en-US" altLang="ja-JP" dirty="0"/>
          </a:p>
          <a:p>
            <a:pPr lvl="1">
              <a:buFont typeface="Wingdings" panose="05000000000000000000" pitchFamily="2" charset="2"/>
              <a:buChar char="Ø"/>
            </a:pPr>
            <a:r>
              <a:rPr lang="en-US" altLang="ja-JP" dirty="0"/>
              <a:t>80,000</a:t>
            </a:r>
            <a:r>
              <a:rPr lang="ja-JP" altLang="ja-JP" dirty="0"/>
              <a:t>トレーニングセット</a:t>
            </a:r>
            <a:r>
              <a:rPr lang="ja-JP" altLang="en-US" dirty="0"/>
              <a:t>と</a:t>
            </a:r>
            <a:r>
              <a:rPr lang="en-US" altLang="ja-JP" dirty="0"/>
              <a:t>20,000</a:t>
            </a:r>
            <a:r>
              <a:rPr lang="ja-JP" altLang="ja-JP" dirty="0"/>
              <a:t>テストセット</a:t>
            </a:r>
            <a:endParaRPr lang="en-US" altLang="ja-JP" dirty="0"/>
          </a:p>
          <a:p>
            <a:pPr>
              <a:buFont typeface="Wingdings" panose="05000000000000000000" pitchFamily="2" charset="2"/>
              <a:buChar char="Ø"/>
            </a:pPr>
            <a:r>
              <a:rPr lang="ja-JP" altLang="en-US" sz="2400" dirty="0"/>
              <a:t>単語の種類</a:t>
            </a:r>
            <a:r>
              <a:rPr lang="en-US" altLang="ja-JP" sz="2400" dirty="0"/>
              <a:t>:</a:t>
            </a:r>
            <a:r>
              <a:rPr lang="ja-JP" altLang="en-US" sz="2400" dirty="0"/>
              <a:t>約</a:t>
            </a:r>
            <a:r>
              <a:rPr lang="en-US" altLang="ja-JP" sz="2400" dirty="0"/>
              <a:t>32,000</a:t>
            </a:r>
          </a:p>
          <a:p>
            <a:pPr>
              <a:buFont typeface="Wingdings" panose="05000000000000000000" pitchFamily="2" charset="2"/>
              <a:buChar char="Ø"/>
            </a:pPr>
            <a:r>
              <a:rPr lang="ja-JP" altLang="en-US" dirty="0"/>
              <a:t>教師信号：</a:t>
            </a:r>
            <a:r>
              <a:rPr lang="en-US" altLang="ja-JP" dirty="0" err="1">
                <a:highlight>
                  <a:srgbClr val="FFFF00"/>
                </a:highlight>
              </a:rPr>
              <a:t>LabelEncoder</a:t>
            </a:r>
            <a:r>
              <a:rPr lang="en-US" altLang="ja-JP" dirty="0">
                <a:highlight>
                  <a:srgbClr val="FFFF00"/>
                </a:highlight>
              </a:rPr>
              <a:t>[6]</a:t>
            </a:r>
            <a:r>
              <a:rPr lang="ja-JP" altLang="ja-JP" dirty="0">
                <a:highlight>
                  <a:srgbClr val="FFFF00"/>
                </a:highlight>
              </a:rPr>
              <a:t>より得た項目名のラベル</a:t>
            </a:r>
            <a:r>
              <a:rPr lang="en-US" altLang="ja-JP" dirty="0">
                <a:highlight>
                  <a:srgbClr val="FFFF00"/>
                </a:highlight>
              </a:rPr>
              <a:t>(206</a:t>
            </a:r>
            <a:r>
              <a:rPr lang="ja-JP" altLang="en-US" dirty="0">
                <a:highlight>
                  <a:srgbClr val="FFFF00"/>
                </a:highlight>
              </a:rPr>
              <a:t>個項目名を使用</a:t>
            </a:r>
            <a:r>
              <a:rPr lang="en-US" altLang="ja-JP" dirty="0">
                <a:highlight>
                  <a:srgbClr val="FFFF00"/>
                </a:highlight>
              </a:rPr>
              <a:t>)</a:t>
            </a:r>
          </a:p>
        </p:txBody>
      </p:sp>
    </p:spTree>
    <p:extLst>
      <p:ext uri="{BB962C8B-B14F-4D97-AF65-F5344CB8AC3E}">
        <p14:creationId xmlns:p14="http://schemas.microsoft.com/office/powerpoint/2010/main" val="198758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3E122-6D51-44A6-9163-A688FFD42A65}"/>
              </a:ext>
            </a:extLst>
          </p:cNvPr>
          <p:cNvSpPr>
            <a:spLocks noGrp="1"/>
          </p:cNvSpPr>
          <p:nvPr>
            <p:ph type="title"/>
          </p:nvPr>
        </p:nvSpPr>
        <p:spPr/>
        <p:txBody>
          <a:bodyPr>
            <a:normAutofit fontScale="90000"/>
          </a:bodyPr>
          <a:lstStyle/>
          <a:p>
            <a:r>
              <a:rPr lang="ja-JP" altLang="en-US" sz="3600" dirty="0"/>
              <a:t>実験</a:t>
            </a:r>
            <a:r>
              <a:rPr lang="en-US" altLang="ja-JP" sz="3600" dirty="0"/>
              <a:t>2:</a:t>
            </a:r>
            <a:r>
              <a:rPr lang="en-US" altLang="ja-JP" dirty="0"/>
              <a:t> </a:t>
            </a:r>
            <a:r>
              <a:rPr lang="ja-JP" altLang="en-US" dirty="0"/>
              <a:t>項目名のクラスタをの使用せず</a:t>
            </a:r>
            <a:endParaRPr kumimoji="1" lang="ja-JP" altLang="en-US" dirty="0"/>
          </a:p>
        </p:txBody>
      </p:sp>
      <p:sp>
        <p:nvSpPr>
          <p:cNvPr id="3" name="コンテンツ プレースホルダー 2">
            <a:extLst>
              <a:ext uri="{FF2B5EF4-FFF2-40B4-BE49-F238E27FC236}">
                <a16:creationId xmlns:a16="http://schemas.microsoft.com/office/drawing/2014/main" id="{31CDB464-855B-4AC3-BF9C-FD339041EA9D}"/>
              </a:ext>
            </a:extLst>
          </p:cNvPr>
          <p:cNvSpPr>
            <a:spLocks noGrp="1"/>
          </p:cNvSpPr>
          <p:nvPr>
            <p:ph idx="1"/>
          </p:nvPr>
        </p:nvSpPr>
        <p:spPr/>
        <p:txBody>
          <a:bodyPr/>
          <a:lstStyle/>
          <a:p>
            <a:pPr marL="342900" lvl="1" indent="0">
              <a:buNone/>
            </a:pPr>
            <a:r>
              <a:rPr lang="en-US" altLang="ja-JP" dirty="0"/>
              <a:t>	</a:t>
            </a:r>
          </a:p>
          <a:p>
            <a:pPr marL="342900" lvl="1" indent="0">
              <a:buNone/>
            </a:pPr>
            <a:endParaRPr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8DDBC215-287F-4136-87DF-769FF5A9C60D}"/>
              </a:ext>
            </a:extLst>
          </p:cNvPr>
          <p:cNvSpPr>
            <a:spLocks noGrp="1"/>
          </p:cNvSpPr>
          <p:nvPr>
            <p:ph type="sldNum" sz="quarter" idx="12"/>
          </p:nvPr>
        </p:nvSpPr>
        <p:spPr/>
        <p:txBody>
          <a:bodyPr/>
          <a:lstStyle/>
          <a:p>
            <a:fld id="{246E97CF-0504-4E3F-9290-CC6BBD911ACE}" type="slidenum">
              <a:rPr kumimoji="1" lang="ja-JP" altLang="en-US" smtClean="0"/>
              <a:pPr/>
              <a:t>29</a:t>
            </a:fld>
            <a:endParaRPr kumimoji="1" lang="ja-JP" altLang="en-US" dirty="0"/>
          </a:p>
        </p:txBody>
      </p:sp>
      <p:sp>
        <p:nvSpPr>
          <p:cNvPr id="9" name="コンテンツ プレースホルダー 2">
            <a:extLst>
              <a:ext uri="{FF2B5EF4-FFF2-40B4-BE49-F238E27FC236}">
                <a16:creationId xmlns:a16="http://schemas.microsoft.com/office/drawing/2014/main" id="{5456F8A3-3525-42E2-8C9B-237B9BB410E8}"/>
              </a:ext>
            </a:extLst>
          </p:cNvPr>
          <p:cNvSpPr txBox="1">
            <a:spLocks/>
          </p:cNvSpPr>
          <p:nvPr/>
        </p:nvSpPr>
        <p:spPr bwMode="auto">
          <a:xfrm>
            <a:off x="-26717" y="2129971"/>
            <a:ext cx="9144000" cy="138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90000"/>
              </a:lnSpc>
            </a:pPr>
            <a:r>
              <a:rPr lang="ja-JP" altLang="en-US" sz="2600" dirty="0">
                <a:solidFill>
                  <a:srgbClr val="00B0F0"/>
                </a:solidFill>
              </a:rPr>
              <a:t>例：</a:t>
            </a:r>
            <a:r>
              <a:rPr lang="en-US" altLang="ja-JP" sz="2600" dirty="0">
                <a:solidFill>
                  <a:srgbClr val="FF0000"/>
                </a:solidFill>
              </a:rPr>
              <a:t> </a:t>
            </a:r>
          </a:p>
          <a:p>
            <a:pPr>
              <a:lnSpc>
                <a:spcPct val="90000"/>
              </a:lnSpc>
              <a:buFont typeface="Wingdings" panose="05000000000000000000" pitchFamily="2" charset="2"/>
              <a:buNone/>
            </a:pPr>
            <a:r>
              <a:rPr lang="ja-JP" altLang="en-US" sz="3700" dirty="0"/>
              <a:t>　　</a:t>
            </a:r>
            <a:r>
              <a:rPr lang="ja-JP" altLang="en-US" sz="2200" dirty="0"/>
              <a:t>　　　　　　　　　　　　　　　　　　　</a:t>
            </a:r>
            <a:endParaRPr lang="en-US" altLang="ja-JP" sz="3700" dirty="0"/>
          </a:p>
          <a:p>
            <a:pPr>
              <a:lnSpc>
                <a:spcPct val="90000"/>
              </a:lnSpc>
              <a:buFont typeface="Wingdings" panose="05000000000000000000" pitchFamily="2" charset="2"/>
              <a:buNone/>
            </a:pPr>
            <a:endParaRPr kumimoji="1" lang="ja-JP" altLang="en-US" sz="3700" dirty="0"/>
          </a:p>
        </p:txBody>
      </p:sp>
      <p:sp>
        <p:nvSpPr>
          <p:cNvPr id="11" name="円/楕円 4">
            <a:extLst>
              <a:ext uri="{FF2B5EF4-FFF2-40B4-BE49-F238E27FC236}">
                <a16:creationId xmlns:a16="http://schemas.microsoft.com/office/drawing/2014/main" id="{7FF5FB51-F11B-4601-BD4F-DD886AAA93DF}"/>
              </a:ext>
            </a:extLst>
          </p:cNvPr>
          <p:cNvSpPr/>
          <p:nvPr/>
        </p:nvSpPr>
        <p:spPr>
          <a:xfrm>
            <a:off x="179512" y="2844104"/>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solidFill>
                  <a:srgbClr val="00B050"/>
                </a:solidFill>
              </a:rPr>
              <a:t>名称</a:t>
            </a:r>
          </a:p>
        </p:txBody>
      </p:sp>
      <p:sp>
        <p:nvSpPr>
          <p:cNvPr id="12" name="円/楕円 4">
            <a:extLst>
              <a:ext uri="{FF2B5EF4-FFF2-40B4-BE49-F238E27FC236}">
                <a16:creationId xmlns:a16="http://schemas.microsoft.com/office/drawing/2014/main" id="{9774949A-7AC4-4CE6-A651-F3332B22289D}"/>
              </a:ext>
            </a:extLst>
          </p:cNvPr>
          <p:cNvSpPr/>
          <p:nvPr/>
        </p:nvSpPr>
        <p:spPr>
          <a:xfrm>
            <a:off x="177582" y="4570068"/>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solidFill>
                  <a:srgbClr val="FF0000"/>
                </a:solidFill>
              </a:rPr>
              <a:t>氏名</a:t>
            </a:r>
          </a:p>
        </p:txBody>
      </p:sp>
      <p:sp>
        <p:nvSpPr>
          <p:cNvPr id="13" name="円/楕円 4">
            <a:extLst>
              <a:ext uri="{FF2B5EF4-FFF2-40B4-BE49-F238E27FC236}">
                <a16:creationId xmlns:a16="http://schemas.microsoft.com/office/drawing/2014/main" id="{63166A06-EC93-4DB3-9EFD-EC1AFB39C450}"/>
              </a:ext>
            </a:extLst>
          </p:cNvPr>
          <p:cNvSpPr/>
          <p:nvPr/>
        </p:nvSpPr>
        <p:spPr>
          <a:xfrm>
            <a:off x="201248" y="5439131"/>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solidFill>
                  <a:srgbClr val="7030A0"/>
                </a:solidFill>
              </a:rPr>
              <a:t>名前</a:t>
            </a:r>
          </a:p>
        </p:txBody>
      </p:sp>
      <p:sp>
        <p:nvSpPr>
          <p:cNvPr id="14" name="円/楕円 4">
            <a:extLst>
              <a:ext uri="{FF2B5EF4-FFF2-40B4-BE49-F238E27FC236}">
                <a16:creationId xmlns:a16="http://schemas.microsoft.com/office/drawing/2014/main" id="{B1BAC49C-625D-442E-82B8-3DB54404AE7E}"/>
              </a:ext>
            </a:extLst>
          </p:cNvPr>
          <p:cNvSpPr/>
          <p:nvPr/>
        </p:nvSpPr>
        <p:spPr>
          <a:xfrm>
            <a:off x="177582" y="3707086"/>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solidFill>
                  <a:srgbClr val="FFC000"/>
                </a:solidFill>
              </a:rPr>
              <a:t>住所</a:t>
            </a:r>
          </a:p>
        </p:txBody>
      </p:sp>
      <p:sp>
        <p:nvSpPr>
          <p:cNvPr id="17" name="矢印: 右 16">
            <a:extLst>
              <a:ext uri="{FF2B5EF4-FFF2-40B4-BE49-F238E27FC236}">
                <a16:creationId xmlns:a16="http://schemas.microsoft.com/office/drawing/2014/main" id="{D8497B8F-C0CF-4CE0-B354-AB03F984025D}"/>
              </a:ext>
            </a:extLst>
          </p:cNvPr>
          <p:cNvSpPr/>
          <p:nvPr/>
        </p:nvSpPr>
        <p:spPr>
          <a:xfrm>
            <a:off x="3014195" y="3012214"/>
            <a:ext cx="2565247" cy="33052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1" name="円/楕円 4">
            <a:extLst>
              <a:ext uri="{FF2B5EF4-FFF2-40B4-BE49-F238E27FC236}">
                <a16:creationId xmlns:a16="http://schemas.microsoft.com/office/drawing/2014/main" id="{D4680B9C-3E93-485A-9972-170F910CCC51}"/>
              </a:ext>
            </a:extLst>
          </p:cNvPr>
          <p:cNvSpPr/>
          <p:nvPr/>
        </p:nvSpPr>
        <p:spPr>
          <a:xfrm>
            <a:off x="5985743" y="2864074"/>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en-US" altLang="ja-JP" sz="2800" dirty="0">
                <a:solidFill>
                  <a:srgbClr val="00B050"/>
                </a:solidFill>
              </a:rPr>
              <a:t>1</a:t>
            </a:r>
            <a:endParaRPr kumimoji="1" lang="ja-JP" altLang="en-US" sz="2800" dirty="0">
              <a:solidFill>
                <a:srgbClr val="00B050"/>
              </a:solidFill>
            </a:endParaRPr>
          </a:p>
        </p:txBody>
      </p:sp>
      <p:sp>
        <p:nvSpPr>
          <p:cNvPr id="22" name="円/楕円 4">
            <a:extLst>
              <a:ext uri="{FF2B5EF4-FFF2-40B4-BE49-F238E27FC236}">
                <a16:creationId xmlns:a16="http://schemas.microsoft.com/office/drawing/2014/main" id="{4F3A69EE-60A3-4818-AC2B-A3981BC9295E}"/>
              </a:ext>
            </a:extLst>
          </p:cNvPr>
          <p:cNvSpPr/>
          <p:nvPr/>
        </p:nvSpPr>
        <p:spPr>
          <a:xfrm>
            <a:off x="5983813" y="4590038"/>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en-US" altLang="ja-JP" sz="2800" dirty="0">
                <a:solidFill>
                  <a:srgbClr val="FF0000"/>
                </a:solidFill>
              </a:rPr>
              <a:t>3</a:t>
            </a:r>
            <a:endParaRPr kumimoji="1" lang="ja-JP" altLang="en-US" sz="2800" dirty="0">
              <a:solidFill>
                <a:srgbClr val="FF0000"/>
              </a:solidFill>
            </a:endParaRPr>
          </a:p>
        </p:txBody>
      </p:sp>
      <p:sp>
        <p:nvSpPr>
          <p:cNvPr id="23" name="円/楕円 4">
            <a:extLst>
              <a:ext uri="{FF2B5EF4-FFF2-40B4-BE49-F238E27FC236}">
                <a16:creationId xmlns:a16="http://schemas.microsoft.com/office/drawing/2014/main" id="{A83B69B5-2DF7-4B3E-AC97-FD7614A4A5DC}"/>
              </a:ext>
            </a:extLst>
          </p:cNvPr>
          <p:cNvSpPr/>
          <p:nvPr/>
        </p:nvSpPr>
        <p:spPr>
          <a:xfrm>
            <a:off x="6007479" y="5459101"/>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en-US" altLang="ja-JP" sz="2800" dirty="0">
                <a:solidFill>
                  <a:srgbClr val="7030A0"/>
                </a:solidFill>
              </a:rPr>
              <a:t>2</a:t>
            </a:r>
            <a:endParaRPr kumimoji="1" lang="ja-JP" altLang="en-US" sz="2800" dirty="0">
              <a:solidFill>
                <a:srgbClr val="7030A0"/>
              </a:solidFill>
            </a:endParaRPr>
          </a:p>
        </p:txBody>
      </p:sp>
      <p:sp>
        <p:nvSpPr>
          <p:cNvPr id="24" name="円/楕円 4">
            <a:extLst>
              <a:ext uri="{FF2B5EF4-FFF2-40B4-BE49-F238E27FC236}">
                <a16:creationId xmlns:a16="http://schemas.microsoft.com/office/drawing/2014/main" id="{E35D62CC-2091-4672-9A97-FB81820DFA9F}"/>
              </a:ext>
            </a:extLst>
          </p:cNvPr>
          <p:cNvSpPr/>
          <p:nvPr/>
        </p:nvSpPr>
        <p:spPr>
          <a:xfrm>
            <a:off x="5983813" y="3727056"/>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en-US" altLang="ja-JP" sz="2800" dirty="0">
                <a:solidFill>
                  <a:srgbClr val="FFC000"/>
                </a:solidFill>
              </a:rPr>
              <a:t>0</a:t>
            </a:r>
            <a:endParaRPr kumimoji="1" lang="ja-JP" altLang="en-US" sz="2800" dirty="0">
              <a:solidFill>
                <a:srgbClr val="FFC000"/>
              </a:solidFill>
            </a:endParaRPr>
          </a:p>
        </p:txBody>
      </p:sp>
      <p:sp>
        <p:nvSpPr>
          <p:cNvPr id="25" name="矢印: 右 24">
            <a:extLst>
              <a:ext uri="{FF2B5EF4-FFF2-40B4-BE49-F238E27FC236}">
                <a16:creationId xmlns:a16="http://schemas.microsoft.com/office/drawing/2014/main" id="{0927B29D-7823-4F6D-B31F-8785E7A50578}"/>
              </a:ext>
            </a:extLst>
          </p:cNvPr>
          <p:cNvSpPr/>
          <p:nvPr/>
        </p:nvSpPr>
        <p:spPr>
          <a:xfrm>
            <a:off x="2979688" y="3895166"/>
            <a:ext cx="2565247" cy="330529"/>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6" name="矢印: 右 25">
            <a:extLst>
              <a:ext uri="{FF2B5EF4-FFF2-40B4-BE49-F238E27FC236}">
                <a16:creationId xmlns:a16="http://schemas.microsoft.com/office/drawing/2014/main" id="{65033A51-4D9B-4A0E-8E7B-CEB4B14810A4}"/>
              </a:ext>
            </a:extLst>
          </p:cNvPr>
          <p:cNvSpPr/>
          <p:nvPr/>
        </p:nvSpPr>
        <p:spPr>
          <a:xfrm>
            <a:off x="2979687" y="4738178"/>
            <a:ext cx="2565247" cy="3305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7" name="矢印: 右 26">
            <a:extLst>
              <a:ext uri="{FF2B5EF4-FFF2-40B4-BE49-F238E27FC236}">
                <a16:creationId xmlns:a16="http://schemas.microsoft.com/office/drawing/2014/main" id="{6BB437BE-C3C2-4D65-8F8D-5D3365577A59}"/>
              </a:ext>
            </a:extLst>
          </p:cNvPr>
          <p:cNvSpPr/>
          <p:nvPr/>
        </p:nvSpPr>
        <p:spPr>
          <a:xfrm>
            <a:off x="2963946" y="5558388"/>
            <a:ext cx="2565247" cy="330529"/>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28" name="テキスト ボックス 27">
            <a:extLst>
              <a:ext uri="{FF2B5EF4-FFF2-40B4-BE49-F238E27FC236}">
                <a16:creationId xmlns:a16="http://schemas.microsoft.com/office/drawing/2014/main" id="{08773712-9D96-4D59-A195-3EBA2854EABF}"/>
              </a:ext>
            </a:extLst>
          </p:cNvPr>
          <p:cNvSpPr txBox="1"/>
          <p:nvPr/>
        </p:nvSpPr>
        <p:spPr>
          <a:xfrm>
            <a:off x="3136522" y="6053258"/>
            <a:ext cx="1911101" cy="461665"/>
          </a:xfrm>
          <a:prstGeom prst="rect">
            <a:avLst/>
          </a:prstGeom>
          <a:noFill/>
        </p:spPr>
        <p:txBody>
          <a:bodyPr wrap="none" rtlCol="0">
            <a:spAutoFit/>
          </a:bodyPr>
          <a:lstStyle/>
          <a:p>
            <a:r>
              <a:rPr kumimoji="1" lang="ja-JP" altLang="en-US" sz="2400" dirty="0"/>
              <a:t>ラベルを変換</a:t>
            </a:r>
          </a:p>
        </p:txBody>
      </p:sp>
      <p:sp>
        <p:nvSpPr>
          <p:cNvPr id="19" name="コンテンツ プレースホルダー 2">
            <a:extLst>
              <a:ext uri="{FF2B5EF4-FFF2-40B4-BE49-F238E27FC236}">
                <a16:creationId xmlns:a16="http://schemas.microsoft.com/office/drawing/2014/main" id="{9A6373AA-B1AA-4347-963D-76FDFC2CF5D8}"/>
              </a:ext>
            </a:extLst>
          </p:cNvPr>
          <p:cNvSpPr txBox="1">
            <a:spLocks/>
          </p:cNvSpPr>
          <p:nvPr/>
        </p:nvSpPr>
        <p:spPr>
          <a:xfrm>
            <a:off x="619944" y="845096"/>
            <a:ext cx="8208912" cy="6028780"/>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r>
              <a:rPr lang="en-US" altLang="ja-JP" sz="2400" dirty="0" err="1"/>
              <a:t>LabelEncoder</a:t>
            </a:r>
            <a:r>
              <a:rPr lang="ja-JP" altLang="en-US" sz="2400" dirty="0"/>
              <a:t>は</a:t>
            </a:r>
            <a:r>
              <a:rPr lang="ja-JP" altLang="en-US" dirty="0"/>
              <a:t>ラベルを</a:t>
            </a:r>
            <a:r>
              <a:rPr lang="en-US" altLang="ja-JP" dirty="0"/>
              <a:t>0</a:t>
            </a:r>
            <a:r>
              <a:rPr lang="ja-JP" altLang="en-US" dirty="0"/>
              <a:t>～クラスの種類数</a:t>
            </a:r>
            <a:r>
              <a:rPr lang="en-US" altLang="ja-JP" dirty="0"/>
              <a:t>n-1</a:t>
            </a:r>
            <a:r>
              <a:rPr lang="ja-JP" altLang="en-US" dirty="0"/>
              <a:t>の値に変換する。</a:t>
            </a:r>
            <a:endParaRPr lang="en-US" altLang="ja-JP" sz="2400" dirty="0"/>
          </a:p>
        </p:txBody>
      </p:sp>
    </p:spTree>
    <p:extLst>
      <p:ext uri="{BB962C8B-B14F-4D97-AF65-F5344CB8AC3E}">
        <p14:creationId xmlns:p14="http://schemas.microsoft.com/office/powerpoint/2010/main" val="1016735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noChangeArrowheads="1"/>
          </p:cNvSpPr>
          <p:nvPr>
            <p:ph type="title"/>
          </p:nvPr>
        </p:nvSpPr>
        <p:spPr/>
        <p:txBody>
          <a:bodyPr/>
          <a:lstStyle/>
          <a:p>
            <a:pPr algn="l"/>
            <a:r>
              <a:rPr lang="ja-JP" altLang="en-US" dirty="0"/>
              <a:t>研究背景</a:t>
            </a:r>
            <a:endParaRPr lang="zh-CN" altLang="en-US" dirty="0"/>
          </a:p>
        </p:txBody>
      </p:sp>
      <p:sp>
        <p:nvSpPr>
          <p:cNvPr id="49155" name="コンテンツ プレースホルダ 2"/>
          <p:cNvSpPr>
            <a:spLocks noGrp="1" noChangeArrowheads="1"/>
          </p:cNvSpPr>
          <p:nvPr>
            <p:ph idx="1"/>
          </p:nvPr>
        </p:nvSpPr>
        <p:spPr/>
        <p:txBody>
          <a:bodyPr>
            <a:normAutofit/>
          </a:bodyPr>
          <a:lstStyle/>
          <a:p>
            <a:pPr marL="342900" indent="-342900" defTabSz="914400"/>
            <a:r>
              <a:rPr lang="ja-JP" altLang="en-US" sz="3200" dirty="0"/>
              <a:t>近年、「オープンデータ」への世界各国の関心が高まりつつある。</a:t>
            </a:r>
            <a:endParaRPr lang="en-US" altLang="ja-JP" sz="3200" dirty="0"/>
          </a:p>
          <a:p>
            <a:pPr marL="342900" indent="-342900" defTabSz="914400"/>
            <a:r>
              <a:rPr lang="ja-JP" altLang="en-US" sz="3200" dirty="0"/>
              <a:t>地方自治体が積極的にオープンデータを公開（鹿児島</a:t>
            </a:r>
            <a:r>
              <a:rPr lang="en-US" altLang="zh-CN" sz="3200" dirty="0"/>
              <a:t>2016</a:t>
            </a:r>
            <a:r>
              <a:rPr lang="ja-JP" altLang="ja-JP" sz="3200" dirty="0"/>
              <a:t>年</a:t>
            </a:r>
            <a:r>
              <a:rPr lang="en-US" altLang="zh-CN" sz="3200" dirty="0"/>
              <a:t>7</a:t>
            </a:r>
            <a:r>
              <a:rPr lang="ja-JP" altLang="ja-JP" sz="3200" dirty="0"/>
              <a:t>月</a:t>
            </a:r>
            <a:r>
              <a:rPr lang="ja-JP" altLang="en-US" sz="3200" dirty="0"/>
              <a:t>より）。</a:t>
            </a:r>
            <a:endParaRPr lang="ja-JP" altLang="zh-CN" sz="3200" dirty="0"/>
          </a:p>
          <a:p>
            <a:pPr marL="342900" indent="-342900" defTabSz="914400"/>
            <a:r>
              <a:rPr lang="ja-JP" altLang="en-US" sz="3200" dirty="0"/>
              <a:t>オープンデータの公開が進んでいるが語彙の名前空間</a:t>
            </a:r>
            <a:r>
              <a:rPr lang="en-US" altLang="ja-JP" sz="3200" dirty="0"/>
              <a:t>(</a:t>
            </a:r>
            <a:r>
              <a:rPr lang="ja-JP" altLang="en-US" sz="3200" dirty="0"/>
              <a:t>述語</a:t>
            </a:r>
            <a:r>
              <a:rPr lang="en-US" altLang="ja-JP" sz="3200" dirty="0"/>
              <a:t>)</a:t>
            </a:r>
            <a:r>
              <a:rPr lang="ja-JP" altLang="en-US" sz="3200" dirty="0"/>
              <a:t>が</a:t>
            </a:r>
            <a:r>
              <a:rPr lang="ja-JP" altLang="en-US" sz="3200" dirty="0">
                <a:solidFill>
                  <a:srgbClr val="FF0000"/>
                </a:solidFill>
              </a:rPr>
              <a:t>まとまっていない</a:t>
            </a:r>
            <a:endParaRPr lang="en-US" altLang="ja-JP" sz="3200" dirty="0">
              <a:solidFill>
                <a:srgbClr val="FF0000"/>
              </a:solidFill>
            </a:endParaRPr>
          </a:p>
          <a:p>
            <a:pPr marL="642937" lvl="2" indent="-342900" defTabSz="914400"/>
            <a:r>
              <a:rPr lang="ja-JP" altLang="en-US" sz="2900" dirty="0"/>
              <a:t>データ作成者が</a:t>
            </a:r>
            <a:r>
              <a:rPr lang="ja-JP" altLang="en-US" sz="2900" dirty="0">
                <a:solidFill>
                  <a:srgbClr val="FF0000"/>
                </a:solidFill>
              </a:rPr>
              <a:t>独自で</a:t>
            </a:r>
            <a:r>
              <a:rPr lang="ja-JP" altLang="en-US" sz="2900" dirty="0"/>
              <a:t>語彙の定義</a:t>
            </a:r>
            <a:endParaRPr lang="en-US" altLang="ja-JP" sz="2900" dirty="0"/>
          </a:p>
          <a:p>
            <a:pPr marL="642937" lvl="2" indent="-342900" defTabSz="914400"/>
            <a:r>
              <a:rPr lang="ja-JP" altLang="en-US" sz="2900" dirty="0"/>
              <a:t>データの比較・利用には</a:t>
            </a:r>
            <a:r>
              <a:rPr lang="ja-JP" altLang="en-US" sz="2900" dirty="0">
                <a:solidFill>
                  <a:srgbClr val="FF0000"/>
                </a:solidFill>
              </a:rPr>
              <a:t>人の手を介す</a:t>
            </a:r>
            <a:r>
              <a:rPr lang="ja-JP" altLang="en-US" sz="2900" dirty="0"/>
              <a:t>必要</a:t>
            </a:r>
            <a:endParaRPr lang="en-US" altLang="ja-JP" sz="2900" dirty="0"/>
          </a:p>
          <a:p>
            <a:pPr marL="642937" lvl="2" indent="-342900" defTabSz="914400"/>
            <a:r>
              <a:rPr lang="ja-JP" altLang="en-US" sz="2900" dirty="0">
                <a:solidFill>
                  <a:srgbClr val="FF0000"/>
                </a:solidFill>
              </a:rPr>
              <a:t>機械的</a:t>
            </a:r>
            <a:r>
              <a:rPr lang="ja-JP" altLang="en-US" sz="2900" dirty="0"/>
              <a:t>に比較・利用する</a:t>
            </a:r>
          </a:p>
          <a:p>
            <a:endParaRPr lang="en-US" altLang="ja-JP" dirty="0"/>
          </a:p>
          <a:p>
            <a:endParaRPr lang="ja-JP" altLang="en-US" b="1" dirty="0"/>
          </a:p>
        </p:txBody>
      </p:sp>
    </p:spTree>
    <p:extLst>
      <p:ext uri="{BB962C8B-B14F-4D97-AF65-F5344CB8AC3E}">
        <p14:creationId xmlns:p14="http://schemas.microsoft.com/office/powerpoint/2010/main" val="100828349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12" name="タイトル 11">
            <a:extLst>
              <a:ext uri="{FF2B5EF4-FFF2-40B4-BE49-F238E27FC236}">
                <a16:creationId xmlns:a16="http://schemas.microsoft.com/office/drawing/2014/main" id="{B135C00C-12DE-4F92-B17F-80925AD95D52}"/>
              </a:ext>
            </a:extLst>
          </p:cNvPr>
          <p:cNvSpPr>
            <a:spLocks noGrp="1"/>
          </p:cNvSpPr>
          <p:nvPr>
            <p:ph type="title"/>
          </p:nvPr>
        </p:nvSpPr>
        <p:spPr/>
        <p:txBody>
          <a:bodyPr>
            <a:normAutofit fontScale="90000"/>
          </a:bodyPr>
          <a:lstStyle/>
          <a:p>
            <a:r>
              <a:rPr lang="ja-JP" altLang="en-US" sz="3600" dirty="0"/>
              <a:t>実験</a:t>
            </a:r>
            <a:r>
              <a:rPr lang="en-US" altLang="ja-JP" sz="3600" dirty="0"/>
              <a:t>2-</a:t>
            </a:r>
            <a:r>
              <a:rPr lang="ja-JP" altLang="en-US" sz="3600" dirty="0"/>
              <a:t>述語サジェストシステム</a:t>
            </a:r>
            <a:endParaRPr kumimoji="1" lang="ja-JP" altLang="en-US" dirty="0"/>
          </a:p>
        </p:txBody>
      </p:sp>
      <p:sp>
        <p:nvSpPr>
          <p:cNvPr id="13" name="コンテンツ プレースホルダー 12">
            <a:extLst>
              <a:ext uri="{FF2B5EF4-FFF2-40B4-BE49-F238E27FC236}">
                <a16:creationId xmlns:a16="http://schemas.microsoft.com/office/drawing/2014/main" id="{522D26CC-6AE8-4B24-841C-FF08A365B723}"/>
              </a:ext>
            </a:extLst>
          </p:cNvPr>
          <p:cNvSpPr>
            <a:spLocks noGrp="1"/>
          </p:cNvSpPr>
          <p:nvPr>
            <p:ph idx="1"/>
          </p:nvPr>
        </p:nvSpPr>
        <p:spPr/>
        <p:txBody>
          <a:bodyPr/>
          <a:lstStyle/>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a:p>
            <a:endParaRPr lang="en-US" altLang="ja-JP" sz="2000" dirty="0">
              <a:latin typeface="HGS創英角ｺﾞｼｯｸUB" panose="020B0900000000000000" pitchFamily="50" charset="-128"/>
              <a:ea typeface="HGS創英角ｺﾞｼｯｸUB" panose="020B0900000000000000" pitchFamily="50" charset="-128"/>
            </a:endParaRPr>
          </a:p>
        </p:txBody>
      </p:sp>
      <p:pic>
        <p:nvPicPr>
          <p:cNvPr id="1026" name="Picture 2">
            <a:extLst>
              <a:ext uri="{FF2B5EF4-FFF2-40B4-BE49-F238E27FC236}">
                <a16:creationId xmlns:a16="http://schemas.microsoft.com/office/drawing/2014/main" id="{916DB070-D251-40A6-8C72-8C61D8AE82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50252"/>
            <a:ext cx="7857912" cy="5467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角丸四角形 3">
            <a:extLst>
              <a:ext uri="{FF2B5EF4-FFF2-40B4-BE49-F238E27FC236}">
                <a16:creationId xmlns:a16="http://schemas.microsoft.com/office/drawing/2014/main" id="{0A94D6CE-0619-4A94-940C-2542E22B9B92}"/>
              </a:ext>
            </a:extLst>
          </p:cNvPr>
          <p:cNvSpPr/>
          <p:nvPr/>
        </p:nvSpPr>
        <p:spPr>
          <a:xfrm>
            <a:off x="7022441" y="4503000"/>
            <a:ext cx="2230079" cy="159617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kern="100" dirty="0">
                <a:solidFill>
                  <a:schemeClr val="tx1">
                    <a:lumMod val="50000"/>
                    <a:lumOff val="50000"/>
                  </a:schemeClr>
                </a:solidFill>
                <a:highlight>
                  <a:srgbClr val="FFFF00"/>
                </a:highlight>
                <a:latin typeface="Times New Roman" panose="02020603050405020304" pitchFamily="18" charset="0"/>
                <a:ea typeface="游明朝" panose="02020400000000000000" pitchFamily="18" charset="-128"/>
              </a:rPr>
              <a:t>項目名のラベル</a:t>
            </a:r>
            <a:endParaRPr lang="ja-JP" altLang="en-US" sz="3200" dirty="0">
              <a:solidFill>
                <a:schemeClr val="tx1">
                  <a:lumMod val="50000"/>
                  <a:lumOff val="50000"/>
                </a:schemeClr>
              </a:solidFill>
              <a:highlight>
                <a:srgbClr val="FFFF00"/>
              </a:highlight>
            </a:endParaRPr>
          </a:p>
        </p:txBody>
      </p:sp>
      <p:sp>
        <p:nvSpPr>
          <p:cNvPr id="9" name="スライド番号プレースホルダー 3">
            <a:extLst>
              <a:ext uri="{FF2B5EF4-FFF2-40B4-BE49-F238E27FC236}">
                <a16:creationId xmlns:a16="http://schemas.microsoft.com/office/drawing/2014/main" id="{83E1E3F3-34D1-4B27-BA78-F77071229134}"/>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30</a:t>
            </a:fld>
            <a:endParaRPr kumimoji="1" lang="ja-JP" altLang="en-US" dirty="0"/>
          </a:p>
        </p:txBody>
      </p:sp>
    </p:spTree>
    <p:extLst>
      <p:ext uri="{BB962C8B-B14F-4D97-AF65-F5344CB8AC3E}">
        <p14:creationId xmlns:p14="http://schemas.microsoft.com/office/powerpoint/2010/main" val="320836575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pPr>
              <a:lnSpc>
                <a:spcPct val="90000"/>
              </a:lnSpc>
            </a:pPr>
            <a:r>
              <a:rPr lang="ja-JP" altLang="en-US" sz="3600" dirty="0"/>
              <a:t>実験</a:t>
            </a:r>
            <a:r>
              <a:rPr lang="en-US" altLang="ja-JP" sz="3600" dirty="0"/>
              <a:t>2-</a:t>
            </a:r>
            <a:r>
              <a:rPr lang="ja-JP" altLang="en-US" sz="3600" dirty="0"/>
              <a:t>結果</a:t>
            </a:r>
            <a:endParaRPr lang="en-US" altLang="ja-JP" sz="3600" dirty="0"/>
          </a:p>
        </p:txBody>
      </p:sp>
      <p:sp>
        <p:nvSpPr>
          <p:cNvPr id="7" name="スライド番号プレースホルダー 3">
            <a:extLst>
              <a:ext uri="{FF2B5EF4-FFF2-40B4-BE49-F238E27FC236}">
                <a16:creationId xmlns:a16="http://schemas.microsoft.com/office/drawing/2014/main" id="{F3B1DD28-AE4C-4DD1-8270-E30D96FAB2CC}"/>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31</a:t>
            </a:fld>
            <a:endParaRPr kumimoji="1" lang="ja-JP" altLang="en-US" dirty="0"/>
          </a:p>
        </p:txBody>
      </p:sp>
      <p:sp>
        <p:nvSpPr>
          <p:cNvPr id="9" name="コンテンツ プレースホルダー 2">
            <a:extLst>
              <a:ext uri="{FF2B5EF4-FFF2-40B4-BE49-F238E27FC236}">
                <a16:creationId xmlns:a16="http://schemas.microsoft.com/office/drawing/2014/main" id="{D13682D1-ED43-4E4C-819E-7234B28698C8}"/>
              </a:ext>
            </a:extLst>
          </p:cNvPr>
          <p:cNvSpPr>
            <a:spLocks noGrp="1"/>
          </p:cNvSpPr>
          <p:nvPr>
            <p:ph idx="1"/>
          </p:nvPr>
        </p:nvSpPr>
        <p:spPr>
          <a:xfrm>
            <a:off x="467544" y="692696"/>
            <a:ext cx="8208912" cy="6028780"/>
          </a:xfrm>
        </p:spPr>
        <p:txBody>
          <a:bodyPr>
            <a:normAutofit/>
          </a:bodyPr>
          <a:lstStyle/>
          <a:p>
            <a:r>
              <a:rPr lang="ja-JP" altLang="en-US" dirty="0"/>
              <a:t>述語サジェストシステム</a:t>
            </a:r>
            <a:endParaRPr lang="en-US" altLang="ja-JP" dirty="0"/>
          </a:p>
          <a:p>
            <a:r>
              <a:rPr lang="ja-JP" altLang="en-US" b="1" dirty="0"/>
              <a:t>項目名のクラスタを使用せず、ラベル用いた場合 </a:t>
            </a:r>
            <a:endParaRPr lang="en-US" altLang="ja-JP" b="1" dirty="0"/>
          </a:p>
          <a:p>
            <a:pPr lvl="1"/>
            <a:r>
              <a:rPr lang="ja-JP" altLang="en-US" dirty="0"/>
              <a:t>学習データは</a:t>
            </a:r>
            <a:r>
              <a:rPr lang="en-US" altLang="zh-CN" dirty="0"/>
              <a:t>100000</a:t>
            </a:r>
            <a:r>
              <a:rPr lang="ja-JP" altLang="en-US" dirty="0"/>
              <a:t>個</a:t>
            </a:r>
            <a:r>
              <a:rPr lang="en-US" altLang="ja-JP" dirty="0"/>
              <a:t>(</a:t>
            </a:r>
            <a:r>
              <a:rPr lang="ja-JP" altLang="en-US" dirty="0"/>
              <a:t>テスト：</a:t>
            </a:r>
            <a:r>
              <a:rPr lang="en-US" altLang="ja-JP" dirty="0"/>
              <a:t>2</a:t>
            </a:r>
            <a:r>
              <a:rPr lang="ja-JP" altLang="en-US" dirty="0"/>
              <a:t>ｗ　訓練</a:t>
            </a:r>
            <a:r>
              <a:rPr lang="en-US" altLang="ja-JP" dirty="0"/>
              <a:t>:8</a:t>
            </a:r>
            <a:r>
              <a:rPr lang="ja-JP" altLang="en-US" dirty="0"/>
              <a:t>ｗ）</a:t>
            </a:r>
            <a:endParaRPr lang="en-US" altLang="ja-JP" dirty="0"/>
          </a:p>
          <a:p>
            <a:pPr lvl="1"/>
            <a:r>
              <a:rPr lang="en-US" altLang="ja-JP" dirty="0"/>
              <a:t>Epoch</a:t>
            </a:r>
            <a:r>
              <a:rPr lang="en-US" altLang="zh-CN" dirty="0"/>
              <a:t>=10</a:t>
            </a:r>
            <a:r>
              <a:rPr lang="en-US" altLang="ja-JP" dirty="0"/>
              <a:t>0,batch_size=</a:t>
            </a:r>
            <a:r>
              <a:rPr lang="en-US" altLang="zh-CN" dirty="0"/>
              <a:t>512</a:t>
            </a:r>
            <a:r>
              <a:rPr lang="ja-JP" altLang="en-US" dirty="0"/>
              <a:t>で学習させた結果</a:t>
            </a:r>
            <a:endParaRPr lang="en-US" altLang="ja-JP" b="1" dirty="0"/>
          </a:p>
          <a:p>
            <a:pPr lvl="1"/>
            <a:endParaRPr lang="en-US" altLang="ja-JP" sz="2400" dirty="0"/>
          </a:p>
        </p:txBody>
      </p:sp>
      <p:pic>
        <p:nvPicPr>
          <p:cNvPr id="10" name="Picture 2">
            <a:extLst>
              <a:ext uri="{FF2B5EF4-FFF2-40B4-BE49-F238E27FC236}">
                <a16:creationId xmlns:a16="http://schemas.microsoft.com/office/drawing/2014/main" id="{C225D4B9-906D-47AF-92CA-90262EB48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 y="3397634"/>
            <a:ext cx="4559204" cy="3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B0CC8F07-66C7-431C-9975-04146DDF42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1331" y="3397634"/>
            <a:ext cx="4444506" cy="3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789936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23711-4ABB-4D1F-A164-B87C7B1D091C}"/>
              </a:ext>
            </a:extLst>
          </p:cNvPr>
          <p:cNvSpPr>
            <a:spLocks noGrp="1"/>
          </p:cNvSpPr>
          <p:nvPr>
            <p:ph type="title"/>
          </p:nvPr>
        </p:nvSpPr>
        <p:spPr/>
        <p:txBody>
          <a:bodyPr>
            <a:normAutofit/>
          </a:bodyPr>
          <a:lstStyle/>
          <a:p>
            <a:r>
              <a:rPr kumimoji="1" lang="ja-JP" altLang="en-US" dirty="0"/>
              <a:t>実験１と実験２</a:t>
            </a:r>
            <a:r>
              <a:rPr kumimoji="1" lang="en-US" altLang="ja-JP" dirty="0"/>
              <a:t>-1</a:t>
            </a:r>
            <a:r>
              <a:rPr kumimoji="1" lang="ja-JP" altLang="en-US" dirty="0"/>
              <a:t>の結果を比較</a:t>
            </a:r>
          </a:p>
        </p:txBody>
      </p:sp>
      <p:sp>
        <p:nvSpPr>
          <p:cNvPr id="3" name="コンテンツ プレースホルダー 2">
            <a:extLst>
              <a:ext uri="{FF2B5EF4-FFF2-40B4-BE49-F238E27FC236}">
                <a16:creationId xmlns:a16="http://schemas.microsoft.com/office/drawing/2014/main" id="{1C2BE4E3-46A9-41B6-812B-DE60EA248013}"/>
              </a:ext>
            </a:extLst>
          </p:cNvPr>
          <p:cNvSpPr>
            <a:spLocks noGrp="1"/>
          </p:cNvSpPr>
          <p:nvPr>
            <p:ph idx="1"/>
          </p:nvPr>
        </p:nvSpPr>
        <p:spPr>
          <a:xfrm>
            <a:off x="107504" y="4851704"/>
            <a:ext cx="8928992" cy="1869772"/>
          </a:xfrm>
        </p:spPr>
        <p:txBody>
          <a:bodyPr>
            <a:normAutofit/>
          </a:bodyPr>
          <a:lstStyle/>
          <a:p>
            <a:r>
              <a:rPr lang="ja-JP" altLang="en-US" sz="3600" dirty="0">
                <a:highlight>
                  <a:srgbClr val="FFFF00"/>
                </a:highlight>
              </a:rPr>
              <a:t>上記の結果を比較すると、項目名のクラスタを使用した場合の精度はラベルを用いた場合の精度より高い</a:t>
            </a:r>
            <a:endParaRPr kumimoji="1" lang="ja-JP" altLang="en-US" sz="3600" dirty="0">
              <a:highlight>
                <a:srgbClr val="FFFF00"/>
              </a:highlight>
            </a:endParaRPr>
          </a:p>
        </p:txBody>
      </p:sp>
      <p:sp>
        <p:nvSpPr>
          <p:cNvPr id="4" name="スライド番号プレースホルダー 3">
            <a:extLst>
              <a:ext uri="{FF2B5EF4-FFF2-40B4-BE49-F238E27FC236}">
                <a16:creationId xmlns:a16="http://schemas.microsoft.com/office/drawing/2014/main" id="{2F0D0A2E-38BF-400B-B10C-ACF3AE1F99CA}"/>
              </a:ext>
            </a:extLst>
          </p:cNvPr>
          <p:cNvSpPr>
            <a:spLocks noGrp="1"/>
          </p:cNvSpPr>
          <p:nvPr>
            <p:ph type="sldNum" sz="quarter" idx="12"/>
          </p:nvPr>
        </p:nvSpPr>
        <p:spPr/>
        <p:txBody>
          <a:bodyPr/>
          <a:lstStyle/>
          <a:p>
            <a:fld id="{246E97CF-0504-4E3F-9290-CC6BBD911ACE}" type="slidenum">
              <a:rPr kumimoji="1" lang="ja-JP" altLang="en-US" smtClean="0"/>
              <a:pPr/>
              <a:t>32</a:t>
            </a:fld>
            <a:endParaRPr kumimoji="1" lang="ja-JP" altLang="en-US" dirty="0"/>
          </a:p>
        </p:txBody>
      </p:sp>
      <p:pic>
        <p:nvPicPr>
          <p:cNvPr id="5" name="Picture 2">
            <a:extLst>
              <a:ext uri="{FF2B5EF4-FFF2-40B4-BE49-F238E27FC236}">
                <a16:creationId xmlns:a16="http://schemas.microsoft.com/office/drawing/2014/main" id="{4CC2E982-39A9-4418-A675-4C89C991A8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835055"/>
            <a:ext cx="4816345" cy="3468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FDCAA34F-5418-4D04-A475-E54E8393A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347" y="836712"/>
            <a:ext cx="4844438" cy="34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2557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59" y="757666"/>
            <a:ext cx="7543800" cy="1088068"/>
          </a:xfrm>
        </p:spPr>
        <p:txBody>
          <a:bodyPr>
            <a:normAutofit/>
          </a:bodyPr>
          <a:lstStyle/>
          <a:p>
            <a:r>
              <a:rPr lang="ja-JP" altLang="en-US" dirty="0"/>
              <a:t>実験</a:t>
            </a:r>
            <a:r>
              <a:rPr lang="en-US" altLang="ja-JP" dirty="0"/>
              <a:t>2-2:5</a:t>
            </a:r>
            <a:r>
              <a:rPr lang="ja-JP" altLang="en-US" dirty="0"/>
              <a:t>千個項目名の上位</a:t>
            </a:r>
            <a:r>
              <a:rPr lang="en-US" altLang="ja-JP" dirty="0"/>
              <a:t>50</a:t>
            </a:r>
            <a:r>
              <a:rPr lang="ja-JP" altLang="en-US" dirty="0"/>
              <a:t>個項目名</a:t>
            </a:r>
          </a:p>
        </p:txBody>
      </p:sp>
      <p:sp>
        <p:nvSpPr>
          <p:cNvPr id="3" name="縦書きテキスト プレースホルダー 2"/>
          <p:cNvSpPr>
            <a:spLocks noGrp="1"/>
          </p:cNvSpPr>
          <p:nvPr>
            <p:ph type="body" orient="vert" idx="1"/>
          </p:nvPr>
        </p:nvSpPr>
        <p:spPr>
          <a:xfrm>
            <a:off x="628650" y="1916832"/>
            <a:ext cx="7886700" cy="5191472"/>
          </a:xfrm>
        </p:spPr>
        <p:txBody>
          <a:bodyPr vert="horz"/>
          <a:lstStyle/>
          <a:p>
            <a:endParaRPr kumimoji="1" lang="en-US" altLang="ja-JP" dirty="0"/>
          </a:p>
          <a:p>
            <a:pPr>
              <a:buFont typeface="Wingdings" panose="05000000000000000000" pitchFamily="2" charset="2"/>
              <a:buChar char="Ø"/>
            </a:pPr>
            <a:r>
              <a:rPr lang="ja-JP" altLang="en-US" dirty="0"/>
              <a:t>データセット：</a:t>
            </a:r>
            <a:r>
              <a:rPr lang="en-US" altLang="ja-JP" dirty="0"/>
              <a:t>Word2Vec</a:t>
            </a:r>
            <a:r>
              <a:rPr lang="ja-JP" altLang="ja-JP" dirty="0"/>
              <a:t>で得た項目データと項目名の</a:t>
            </a:r>
            <a:r>
              <a:rPr lang="en-US" altLang="ja-JP" dirty="0">
                <a:solidFill>
                  <a:srgbClr val="FF0000"/>
                </a:solidFill>
              </a:rPr>
              <a:t>50</a:t>
            </a:r>
            <a:r>
              <a:rPr lang="ja-JP" altLang="ja-JP" dirty="0">
                <a:solidFill>
                  <a:srgbClr val="FF0000"/>
                </a:solidFill>
              </a:rPr>
              <a:t>次元</a:t>
            </a:r>
            <a:r>
              <a:rPr lang="ja-JP" altLang="ja-JP" dirty="0"/>
              <a:t>の</a:t>
            </a:r>
            <a:r>
              <a:rPr lang="en-US" altLang="ja-JP" dirty="0"/>
              <a:t>300,000</a:t>
            </a:r>
            <a:r>
              <a:rPr lang="ja-JP" altLang="ja-JP" dirty="0"/>
              <a:t>データセットを使用</a:t>
            </a:r>
            <a:endParaRPr lang="en-US" altLang="ja-JP" dirty="0"/>
          </a:p>
          <a:p>
            <a:pPr lvl="1">
              <a:buFont typeface="Wingdings" panose="05000000000000000000" pitchFamily="2" charset="2"/>
              <a:buChar char="Ø"/>
            </a:pPr>
            <a:r>
              <a:rPr lang="ja-JP" altLang="en-US" dirty="0"/>
              <a:t>８割</a:t>
            </a:r>
            <a:r>
              <a:rPr lang="ja-JP" altLang="ja-JP" dirty="0"/>
              <a:t>トレーニングセット</a:t>
            </a:r>
            <a:r>
              <a:rPr lang="ja-JP" altLang="en-US" dirty="0"/>
              <a:t>と</a:t>
            </a:r>
            <a:r>
              <a:rPr lang="en-US" altLang="ja-JP" dirty="0"/>
              <a:t>2</a:t>
            </a:r>
            <a:r>
              <a:rPr lang="ja-JP" altLang="en-US" dirty="0"/>
              <a:t>割</a:t>
            </a:r>
            <a:r>
              <a:rPr lang="ja-JP" altLang="ja-JP" dirty="0"/>
              <a:t>テストセット</a:t>
            </a:r>
            <a:endParaRPr lang="en-US" altLang="ja-JP" dirty="0"/>
          </a:p>
          <a:p>
            <a:pPr>
              <a:buFont typeface="Wingdings" panose="05000000000000000000" pitchFamily="2" charset="2"/>
              <a:buChar char="Ø"/>
            </a:pPr>
            <a:r>
              <a:rPr lang="ja-JP" altLang="en-US" sz="2400" dirty="0"/>
              <a:t>単語の種類</a:t>
            </a:r>
            <a:r>
              <a:rPr lang="en-US" altLang="ja-JP" sz="2400" dirty="0"/>
              <a:t>:</a:t>
            </a:r>
            <a:r>
              <a:rPr lang="ja-JP" altLang="en-US" sz="2400" dirty="0"/>
              <a:t>約</a:t>
            </a:r>
            <a:r>
              <a:rPr lang="en-US" altLang="ja-JP" sz="2400" dirty="0"/>
              <a:t>32,000</a:t>
            </a:r>
          </a:p>
          <a:p>
            <a:pPr>
              <a:buFont typeface="Wingdings" panose="05000000000000000000" pitchFamily="2" charset="2"/>
              <a:buChar char="Ø"/>
            </a:pPr>
            <a:r>
              <a:rPr lang="ja-JP" altLang="en-US" dirty="0"/>
              <a:t>教師信号：</a:t>
            </a:r>
            <a:r>
              <a:rPr lang="en-US" altLang="ja-JP" dirty="0" err="1">
                <a:highlight>
                  <a:srgbClr val="FFFF00"/>
                </a:highlight>
              </a:rPr>
              <a:t>LabelEncoder</a:t>
            </a:r>
            <a:r>
              <a:rPr lang="en-US" altLang="ja-JP" dirty="0">
                <a:highlight>
                  <a:srgbClr val="FFFF00"/>
                </a:highlight>
              </a:rPr>
              <a:t>[6]</a:t>
            </a:r>
            <a:r>
              <a:rPr lang="ja-JP" altLang="ja-JP" dirty="0">
                <a:highlight>
                  <a:srgbClr val="FFFF00"/>
                </a:highlight>
              </a:rPr>
              <a:t>より得た項目名のラベル</a:t>
            </a:r>
            <a:r>
              <a:rPr lang="en-US" altLang="ja-JP" dirty="0">
                <a:highlight>
                  <a:srgbClr val="FFFF00"/>
                </a:highlight>
              </a:rPr>
              <a:t>(206</a:t>
            </a:r>
            <a:r>
              <a:rPr lang="ja-JP" altLang="en-US" dirty="0">
                <a:highlight>
                  <a:srgbClr val="FFFF00"/>
                </a:highlight>
              </a:rPr>
              <a:t>個項目名を使用</a:t>
            </a:r>
            <a:r>
              <a:rPr lang="en-US" altLang="ja-JP" dirty="0">
                <a:highlight>
                  <a:srgbClr val="FFFF00"/>
                </a:highlight>
              </a:rPr>
              <a:t>)</a:t>
            </a:r>
          </a:p>
        </p:txBody>
      </p:sp>
    </p:spTree>
    <p:extLst>
      <p:ext uri="{BB962C8B-B14F-4D97-AF65-F5344CB8AC3E}">
        <p14:creationId xmlns:p14="http://schemas.microsoft.com/office/powerpoint/2010/main" val="4132744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pPr>
              <a:lnSpc>
                <a:spcPct val="90000"/>
              </a:lnSpc>
            </a:pPr>
            <a:r>
              <a:rPr lang="ja-JP" altLang="en-US" sz="3600" dirty="0"/>
              <a:t>実験</a:t>
            </a:r>
            <a:r>
              <a:rPr lang="en-US" altLang="ja-JP" sz="3600" dirty="0"/>
              <a:t>2-2</a:t>
            </a:r>
            <a:r>
              <a:rPr lang="ja-JP" altLang="en-US" sz="3600" dirty="0"/>
              <a:t>結果</a:t>
            </a:r>
            <a:endParaRPr lang="en-US" altLang="ja-JP" sz="3600" dirty="0"/>
          </a:p>
        </p:txBody>
      </p:sp>
      <p:sp>
        <p:nvSpPr>
          <p:cNvPr id="7" name="スライド番号プレースホルダー 3">
            <a:extLst>
              <a:ext uri="{FF2B5EF4-FFF2-40B4-BE49-F238E27FC236}">
                <a16:creationId xmlns:a16="http://schemas.microsoft.com/office/drawing/2014/main" id="{F3B1DD28-AE4C-4DD1-8270-E30D96FAB2CC}"/>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34</a:t>
            </a:fld>
            <a:endParaRPr kumimoji="1" lang="ja-JP" altLang="en-US" dirty="0"/>
          </a:p>
        </p:txBody>
      </p:sp>
      <p:sp>
        <p:nvSpPr>
          <p:cNvPr id="9" name="コンテンツ プレースホルダー 2">
            <a:extLst>
              <a:ext uri="{FF2B5EF4-FFF2-40B4-BE49-F238E27FC236}">
                <a16:creationId xmlns:a16="http://schemas.microsoft.com/office/drawing/2014/main" id="{D13682D1-ED43-4E4C-819E-7234B28698C8}"/>
              </a:ext>
            </a:extLst>
          </p:cNvPr>
          <p:cNvSpPr>
            <a:spLocks noGrp="1"/>
          </p:cNvSpPr>
          <p:nvPr>
            <p:ph idx="1"/>
          </p:nvPr>
        </p:nvSpPr>
        <p:spPr>
          <a:xfrm>
            <a:off x="467544" y="692696"/>
            <a:ext cx="8208912" cy="6028780"/>
          </a:xfrm>
        </p:spPr>
        <p:txBody>
          <a:bodyPr>
            <a:normAutofit/>
          </a:bodyPr>
          <a:lstStyle/>
          <a:p>
            <a:r>
              <a:rPr lang="ja-JP" altLang="en-US" dirty="0"/>
              <a:t>述語サジェストシステム</a:t>
            </a:r>
            <a:endParaRPr lang="en-US" altLang="ja-JP" dirty="0"/>
          </a:p>
          <a:p>
            <a:r>
              <a:rPr lang="ja-JP" altLang="en-US" b="1" dirty="0"/>
              <a:t>項目名のクラスタを使用せず、ラベル用いた場合 </a:t>
            </a:r>
            <a:endParaRPr lang="en-US" altLang="ja-JP" b="1" dirty="0"/>
          </a:p>
          <a:p>
            <a:pPr lvl="1"/>
            <a:r>
              <a:rPr lang="ja-JP" altLang="en-US" dirty="0"/>
              <a:t>学習データは</a:t>
            </a:r>
            <a:r>
              <a:rPr lang="en-US" altLang="zh-CN" dirty="0"/>
              <a:t>300000</a:t>
            </a:r>
            <a:r>
              <a:rPr lang="ja-JP" altLang="en-US" dirty="0"/>
              <a:t>個</a:t>
            </a:r>
            <a:r>
              <a:rPr lang="en-US" altLang="ja-JP" dirty="0"/>
              <a:t>(</a:t>
            </a:r>
            <a:r>
              <a:rPr lang="ja-JP" altLang="en-US" dirty="0"/>
              <a:t>テスト：</a:t>
            </a:r>
            <a:r>
              <a:rPr lang="en-US" altLang="ja-JP" dirty="0"/>
              <a:t>2</a:t>
            </a:r>
            <a:r>
              <a:rPr lang="ja-JP" altLang="en-US" dirty="0"/>
              <a:t>割　訓練</a:t>
            </a:r>
            <a:r>
              <a:rPr lang="en-US" altLang="ja-JP" dirty="0"/>
              <a:t>:8</a:t>
            </a:r>
            <a:r>
              <a:rPr lang="ja-JP" altLang="en-US" dirty="0"/>
              <a:t>割）</a:t>
            </a:r>
            <a:endParaRPr lang="en-US" altLang="ja-JP" dirty="0"/>
          </a:p>
          <a:p>
            <a:pPr lvl="1"/>
            <a:r>
              <a:rPr lang="en-US" altLang="ja-JP" dirty="0"/>
              <a:t>Epoch</a:t>
            </a:r>
            <a:r>
              <a:rPr lang="en-US" altLang="zh-CN" dirty="0"/>
              <a:t>=10</a:t>
            </a:r>
            <a:r>
              <a:rPr lang="en-US" altLang="ja-JP" dirty="0"/>
              <a:t>0,batch_size=</a:t>
            </a:r>
            <a:r>
              <a:rPr lang="en-US" altLang="zh-CN" dirty="0"/>
              <a:t>512</a:t>
            </a:r>
            <a:r>
              <a:rPr lang="ja-JP" altLang="en-US" dirty="0"/>
              <a:t>で学習させた結果</a:t>
            </a:r>
            <a:endParaRPr lang="en-US" altLang="ja-JP" b="1" dirty="0"/>
          </a:p>
          <a:p>
            <a:pPr lvl="1"/>
            <a:endParaRPr lang="en-US" altLang="ja-JP" sz="2400" dirty="0"/>
          </a:p>
        </p:txBody>
      </p:sp>
      <p:pic>
        <p:nvPicPr>
          <p:cNvPr id="4" name="図 3" descr="地図, スクリーンショット が含まれている画像&#10;&#10;自動的に生成された説明">
            <a:extLst>
              <a:ext uri="{FF2B5EF4-FFF2-40B4-BE49-F238E27FC236}">
                <a16:creationId xmlns:a16="http://schemas.microsoft.com/office/drawing/2014/main" id="{79769F49-3CC8-49EC-B1FD-BB22DD39E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0" y="3196355"/>
            <a:ext cx="4608673" cy="3319200"/>
          </a:xfrm>
          <a:prstGeom prst="rect">
            <a:avLst/>
          </a:prstGeom>
        </p:spPr>
      </p:pic>
      <p:pic>
        <p:nvPicPr>
          <p:cNvPr id="6" name="図 5" descr="スクリーンショットの画面&#10;&#10;自動的に生成された説明">
            <a:extLst>
              <a:ext uri="{FF2B5EF4-FFF2-40B4-BE49-F238E27FC236}">
                <a16:creationId xmlns:a16="http://schemas.microsoft.com/office/drawing/2014/main" id="{60AED1B7-0661-4F1F-902B-7EBD128B75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647" y="3196355"/>
            <a:ext cx="4489277" cy="3319200"/>
          </a:xfrm>
          <a:prstGeom prst="rect">
            <a:avLst/>
          </a:prstGeom>
        </p:spPr>
      </p:pic>
    </p:spTree>
    <p:extLst>
      <p:ext uri="{BB962C8B-B14F-4D97-AF65-F5344CB8AC3E}">
        <p14:creationId xmlns:p14="http://schemas.microsoft.com/office/powerpoint/2010/main" val="35723944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pPr>
              <a:lnSpc>
                <a:spcPct val="90000"/>
              </a:lnSpc>
            </a:pPr>
            <a:r>
              <a:rPr lang="ja-JP" altLang="en-US" sz="3600" dirty="0"/>
              <a:t>実験</a:t>
            </a:r>
            <a:r>
              <a:rPr lang="en-US" altLang="ja-JP" sz="3600" dirty="0"/>
              <a:t>2-2</a:t>
            </a:r>
            <a:r>
              <a:rPr lang="ja-JP" altLang="en-US" sz="3600" dirty="0"/>
              <a:t>結果</a:t>
            </a:r>
            <a:endParaRPr lang="en-US" altLang="ja-JP" sz="3600" dirty="0"/>
          </a:p>
        </p:txBody>
      </p:sp>
      <p:sp>
        <p:nvSpPr>
          <p:cNvPr id="3" name="正方形/長方形 2">
            <a:extLst>
              <a:ext uri="{FF2B5EF4-FFF2-40B4-BE49-F238E27FC236}">
                <a16:creationId xmlns:a16="http://schemas.microsoft.com/office/drawing/2014/main" id="{80B338BC-FD86-44D8-A473-41AA022FA17C}"/>
              </a:ext>
            </a:extLst>
          </p:cNvPr>
          <p:cNvSpPr/>
          <p:nvPr/>
        </p:nvSpPr>
        <p:spPr>
          <a:xfrm>
            <a:off x="467544" y="5868541"/>
            <a:ext cx="8876148" cy="584968"/>
          </a:xfrm>
          <a:prstGeom prst="rect">
            <a:avLst/>
          </a:prstGeom>
        </p:spPr>
        <p:txBody>
          <a:bodyPr wrap="square">
            <a:spAutoFit/>
          </a:bodyPr>
          <a:lstStyle/>
          <a:p>
            <a:pPr indent="182880" algn="ctr">
              <a:lnSpc>
                <a:spcPct val="150000"/>
              </a:lnSpc>
              <a:spcAft>
                <a:spcPts val="0"/>
              </a:spcAft>
            </a:pPr>
            <a:r>
              <a:rPr lang="ja-JP" altLang="ja-JP" sz="2400" dirty="0">
                <a:highlight>
                  <a:srgbClr val="FFFF00"/>
                </a:highlight>
              </a:rPr>
              <a:t>項目名のラベル</a:t>
            </a:r>
            <a:r>
              <a:rPr lang="ja-JP" altLang="en-US" sz="2400" kern="100" dirty="0">
                <a:latin typeface="游明朝" panose="02020400000000000000" pitchFamily="18" charset="-128"/>
                <a:ea typeface="游明朝" panose="02020400000000000000" pitchFamily="18" charset="-128"/>
              </a:rPr>
              <a:t>を用い、学習し、予測した結果</a:t>
            </a:r>
            <a:endParaRPr lang="ja-JP" altLang="ja-JP" sz="2400" kern="100" dirty="0">
              <a:latin typeface="游明朝" panose="02020400000000000000" pitchFamily="18" charset="-128"/>
              <a:ea typeface="游明朝" panose="02020400000000000000" pitchFamily="18" charset="-128"/>
            </a:endParaRPr>
          </a:p>
        </p:txBody>
      </p:sp>
      <p:sp>
        <p:nvSpPr>
          <p:cNvPr id="6" name="スライド番号プレースホルダー 3">
            <a:extLst>
              <a:ext uri="{FF2B5EF4-FFF2-40B4-BE49-F238E27FC236}">
                <a16:creationId xmlns:a16="http://schemas.microsoft.com/office/drawing/2014/main" id="{3C4033FE-A8CC-45C0-86C6-A4633936A015}"/>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35</a:t>
            </a:fld>
            <a:endParaRPr kumimoji="1" lang="ja-JP" altLang="en-US" dirty="0"/>
          </a:p>
        </p:txBody>
      </p:sp>
      <p:pic>
        <p:nvPicPr>
          <p:cNvPr id="5" name="図 4">
            <a:extLst>
              <a:ext uri="{FF2B5EF4-FFF2-40B4-BE49-F238E27FC236}">
                <a16:creationId xmlns:a16="http://schemas.microsoft.com/office/drawing/2014/main" id="{782CDA15-D03B-4D68-9824-E374FBA84981}"/>
              </a:ext>
            </a:extLst>
          </p:cNvPr>
          <p:cNvPicPr>
            <a:picLocks noChangeAspect="1"/>
          </p:cNvPicPr>
          <p:nvPr/>
        </p:nvPicPr>
        <p:blipFill>
          <a:blip r:embed="rId3"/>
          <a:stretch>
            <a:fillRect/>
          </a:stretch>
        </p:blipFill>
        <p:spPr>
          <a:xfrm>
            <a:off x="1547664" y="743804"/>
            <a:ext cx="5112568" cy="4863439"/>
          </a:xfrm>
          <a:prstGeom prst="rect">
            <a:avLst/>
          </a:prstGeom>
        </p:spPr>
      </p:pic>
      <p:sp>
        <p:nvSpPr>
          <p:cNvPr id="8" name="ドーナツ 17">
            <a:extLst>
              <a:ext uri="{FF2B5EF4-FFF2-40B4-BE49-F238E27FC236}">
                <a16:creationId xmlns:a16="http://schemas.microsoft.com/office/drawing/2014/main" id="{0FBD1CD5-EB37-4C87-A6A6-B11F17720A00}"/>
              </a:ext>
            </a:extLst>
          </p:cNvPr>
          <p:cNvSpPr/>
          <p:nvPr/>
        </p:nvSpPr>
        <p:spPr>
          <a:xfrm>
            <a:off x="4818764" y="1094286"/>
            <a:ext cx="1224136" cy="4440980"/>
          </a:xfrm>
          <a:prstGeom prst="donut">
            <a:avLst>
              <a:gd name="adj" fmla="val 588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163680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23711-4ABB-4D1F-A164-B87C7B1D091C}"/>
              </a:ext>
            </a:extLst>
          </p:cNvPr>
          <p:cNvSpPr>
            <a:spLocks noGrp="1"/>
          </p:cNvSpPr>
          <p:nvPr>
            <p:ph type="title"/>
          </p:nvPr>
        </p:nvSpPr>
        <p:spPr/>
        <p:txBody>
          <a:bodyPr>
            <a:normAutofit/>
          </a:bodyPr>
          <a:lstStyle/>
          <a:p>
            <a:r>
              <a:rPr kumimoji="1" lang="ja-JP" altLang="en-US" dirty="0"/>
              <a:t>実験１と実験２</a:t>
            </a:r>
            <a:r>
              <a:rPr kumimoji="1" lang="en-US" altLang="ja-JP" dirty="0"/>
              <a:t>-2</a:t>
            </a:r>
            <a:r>
              <a:rPr kumimoji="1" lang="ja-JP" altLang="en-US" dirty="0"/>
              <a:t>の結果を比較</a:t>
            </a:r>
          </a:p>
        </p:txBody>
      </p:sp>
      <p:sp>
        <p:nvSpPr>
          <p:cNvPr id="3" name="コンテンツ プレースホルダー 2">
            <a:extLst>
              <a:ext uri="{FF2B5EF4-FFF2-40B4-BE49-F238E27FC236}">
                <a16:creationId xmlns:a16="http://schemas.microsoft.com/office/drawing/2014/main" id="{1C2BE4E3-46A9-41B6-812B-DE60EA248013}"/>
              </a:ext>
            </a:extLst>
          </p:cNvPr>
          <p:cNvSpPr>
            <a:spLocks noGrp="1"/>
          </p:cNvSpPr>
          <p:nvPr>
            <p:ph idx="1"/>
          </p:nvPr>
        </p:nvSpPr>
        <p:spPr>
          <a:xfrm>
            <a:off x="107504" y="4851704"/>
            <a:ext cx="8928992" cy="1869772"/>
          </a:xfrm>
        </p:spPr>
        <p:txBody>
          <a:bodyPr>
            <a:normAutofit/>
          </a:bodyPr>
          <a:lstStyle/>
          <a:p>
            <a:r>
              <a:rPr lang="ja-JP" altLang="en-US" sz="3600" dirty="0">
                <a:highlight>
                  <a:srgbClr val="FFFF00"/>
                </a:highlight>
              </a:rPr>
              <a:t>上記の結果を比較すると、項目名のクラスタ数が</a:t>
            </a:r>
            <a:r>
              <a:rPr lang="en-US" altLang="ja-JP" sz="3600" dirty="0">
                <a:highlight>
                  <a:srgbClr val="FFFF00"/>
                </a:highlight>
              </a:rPr>
              <a:t>50</a:t>
            </a:r>
            <a:r>
              <a:rPr lang="ja-JP" altLang="en-US" sz="3600" dirty="0">
                <a:highlight>
                  <a:srgbClr val="FFFF00"/>
                </a:highlight>
              </a:rPr>
              <a:t>となる場合と上位</a:t>
            </a:r>
            <a:r>
              <a:rPr lang="en-US" altLang="ja-JP" sz="3600" dirty="0">
                <a:highlight>
                  <a:srgbClr val="FFFF00"/>
                </a:highlight>
              </a:rPr>
              <a:t>50</a:t>
            </a:r>
            <a:r>
              <a:rPr lang="ja-JP" altLang="en-US" sz="3600" dirty="0">
                <a:highlight>
                  <a:srgbClr val="FFFF00"/>
                </a:highlight>
              </a:rPr>
              <a:t>個の項目名のラベルを使用した場合は精度が同じくらい</a:t>
            </a:r>
            <a:endParaRPr kumimoji="1" lang="ja-JP" altLang="en-US" sz="3600" dirty="0">
              <a:highlight>
                <a:srgbClr val="FFFF00"/>
              </a:highlight>
            </a:endParaRPr>
          </a:p>
        </p:txBody>
      </p:sp>
      <p:sp>
        <p:nvSpPr>
          <p:cNvPr id="4" name="スライド番号プレースホルダー 3">
            <a:extLst>
              <a:ext uri="{FF2B5EF4-FFF2-40B4-BE49-F238E27FC236}">
                <a16:creationId xmlns:a16="http://schemas.microsoft.com/office/drawing/2014/main" id="{2F0D0A2E-38BF-400B-B10C-ACF3AE1F99CA}"/>
              </a:ext>
            </a:extLst>
          </p:cNvPr>
          <p:cNvSpPr>
            <a:spLocks noGrp="1"/>
          </p:cNvSpPr>
          <p:nvPr>
            <p:ph type="sldNum" sz="quarter" idx="12"/>
          </p:nvPr>
        </p:nvSpPr>
        <p:spPr/>
        <p:txBody>
          <a:bodyPr/>
          <a:lstStyle/>
          <a:p>
            <a:fld id="{246E97CF-0504-4E3F-9290-CC6BBD911ACE}" type="slidenum">
              <a:rPr kumimoji="1" lang="ja-JP" altLang="en-US" smtClean="0"/>
              <a:pPr/>
              <a:t>36</a:t>
            </a:fld>
            <a:endParaRPr kumimoji="1" lang="ja-JP" altLang="en-US" dirty="0"/>
          </a:p>
        </p:txBody>
      </p:sp>
      <p:pic>
        <p:nvPicPr>
          <p:cNvPr id="6" name="Picture 2">
            <a:extLst>
              <a:ext uri="{FF2B5EF4-FFF2-40B4-BE49-F238E27FC236}">
                <a16:creationId xmlns:a16="http://schemas.microsoft.com/office/drawing/2014/main" id="{FDCAA34F-5418-4D04-A475-E54E8393A0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346" y="836712"/>
            <a:ext cx="4638185" cy="33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地図, スクリーンショット が含まれている画像&#10;&#10;自動的に生成された説明">
            <a:extLst>
              <a:ext uri="{FF2B5EF4-FFF2-40B4-BE49-F238E27FC236}">
                <a16:creationId xmlns:a16="http://schemas.microsoft.com/office/drawing/2014/main" id="{5CDB17A6-83C1-4021-95FD-699701222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823" y="836712"/>
            <a:ext cx="4608673" cy="3319200"/>
          </a:xfrm>
          <a:prstGeom prst="rect">
            <a:avLst/>
          </a:prstGeom>
        </p:spPr>
      </p:pic>
    </p:spTree>
    <p:extLst>
      <p:ext uri="{BB962C8B-B14F-4D97-AF65-F5344CB8AC3E}">
        <p14:creationId xmlns:p14="http://schemas.microsoft.com/office/powerpoint/2010/main" val="2735957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F1F450B8-878D-40A0-9768-CE3A4ECC2B87}"/>
              </a:ext>
            </a:extLst>
          </p:cNvPr>
          <p:cNvSpPr txBox="1">
            <a:spLocks noChangeArrowheads="1"/>
          </p:cNvSpPr>
          <p:nvPr/>
        </p:nvSpPr>
        <p:spPr>
          <a:xfrm>
            <a:off x="241300" y="758825"/>
            <a:ext cx="8661400" cy="5983288"/>
          </a:xfrm>
          <a:prstGeom prst="rect">
            <a:avLst/>
          </a:prstGeom>
        </p:spPr>
        <p:txBody>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endParaRPr lang="en-US" altLang="ja-JP" sz="2000" dirty="0">
              <a:latin typeface="HGS創英角ｺﾞｼｯｸUB" panose="020B0900000000000000" pitchFamily="50" charset="-128"/>
              <a:ea typeface="HGS創英角ｺﾞｼｯｸUB" panose="020B0900000000000000" pitchFamily="50" charset="-128"/>
            </a:endParaRPr>
          </a:p>
        </p:txBody>
      </p:sp>
      <p:sp>
        <p:nvSpPr>
          <p:cNvPr id="2" name="タイトル 1">
            <a:extLst>
              <a:ext uri="{FF2B5EF4-FFF2-40B4-BE49-F238E27FC236}">
                <a16:creationId xmlns:a16="http://schemas.microsoft.com/office/drawing/2014/main" id="{18916F12-1D0E-4CBB-9F28-162953F78512}"/>
              </a:ext>
            </a:extLst>
          </p:cNvPr>
          <p:cNvSpPr>
            <a:spLocks noGrp="1"/>
          </p:cNvSpPr>
          <p:nvPr>
            <p:ph type="title"/>
          </p:nvPr>
        </p:nvSpPr>
        <p:spPr/>
        <p:txBody>
          <a:bodyPr>
            <a:normAutofit/>
          </a:bodyPr>
          <a:lstStyle/>
          <a:p>
            <a:r>
              <a:rPr kumimoji="1" lang="ja-JP" altLang="en-US" dirty="0"/>
              <a:t>まとめ</a:t>
            </a:r>
            <a:r>
              <a:rPr lang="ja-JP" altLang="en-US" dirty="0"/>
              <a:t>・今後の課題</a:t>
            </a:r>
            <a:endParaRPr kumimoji="1" lang="ja-JP" altLang="en-US" dirty="0"/>
          </a:p>
        </p:txBody>
      </p:sp>
      <p:sp>
        <p:nvSpPr>
          <p:cNvPr id="3" name="コンテンツ プレースホルダー 2">
            <a:extLst>
              <a:ext uri="{FF2B5EF4-FFF2-40B4-BE49-F238E27FC236}">
                <a16:creationId xmlns:a16="http://schemas.microsoft.com/office/drawing/2014/main" id="{CA35BD55-3C89-4FF4-B12B-703079A83347}"/>
              </a:ext>
            </a:extLst>
          </p:cNvPr>
          <p:cNvSpPr>
            <a:spLocks noGrp="1"/>
          </p:cNvSpPr>
          <p:nvPr>
            <p:ph idx="1"/>
          </p:nvPr>
        </p:nvSpPr>
        <p:spPr/>
        <p:txBody>
          <a:bodyPr>
            <a:normAutofit/>
          </a:bodyPr>
          <a:lstStyle/>
          <a:p>
            <a:pPr>
              <a:lnSpc>
                <a:spcPct val="90000"/>
              </a:lnSpc>
            </a:pPr>
            <a:r>
              <a:rPr lang="ja-JP" altLang="en-US" sz="2800" dirty="0"/>
              <a:t>まとめ</a:t>
            </a:r>
            <a:endParaRPr lang="en-US" altLang="ja-JP" sz="2800" dirty="0"/>
          </a:p>
          <a:p>
            <a:pPr lvl="1">
              <a:lnSpc>
                <a:spcPct val="90000"/>
              </a:lnSpc>
            </a:pPr>
            <a:r>
              <a:rPr lang="ja-JP" altLang="en-US" sz="2500" dirty="0"/>
              <a:t>本実験で利用したデータは全体の</a:t>
            </a:r>
            <a:r>
              <a:rPr lang="en-US" altLang="ja-JP" sz="2500" dirty="0"/>
              <a:t>1/4</a:t>
            </a:r>
            <a:r>
              <a:rPr lang="ja-JP" altLang="en-US" sz="2500" dirty="0"/>
              <a:t>に満たない．更に多くのデータを学習させる必要がある</a:t>
            </a:r>
            <a:endParaRPr lang="en-US" altLang="ja-JP" sz="2500" dirty="0"/>
          </a:p>
          <a:p>
            <a:pPr lvl="1">
              <a:lnSpc>
                <a:spcPct val="90000"/>
              </a:lnSpc>
            </a:pPr>
            <a:r>
              <a:rPr lang="ja-JP" altLang="en-US" sz="2500" dirty="0"/>
              <a:t>項目名のクラスタを使用した場合の精度はを用いた場合の精度より高いが、教師信号の入力の分類数が同じの場合は、精度が変わらない</a:t>
            </a:r>
          </a:p>
          <a:p>
            <a:pPr>
              <a:lnSpc>
                <a:spcPct val="90000"/>
              </a:lnSpc>
            </a:pPr>
            <a:endParaRPr lang="en-US" altLang="ja-JP" sz="2800" dirty="0"/>
          </a:p>
          <a:p>
            <a:pPr>
              <a:lnSpc>
                <a:spcPct val="90000"/>
              </a:lnSpc>
            </a:pPr>
            <a:endParaRPr lang="en-US" altLang="ja-JP" sz="2800" dirty="0"/>
          </a:p>
          <a:p>
            <a:pPr>
              <a:lnSpc>
                <a:spcPct val="90000"/>
              </a:lnSpc>
            </a:pPr>
            <a:r>
              <a:rPr lang="ja-JP" altLang="en-US" sz="2800" dirty="0"/>
              <a:t>今後の課題</a:t>
            </a:r>
            <a:endParaRPr lang="en-US" altLang="ja-JP" sz="2800" dirty="0"/>
          </a:p>
          <a:p>
            <a:pPr lvl="1">
              <a:lnSpc>
                <a:spcPct val="90000"/>
              </a:lnSpc>
            </a:pPr>
            <a:r>
              <a:rPr lang="ja-JP" altLang="en-US" sz="2500" dirty="0"/>
              <a:t>精度</a:t>
            </a:r>
            <a:r>
              <a:rPr lang="en-US" altLang="ja-JP" sz="2500" dirty="0"/>
              <a:t>(accuracy)</a:t>
            </a:r>
            <a:r>
              <a:rPr lang="ja-JP" altLang="en-US" sz="2500" dirty="0"/>
              <a:t>の向上を目指すため、モデルの改善・学習のノイズデータを除外</a:t>
            </a:r>
          </a:p>
          <a:p>
            <a:pPr lvl="1">
              <a:lnSpc>
                <a:spcPct val="90000"/>
              </a:lnSpc>
            </a:pPr>
            <a:r>
              <a:rPr lang="ja-JP" altLang="ja-JP" sz="2500" dirty="0"/>
              <a:t>単一の列に対するサジェストについての実験を行う</a:t>
            </a:r>
            <a:endParaRPr lang="en-US" altLang="ja-JP" sz="2500" dirty="0"/>
          </a:p>
          <a:p>
            <a:pPr lvl="2">
              <a:lnSpc>
                <a:spcPct val="90000"/>
              </a:lnSpc>
            </a:pPr>
            <a:r>
              <a:rPr lang="ja-JP" altLang="en-US" dirty="0"/>
              <a:t>単一の列の合成ベクトルに対してサジェストする</a:t>
            </a:r>
            <a:endParaRPr lang="en-US" altLang="ja-JP" dirty="0"/>
          </a:p>
          <a:p>
            <a:pPr lvl="2">
              <a:lnSpc>
                <a:spcPct val="90000"/>
              </a:lnSpc>
            </a:pPr>
            <a:r>
              <a:rPr lang="ja-JP" altLang="en-US" dirty="0"/>
              <a:t>単一の個々の項目データに対してサジェストを行って、多数決を取る</a:t>
            </a:r>
            <a:endParaRPr lang="en-US" altLang="ja-JP" sz="2200" dirty="0"/>
          </a:p>
        </p:txBody>
      </p:sp>
      <p:sp>
        <p:nvSpPr>
          <p:cNvPr id="5" name="スライド番号プレースホルダー 3">
            <a:extLst>
              <a:ext uri="{FF2B5EF4-FFF2-40B4-BE49-F238E27FC236}">
                <a16:creationId xmlns:a16="http://schemas.microsoft.com/office/drawing/2014/main" id="{82FBF67A-7006-4008-96FC-91DA2D8685B6}"/>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37</a:t>
            </a:fld>
            <a:endParaRPr kumimoji="1" lang="ja-JP" altLang="en-US" dirty="0"/>
          </a:p>
        </p:txBody>
      </p:sp>
    </p:spTree>
    <p:extLst>
      <p:ext uri="{BB962C8B-B14F-4D97-AF65-F5344CB8AC3E}">
        <p14:creationId xmlns:p14="http://schemas.microsoft.com/office/powerpoint/2010/main" val="81239743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D8AD1C7-F22E-4842-88FE-765DD7B45B0F}"/>
              </a:ext>
            </a:extLst>
          </p:cNvPr>
          <p:cNvSpPr>
            <a:spLocks noGrp="1"/>
          </p:cNvSpPr>
          <p:nvPr>
            <p:ph idx="1"/>
          </p:nvPr>
        </p:nvSpPr>
        <p:spPr>
          <a:xfrm>
            <a:off x="565012" y="1340768"/>
            <a:ext cx="6967686" cy="4351337"/>
          </a:xfrm>
        </p:spPr>
        <p:txBody>
          <a:bodyPr>
            <a:normAutofit/>
          </a:bodyPr>
          <a:lstStyle/>
          <a:p>
            <a:pPr lvl="1"/>
            <a:endParaRPr lang="en-US" altLang="ja-JP" sz="1600" dirty="0"/>
          </a:p>
          <a:p>
            <a:pPr lvl="1"/>
            <a:endParaRPr lang="en-US" altLang="ja-JP" sz="1600" dirty="0"/>
          </a:p>
        </p:txBody>
      </p:sp>
      <p:sp>
        <p:nvSpPr>
          <p:cNvPr id="4" name="スライド番号プレースホルダー 3">
            <a:extLst>
              <a:ext uri="{FF2B5EF4-FFF2-40B4-BE49-F238E27FC236}">
                <a16:creationId xmlns:a16="http://schemas.microsoft.com/office/drawing/2014/main" id="{6903E10B-F107-4CB3-962E-2C739D968B0D}"/>
              </a:ext>
            </a:extLst>
          </p:cNvPr>
          <p:cNvSpPr>
            <a:spLocks noGrp="1"/>
          </p:cNvSpPr>
          <p:nvPr>
            <p:ph type="sldNum" sz="quarter" idx="12"/>
          </p:nvPr>
        </p:nvSpPr>
        <p:spPr/>
        <p:txBody>
          <a:bodyPr/>
          <a:lstStyle/>
          <a:p>
            <a:fld id="{246E97CF-0504-4E3F-9290-CC6BBD911ACE}" type="slidenum">
              <a:rPr kumimoji="1" lang="ja-JP" altLang="en-US" smtClean="0"/>
              <a:pPr/>
              <a:t>38</a:t>
            </a:fld>
            <a:endParaRPr kumimoji="1" lang="ja-JP" altLang="en-US" dirty="0"/>
          </a:p>
        </p:txBody>
      </p:sp>
      <p:sp>
        <p:nvSpPr>
          <p:cNvPr id="7" name="コンテンツ プレースホルダ 2">
            <a:extLst>
              <a:ext uri="{FF2B5EF4-FFF2-40B4-BE49-F238E27FC236}">
                <a16:creationId xmlns:a16="http://schemas.microsoft.com/office/drawing/2014/main" id="{FED81BE9-F83A-405D-A9AC-B43EBB26102D}"/>
              </a:ext>
            </a:extLst>
          </p:cNvPr>
          <p:cNvSpPr txBox="1">
            <a:spLocks noChangeArrowheads="1"/>
          </p:cNvSpPr>
          <p:nvPr/>
        </p:nvSpPr>
        <p:spPr>
          <a:xfrm>
            <a:off x="1979712" y="3141663"/>
            <a:ext cx="7056784" cy="782637"/>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Font typeface="Arial" pitchFamily="34" charset="0"/>
              <a:buNone/>
            </a:pPr>
            <a:r>
              <a:rPr lang="ja-JP" altLang="en-US" sz="2800" dirty="0"/>
              <a:t>ご清聴、ありがとうございました</a:t>
            </a:r>
          </a:p>
        </p:txBody>
      </p:sp>
    </p:spTree>
    <p:extLst>
      <p:ext uri="{BB962C8B-B14F-4D97-AF65-F5344CB8AC3E}">
        <p14:creationId xmlns:p14="http://schemas.microsoft.com/office/powerpoint/2010/main" val="2319061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D8AD1C7-F22E-4842-88FE-765DD7B45B0F}"/>
              </a:ext>
            </a:extLst>
          </p:cNvPr>
          <p:cNvSpPr>
            <a:spLocks noGrp="1"/>
          </p:cNvSpPr>
          <p:nvPr>
            <p:ph idx="1"/>
          </p:nvPr>
        </p:nvSpPr>
        <p:spPr>
          <a:xfrm>
            <a:off x="565012" y="1340768"/>
            <a:ext cx="6967686" cy="4351337"/>
          </a:xfrm>
        </p:spPr>
        <p:txBody>
          <a:bodyPr>
            <a:normAutofit/>
          </a:bodyPr>
          <a:lstStyle/>
          <a:p>
            <a:pPr lvl="1"/>
            <a:endParaRPr lang="en-US" altLang="ja-JP" sz="1600" dirty="0"/>
          </a:p>
          <a:p>
            <a:pPr lvl="1"/>
            <a:endParaRPr lang="en-US" altLang="ja-JP" sz="1600" dirty="0"/>
          </a:p>
        </p:txBody>
      </p:sp>
      <p:sp>
        <p:nvSpPr>
          <p:cNvPr id="4" name="スライド番号プレースホルダー 3">
            <a:extLst>
              <a:ext uri="{FF2B5EF4-FFF2-40B4-BE49-F238E27FC236}">
                <a16:creationId xmlns:a16="http://schemas.microsoft.com/office/drawing/2014/main" id="{6903E10B-F107-4CB3-962E-2C739D968B0D}"/>
              </a:ext>
            </a:extLst>
          </p:cNvPr>
          <p:cNvSpPr>
            <a:spLocks noGrp="1"/>
          </p:cNvSpPr>
          <p:nvPr>
            <p:ph type="sldNum" sz="quarter" idx="12"/>
          </p:nvPr>
        </p:nvSpPr>
        <p:spPr/>
        <p:txBody>
          <a:bodyPr/>
          <a:lstStyle/>
          <a:p>
            <a:fld id="{246E97CF-0504-4E3F-9290-CC6BBD911ACE}" type="slidenum">
              <a:rPr kumimoji="1" lang="ja-JP" altLang="en-US" smtClean="0"/>
              <a:pPr/>
              <a:t>39</a:t>
            </a:fld>
            <a:endParaRPr kumimoji="1" lang="ja-JP" altLang="en-US" dirty="0"/>
          </a:p>
        </p:txBody>
      </p:sp>
      <p:sp>
        <p:nvSpPr>
          <p:cNvPr id="7" name="コンテンツ プレースホルダ 2">
            <a:extLst>
              <a:ext uri="{FF2B5EF4-FFF2-40B4-BE49-F238E27FC236}">
                <a16:creationId xmlns:a16="http://schemas.microsoft.com/office/drawing/2014/main" id="{FED81BE9-F83A-405D-A9AC-B43EBB26102D}"/>
              </a:ext>
            </a:extLst>
          </p:cNvPr>
          <p:cNvSpPr txBox="1">
            <a:spLocks noChangeArrowheads="1"/>
          </p:cNvSpPr>
          <p:nvPr/>
        </p:nvSpPr>
        <p:spPr>
          <a:xfrm>
            <a:off x="3563888" y="2852936"/>
            <a:ext cx="2880320" cy="782637"/>
          </a:xfrm>
          <a:prstGeom prst="rect">
            <a:avLst/>
          </a:prstGeom>
        </p:spPr>
        <p:txBody>
          <a:bodyPr vert="horz" lIns="91440" tIns="45720" rIns="91440" bIns="45720" rtlCol="0">
            <a:noAutofit/>
          </a:bodyPr>
          <a:lstStyle>
            <a:lvl1pPr marL="257175" indent="-257175" algn="l" defTabSz="685800" rtl="0" eaLnBrk="1" latinLnBrk="0" hangingPunct="1">
              <a:spcBef>
                <a:spcPct val="20000"/>
              </a:spcBef>
              <a:buFont typeface="Arial" pitchFamily="34" charset="0"/>
              <a:buChar char="•"/>
              <a:defRPr kumimoji="1"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kumimoji="1"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kumimoji="1"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buFont typeface="Arial" pitchFamily="34" charset="0"/>
              <a:buNone/>
            </a:pPr>
            <a:r>
              <a:rPr lang="ja-JP" altLang="en-US" sz="4800" dirty="0"/>
              <a:t>質問用</a:t>
            </a:r>
          </a:p>
        </p:txBody>
      </p:sp>
    </p:spTree>
    <p:extLst>
      <p:ext uri="{BB962C8B-B14F-4D97-AF65-F5344CB8AC3E}">
        <p14:creationId xmlns:p14="http://schemas.microsoft.com/office/powerpoint/2010/main" val="591406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3">
            <a:extLst>
              <a:ext uri="{FF2B5EF4-FFF2-40B4-BE49-F238E27FC236}">
                <a16:creationId xmlns:a16="http://schemas.microsoft.com/office/drawing/2014/main" id="{5B4221A3-2596-49FB-96FC-E7DC918B1010}"/>
              </a:ext>
            </a:extLst>
          </p:cNvPr>
          <p:cNvSpPr>
            <a:spLocks noGrp="1"/>
          </p:cNvSpPr>
          <p:nvPr>
            <p:ph type="sldNum" sz="quarter" idx="12"/>
          </p:nvPr>
        </p:nvSpPr>
        <p:spPr/>
        <p:txBody>
          <a:bodyPr/>
          <a:lstStyle/>
          <a:p>
            <a:fld id="{246E97CF-0504-4E3F-9290-CC6BBD911ACE}" type="slidenum">
              <a:rPr kumimoji="1" lang="ja-JP" altLang="en-US" smtClean="0"/>
              <a:pPr/>
              <a:t>4</a:t>
            </a:fld>
            <a:endParaRPr kumimoji="1" lang="ja-JP" altLang="en-US" dirty="0"/>
          </a:p>
        </p:txBody>
      </p:sp>
      <p:sp>
        <p:nvSpPr>
          <p:cNvPr id="33" name="テキスト ボックス 32"/>
          <p:cNvSpPr txBox="1"/>
          <p:nvPr/>
        </p:nvSpPr>
        <p:spPr>
          <a:xfrm>
            <a:off x="4609707" y="1864131"/>
            <a:ext cx="4255971" cy="369332"/>
          </a:xfrm>
          <a:prstGeom prst="rect">
            <a:avLst/>
          </a:prstGeom>
          <a:noFill/>
        </p:spPr>
        <p:txBody>
          <a:bodyPr wrap="square" rtlCol="0">
            <a:spAutoFit/>
          </a:bodyPr>
          <a:lstStyle/>
          <a:p>
            <a:r>
              <a:rPr kumimoji="1" lang="ja-JP" altLang="en-US" dirty="0"/>
              <a:t>下図：ＩＰＡ共通語彙基盤コア語彙解説より</a:t>
            </a:r>
          </a:p>
        </p:txBody>
      </p:sp>
      <p:pic>
        <p:nvPicPr>
          <p:cNvPr id="35" name="図 34">
            <a:extLst>
              <a:ext uri="{FF2B5EF4-FFF2-40B4-BE49-F238E27FC236}">
                <a16:creationId xmlns:a16="http://schemas.microsoft.com/office/drawing/2014/main" id="{13ED8D82-73FB-46C1-AD68-7DA970CB891C}"/>
              </a:ext>
            </a:extLst>
          </p:cNvPr>
          <p:cNvPicPr>
            <a:picLocks noChangeAspect="1"/>
          </p:cNvPicPr>
          <p:nvPr/>
        </p:nvPicPr>
        <p:blipFill>
          <a:blip r:embed="rId3"/>
          <a:stretch>
            <a:fillRect/>
          </a:stretch>
        </p:blipFill>
        <p:spPr>
          <a:xfrm>
            <a:off x="4071653" y="2174236"/>
            <a:ext cx="5072347" cy="3146949"/>
          </a:xfrm>
          <a:prstGeom prst="rect">
            <a:avLst/>
          </a:prstGeom>
        </p:spPr>
      </p:pic>
      <p:sp>
        <p:nvSpPr>
          <p:cNvPr id="8" name="コンテンツ プレースホルダー 2">
            <a:extLst>
              <a:ext uri="{FF2B5EF4-FFF2-40B4-BE49-F238E27FC236}">
                <a16:creationId xmlns:a16="http://schemas.microsoft.com/office/drawing/2014/main" id="{4E4A9925-0B4D-4554-B0DD-ADF8B624BE65}"/>
              </a:ext>
            </a:extLst>
          </p:cNvPr>
          <p:cNvSpPr txBox="1">
            <a:spLocks/>
          </p:cNvSpPr>
          <p:nvPr/>
        </p:nvSpPr>
        <p:spPr>
          <a:xfrm>
            <a:off x="0" y="3024014"/>
            <a:ext cx="3577337" cy="17297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Wingdings" panose="05000000000000000000" pitchFamily="2" charset="2"/>
              <a:buChar char="l"/>
              <a:defRPr kumimoji="1"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anose="05000000000000000000" pitchFamily="2" charset="2"/>
              <a:buChar char="Ø"/>
              <a:defRPr kumimoji="1"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lvl="1"/>
            <a:r>
              <a:rPr lang="ja-JP" altLang="en-US" sz="2000" dirty="0">
                <a:solidFill>
                  <a:schemeClr val="tx1">
                    <a:lumMod val="95000"/>
                    <a:lumOff val="5000"/>
                  </a:schemeClr>
                </a:solidFill>
              </a:rPr>
              <a:t>どのドメインでも広く利用される語彙</a:t>
            </a:r>
            <a:endParaRPr lang="en-US" altLang="ja-JP" sz="2000" dirty="0">
              <a:solidFill>
                <a:schemeClr val="tx1">
                  <a:lumMod val="95000"/>
                  <a:lumOff val="5000"/>
                </a:schemeClr>
              </a:solidFill>
            </a:endParaRPr>
          </a:p>
          <a:p>
            <a:pPr lvl="1"/>
            <a:r>
              <a:rPr lang="ja-JP" altLang="en-US" sz="2000" dirty="0">
                <a:solidFill>
                  <a:schemeClr val="tx1">
                    <a:lumMod val="95000"/>
                    <a:lumOff val="5000"/>
                  </a:schemeClr>
                </a:solidFill>
              </a:rPr>
              <a:t>現状としてコア語彙は</a:t>
            </a:r>
            <a:r>
              <a:rPr lang="ja-JP" altLang="en-US" sz="2000" dirty="0">
                <a:solidFill>
                  <a:srgbClr val="00B0F0"/>
                </a:solidFill>
              </a:rPr>
              <a:t>浸透</a:t>
            </a:r>
            <a:r>
              <a:rPr lang="ja-JP" altLang="en-US" sz="2000" dirty="0">
                <a:solidFill>
                  <a:schemeClr val="tx1">
                    <a:lumMod val="95000"/>
                    <a:lumOff val="5000"/>
                  </a:schemeClr>
                </a:solidFill>
              </a:rPr>
              <a:t>していない．</a:t>
            </a:r>
            <a:endParaRPr lang="en-US" altLang="ja-JP" sz="2000" dirty="0">
              <a:solidFill>
                <a:schemeClr val="tx1">
                  <a:lumMod val="95000"/>
                  <a:lumOff val="5000"/>
                </a:schemeClr>
              </a:solidFill>
            </a:endParaRPr>
          </a:p>
          <a:p>
            <a:pPr lvl="1"/>
            <a:endParaRPr lang="en-US" altLang="ja-JP" dirty="0"/>
          </a:p>
          <a:p>
            <a:pPr marL="342900" lvl="1" indent="0">
              <a:buFont typeface="Wingdings" panose="05000000000000000000" pitchFamily="2" charset="2"/>
              <a:buNone/>
            </a:pPr>
            <a:endParaRPr lang="ja-JP" altLang="en-US" dirty="0"/>
          </a:p>
        </p:txBody>
      </p:sp>
      <p:sp>
        <p:nvSpPr>
          <p:cNvPr id="9" name="コンテンツ プレースホルダ 2">
            <a:extLst>
              <a:ext uri="{FF2B5EF4-FFF2-40B4-BE49-F238E27FC236}">
                <a16:creationId xmlns:a16="http://schemas.microsoft.com/office/drawing/2014/main" id="{2E4D1708-02F9-4206-899E-AEB0BAE98202}"/>
              </a:ext>
            </a:extLst>
          </p:cNvPr>
          <p:cNvSpPr txBox="1">
            <a:spLocks noChangeArrowheads="1"/>
          </p:cNvSpPr>
          <p:nvPr/>
        </p:nvSpPr>
        <p:spPr>
          <a:xfrm>
            <a:off x="457200" y="620688"/>
            <a:ext cx="8229600" cy="11793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dirty="0"/>
              <a:t>日本には，</a:t>
            </a:r>
            <a:r>
              <a:rPr lang="en-US" altLang="ja-JP" dirty="0"/>
              <a:t>IPA</a:t>
            </a:r>
            <a:r>
              <a:rPr lang="ja-JP" altLang="en-US" dirty="0"/>
              <a:t>が共通語彙基盤として</a:t>
            </a:r>
            <a:r>
              <a:rPr lang="ja-JP" altLang="en-US" dirty="0">
                <a:solidFill>
                  <a:srgbClr val="FF0000"/>
                </a:solidFill>
              </a:rPr>
              <a:t>コア語彙</a:t>
            </a:r>
            <a:r>
              <a:rPr lang="ja-JP" altLang="en-US" dirty="0"/>
              <a:t>という語彙を公開している．</a:t>
            </a:r>
            <a:endParaRPr lang="en-US" altLang="ja-JP" dirty="0"/>
          </a:p>
          <a:p>
            <a:endParaRPr lang="en-US" altLang="ja-JP" dirty="0"/>
          </a:p>
          <a:p>
            <a:endParaRPr lang="ja-JP" altLang="en-US" b="1" dirty="0"/>
          </a:p>
        </p:txBody>
      </p:sp>
      <p:sp>
        <p:nvSpPr>
          <p:cNvPr id="2" name="矢印: 下 1">
            <a:extLst>
              <a:ext uri="{FF2B5EF4-FFF2-40B4-BE49-F238E27FC236}">
                <a16:creationId xmlns:a16="http://schemas.microsoft.com/office/drawing/2014/main" id="{61EB4575-F626-4018-9CA8-60D34290C24E}"/>
              </a:ext>
            </a:extLst>
          </p:cNvPr>
          <p:cNvSpPr/>
          <p:nvPr/>
        </p:nvSpPr>
        <p:spPr>
          <a:xfrm>
            <a:off x="755576" y="1662087"/>
            <a:ext cx="648072" cy="129750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highlight>
                  <a:srgbClr val="FFFF00"/>
                </a:highlight>
              </a:rPr>
              <a:t>コア語彙</a:t>
            </a:r>
            <a:endParaRPr kumimoji="1" lang="ja-JP" altLang="en-US" dirty="0">
              <a:solidFill>
                <a:srgbClr val="FF0000"/>
              </a:solidFill>
              <a:highlight>
                <a:srgbClr val="FFFF00"/>
              </a:highlight>
            </a:endParaRPr>
          </a:p>
        </p:txBody>
      </p:sp>
      <p:sp>
        <p:nvSpPr>
          <p:cNvPr id="11" name="タイトル 1">
            <a:extLst>
              <a:ext uri="{FF2B5EF4-FFF2-40B4-BE49-F238E27FC236}">
                <a16:creationId xmlns:a16="http://schemas.microsoft.com/office/drawing/2014/main" id="{99F18DF6-C931-46F5-8769-3543E0AC9B62}"/>
              </a:ext>
            </a:extLst>
          </p:cNvPr>
          <p:cNvSpPr>
            <a:spLocks noGrp="1" noChangeArrowheads="1"/>
          </p:cNvSpPr>
          <p:nvPr>
            <p:ph type="title"/>
          </p:nvPr>
        </p:nvSpPr>
        <p:spPr>
          <a:xfrm>
            <a:off x="0" y="0"/>
            <a:ext cx="9144000" cy="633413"/>
          </a:xfrm>
        </p:spPr>
        <p:txBody>
          <a:bodyPr/>
          <a:lstStyle/>
          <a:p>
            <a:pPr algn="l"/>
            <a:r>
              <a:rPr lang="ja-JP" altLang="en-US" dirty="0"/>
              <a:t>研究背景</a:t>
            </a:r>
            <a:endParaRPr lang="zh-CN" altLang="en-US" dirty="0"/>
          </a:p>
        </p:txBody>
      </p:sp>
    </p:spTree>
    <p:extLst>
      <p:ext uri="{BB962C8B-B14F-4D97-AF65-F5344CB8AC3E}">
        <p14:creationId xmlns:p14="http://schemas.microsoft.com/office/powerpoint/2010/main" val="2470006225"/>
      </p:ext>
    </p:extLst>
  </p:cSld>
  <p:clrMapOvr>
    <a:masterClrMapping/>
  </p:clrMapOvr>
  <p:transition advTm="23079"/>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5F4F64-02D6-43D9-AEA5-4DC33B7CF282}"/>
              </a:ext>
            </a:extLst>
          </p:cNvPr>
          <p:cNvSpPr>
            <a:spLocks noGrp="1"/>
          </p:cNvSpPr>
          <p:nvPr>
            <p:ph type="title"/>
          </p:nvPr>
        </p:nvSpPr>
        <p:spPr/>
        <p:txBody>
          <a:bodyPr/>
          <a:lstStyle/>
          <a:p>
            <a:r>
              <a:rPr lang="ja-JP" altLang="ja-JP" sz="3200" dirty="0"/>
              <a:t>ウォード法</a:t>
            </a:r>
            <a:endParaRPr lang="en-US" altLang="ja-JP" sz="3200" dirty="0"/>
          </a:p>
        </p:txBody>
      </p:sp>
      <p:sp>
        <p:nvSpPr>
          <p:cNvPr id="3" name="コンテンツ プレースホルダー 2">
            <a:extLst>
              <a:ext uri="{FF2B5EF4-FFF2-40B4-BE49-F238E27FC236}">
                <a16:creationId xmlns:a16="http://schemas.microsoft.com/office/drawing/2014/main" id="{D04BD39F-B7D7-4532-BD5B-D8F87621E479}"/>
              </a:ext>
            </a:extLst>
          </p:cNvPr>
          <p:cNvSpPr>
            <a:spLocks noGrp="1"/>
          </p:cNvSpPr>
          <p:nvPr>
            <p:ph idx="1"/>
          </p:nvPr>
        </p:nvSpPr>
        <p:spPr/>
        <p:txBody>
          <a:bodyPr/>
          <a:lstStyle/>
          <a:p>
            <a:r>
              <a:rPr lang="ja-JP" altLang="ja-JP" dirty="0"/>
              <a:t>ウォード法</a:t>
            </a:r>
            <a:endParaRPr lang="en-US" altLang="ja-JP" dirty="0"/>
          </a:p>
          <a:p>
            <a:pPr lvl="1"/>
            <a:r>
              <a:rPr lang="en-US" altLang="ja-JP" dirty="0"/>
              <a:t>L(P),L(Q)</a:t>
            </a:r>
            <a:r>
              <a:rPr lang="ja-JP" altLang="en-US" dirty="0"/>
              <a:t>の差が最小となるようなクラスター同士を結合する手法。</a:t>
            </a:r>
            <a:endParaRPr lang="en-US" altLang="ja-JP" dirty="0"/>
          </a:p>
          <a:p>
            <a:pPr lvl="1"/>
            <a:r>
              <a:rPr lang="en-US" altLang="ja-JP" dirty="0"/>
              <a:t>L(P),L(Q)</a:t>
            </a:r>
            <a:r>
              <a:rPr lang="ja-JP" altLang="en-US" dirty="0"/>
              <a:t>の差</a:t>
            </a:r>
            <a:endParaRPr lang="en-US" altLang="ja-JP" dirty="0"/>
          </a:p>
          <a:p>
            <a:pPr lvl="2"/>
            <a:r>
              <a:rPr lang="en-US" altLang="ja-JP" dirty="0"/>
              <a:t>Δ=L(P∪Q)</a:t>
            </a:r>
            <a:r>
              <a:rPr lang="ja-JP" altLang="en-US" dirty="0"/>
              <a:t>－</a:t>
            </a:r>
            <a:r>
              <a:rPr lang="en-US" altLang="ja-JP" dirty="0"/>
              <a:t>L(P)</a:t>
            </a:r>
            <a:r>
              <a:rPr lang="ja-JP" altLang="en-US" dirty="0"/>
              <a:t>－</a:t>
            </a:r>
            <a:r>
              <a:rPr lang="en-US" altLang="ja-JP" dirty="0"/>
              <a:t>L(Q)</a:t>
            </a:r>
            <a:br>
              <a:rPr lang="ja-JP" altLang="en-US" dirty="0"/>
            </a:br>
            <a:endParaRPr lang="en-US" altLang="ja-JP" dirty="0"/>
          </a:p>
        </p:txBody>
      </p:sp>
      <p:sp>
        <p:nvSpPr>
          <p:cNvPr id="4" name="スライド番号プレースホルダー 3">
            <a:extLst>
              <a:ext uri="{FF2B5EF4-FFF2-40B4-BE49-F238E27FC236}">
                <a16:creationId xmlns:a16="http://schemas.microsoft.com/office/drawing/2014/main" id="{391E8048-B613-49C6-895E-F05F78249141}"/>
              </a:ext>
            </a:extLst>
          </p:cNvPr>
          <p:cNvSpPr>
            <a:spLocks noGrp="1"/>
          </p:cNvSpPr>
          <p:nvPr>
            <p:ph type="sldNum" sz="quarter" idx="12"/>
          </p:nvPr>
        </p:nvSpPr>
        <p:spPr/>
        <p:txBody>
          <a:bodyPr/>
          <a:lstStyle/>
          <a:p>
            <a:fld id="{246E97CF-0504-4E3F-9290-CC6BBD911ACE}" type="slidenum">
              <a:rPr lang="ja-JP" altLang="en-US" smtClean="0"/>
              <a:pPr/>
              <a:t>40</a:t>
            </a:fld>
            <a:endParaRPr lang="ja-JP" altLang="en-US"/>
          </a:p>
        </p:txBody>
      </p:sp>
      <p:pic>
        <p:nvPicPr>
          <p:cNvPr id="5" name="図 4">
            <a:extLst>
              <a:ext uri="{FF2B5EF4-FFF2-40B4-BE49-F238E27FC236}">
                <a16:creationId xmlns:a16="http://schemas.microsoft.com/office/drawing/2014/main" id="{168D5772-0B2E-4449-BFF1-4C27B7234072}"/>
              </a:ext>
            </a:extLst>
          </p:cNvPr>
          <p:cNvPicPr>
            <a:picLocks noChangeAspect="1"/>
          </p:cNvPicPr>
          <p:nvPr/>
        </p:nvPicPr>
        <p:blipFill>
          <a:blip r:embed="rId3"/>
          <a:stretch>
            <a:fillRect/>
          </a:stretch>
        </p:blipFill>
        <p:spPr>
          <a:xfrm>
            <a:off x="1502633" y="2490959"/>
            <a:ext cx="4066377" cy="4026432"/>
          </a:xfrm>
          <a:prstGeom prst="rect">
            <a:avLst/>
          </a:prstGeom>
        </p:spPr>
      </p:pic>
      <p:sp>
        <p:nvSpPr>
          <p:cNvPr id="6" name="正方形/長方形 5">
            <a:extLst>
              <a:ext uri="{FF2B5EF4-FFF2-40B4-BE49-F238E27FC236}">
                <a16:creationId xmlns:a16="http://schemas.microsoft.com/office/drawing/2014/main" id="{AC280A8D-092E-4C9A-80F2-DF4BCD140E50}"/>
              </a:ext>
            </a:extLst>
          </p:cNvPr>
          <p:cNvSpPr/>
          <p:nvPr/>
        </p:nvSpPr>
        <p:spPr>
          <a:xfrm>
            <a:off x="5608179" y="5928405"/>
            <a:ext cx="2534668" cy="369332"/>
          </a:xfrm>
          <a:prstGeom prst="rect">
            <a:avLst/>
          </a:prstGeom>
        </p:spPr>
        <p:txBody>
          <a:bodyPr wrap="none">
            <a:spAutoFit/>
          </a:bodyPr>
          <a:lstStyle/>
          <a:p>
            <a:r>
              <a:rPr lang="ja-JP" altLang="en-US" dirty="0">
                <a:solidFill>
                  <a:srgbClr val="535353"/>
                </a:solidFill>
                <a:latin typeface="Verdana" panose="020B0604030504040204" pitchFamily="34" charset="0"/>
              </a:rPr>
              <a:t>図</a:t>
            </a:r>
            <a:r>
              <a:rPr lang="en-US" altLang="ja-JP" dirty="0">
                <a:solidFill>
                  <a:srgbClr val="535353"/>
                </a:solidFill>
                <a:latin typeface="Verdana" panose="020B0604030504040204" pitchFamily="34" charset="0"/>
              </a:rPr>
              <a:t>.</a:t>
            </a:r>
            <a:r>
              <a:rPr lang="ja-JP" altLang="en-US" dirty="0">
                <a:solidFill>
                  <a:srgbClr val="535353"/>
                </a:solidFill>
                <a:latin typeface="Verdana" panose="020B0604030504040204" pitchFamily="34" charset="0"/>
              </a:rPr>
              <a:t>ウォード法のイメージ</a:t>
            </a:r>
            <a:endParaRPr lang="ja-JP" altLang="en-US" dirty="0"/>
          </a:p>
        </p:txBody>
      </p:sp>
    </p:spTree>
    <p:extLst>
      <p:ext uri="{BB962C8B-B14F-4D97-AF65-F5344CB8AC3E}">
        <p14:creationId xmlns:p14="http://schemas.microsoft.com/office/powerpoint/2010/main" val="1997695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126DD9-C4B7-4C81-ADD2-ED244518CBCC}"/>
              </a:ext>
            </a:extLst>
          </p:cNvPr>
          <p:cNvSpPr>
            <a:spLocks noGrp="1"/>
          </p:cNvSpPr>
          <p:nvPr>
            <p:ph type="title"/>
          </p:nvPr>
        </p:nvSpPr>
        <p:spPr/>
        <p:txBody>
          <a:bodyPr/>
          <a:lstStyle/>
          <a:p>
            <a:r>
              <a:rPr lang="ja-JP" altLang="en-US" dirty="0"/>
              <a:t>実験</a:t>
            </a:r>
            <a:r>
              <a:rPr lang="en-US" altLang="ja-JP" dirty="0"/>
              <a:t>1</a:t>
            </a:r>
            <a:r>
              <a:rPr lang="ja-JP" altLang="en-US" dirty="0"/>
              <a:t>の結果</a:t>
            </a:r>
            <a:endParaRPr kumimoji="1" lang="ja-JP" altLang="en-US" dirty="0"/>
          </a:p>
        </p:txBody>
      </p:sp>
      <p:sp>
        <p:nvSpPr>
          <p:cNvPr id="4" name="スライド番号プレースホルダー 3">
            <a:extLst>
              <a:ext uri="{FF2B5EF4-FFF2-40B4-BE49-F238E27FC236}">
                <a16:creationId xmlns:a16="http://schemas.microsoft.com/office/drawing/2014/main" id="{6FB77327-B089-4776-AFF2-CFA55DCC07F1}"/>
              </a:ext>
            </a:extLst>
          </p:cNvPr>
          <p:cNvSpPr>
            <a:spLocks noGrp="1"/>
          </p:cNvSpPr>
          <p:nvPr>
            <p:ph type="sldNum" sz="quarter" idx="12"/>
          </p:nvPr>
        </p:nvSpPr>
        <p:spPr/>
        <p:txBody>
          <a:bodyPr/>
          <a:lstStyle/>
          <a:p>
            <a:fld id="{246E97CF-0504-4E3F-9290-CC6BBD911ACE}" type="slidenum">
              <a:rPr kumimoji="1" lang="ja-JP" altLang="en-US" smtClean="0"/>
              <a:pPr/>
              <a:t>41</a:t>
            </a:fld>
            <a:endParaRPr kumimoji="1" lang="ja-JP" altLang="en-US" dirty="0"/>
          </a:p>
        </p:txBody>
      </p:sp>
      <p:pic>
        <p:nvPicPr>
          <p:cNvPr id="2050" name="Picture 2">
            <a:extLst>
              <a:ext uri="{FF2B5EF4-FFF2-40B4-BE49-F238E27FC236}">
                <a16:creationId xmlns:a16="http://schemas.microsoft.com/office/drawing/2014/main" id="{6421DECA-DB78-444D-90DF-8860E25A8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733695"/>
            <a:ext cx="5287317" cy="543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8F25319C-5330-4D2D-9545-563CEF1182B7}"/>
              </a:ext>
            </a:extLst>
          </p:cNvPr>
          <p:cNvSpPr/>
          <p:nvPr/>
        </p:nvSpPr>
        <p:spPr>
          <a:xfrm>
            <a:off x="1259632" y="6288696"/>
            <a:ext cx="3143809" cy="271869"/>
          </a:xfrm>
          <a:prstGeom prst="rect">
            <a:avLst/>
          </a:prstGeom>
        </p:spPr>
        <p:txBody>
          <a:bodyPr wrap="none">
            <a:spAutoFit/>
          </a:bodyPr>
          <a:lstStyle/>
          <a:p>
            <a:pPr algn="ctr">
              <a:lnSpc>
                <a:spcPts val="1400"/>
              </a:lnSpc>
              <a:spcAft>
                <a:spcPts val="0"/>
              </a:spcAft>
            </a:pPr>
            <a:r>
              <a:rPr lang="ja-JP" altLang="ja-JP" kern="100" dirty="0">
                <a:solidFill>
                  <a:srgbClr val="000000"/>
                </a:solidFill>
                <a:latin typeface="ＭＳ Ｐ明朝" panose="02020600040205080304" pitchFamily="18" charset="-128"/>
                <a:ea typeface="ＭＳ Ｐ明朝" panose="02020600040205080304" pitchFamily="18" charset="-128"/>
                <a:cs typeface="ＭＳ 明朝" panose="02020609040205080304" pitchFamily="17" charset="-128"/>
              </a:rPr>
              <a:t>図</a:t>
            </a:r>
            <a:r>
              <a:rPr lang="en-US" altLang="ja-JP" kern="100" dirty="0">
                <a:solidFill>
                  <a:srgbClr val="000000"/>
                </a:solidFill>
                <a:latin typeface="ＭＳ Ｐ明朝" panose="02020600040205080304" pitchFamily="18" charset="-128"/>
                <a:ea typeface="ＭＳ Ｐ明朝" panose="02020600040205080304" pitchFamily="18" charset="-128"/>
                <a:cs typeface="ＭＳ 明朝" panose="02020609040205080304" pitchFamily="17" charset="-128"/>
              </a:rPr>
              <a:t>1.</a:t>
            </a:r>
            <a:r>
              <a:rPr lang="ja-JP" altLang="ja-JP" kern="100" dirty="0">
                <a:solidFill>
                  <a:srgbClr val="000000"/>
                </a:solidFill>
                <a:latin typeface="ＭＳ Ｐ明朝" panose="02020600040205080304" pitchFamily="18" charset="-128"/>
                <a:ea typeface="ＭＳ Ｐ明朝" panose="02020600040205080304" pitchFamily="18" charset="-128"/>
                <a:cs typeface="ＭＳ 明朝" panose="02020609040205080304" pitchFamily="17" charset="-128"/>
              </a:rPr>
              <a:t>項目名のクラスタの可視化</a:t>
            </a:r>
            <a:endParaRPr lang="ja-JP" altLang="ja-JP" kern="100" dirty="0">
              <a:solidFill>
                <a:srgbClr val="000000"/>
              </a:solidFill>
              <a:latin typeface="ＭＳ Ｐ明朝" panose="02020600040205080304" pitchFamily="18" charset="-128"/>
              <a:ea typeface="ＭＳ Ｐ明朝" panose="02020600040205080304" pitchFamily="18" charset="-128"/>
              <a:cs typeface="Times New Roman" panose="02020603050405020304" pitchFamily="18" charset="0"/>
            </a:endParaRPr>
          </a:p>
        </p:txBody>
      </p:sp>
      <p:sp>
        <p:nvSpPr>
          <p:cNvPr id="10" name="コンテンツ プレースホルダー 2">
            <a:extLst>
              <a:ext uri="{FF2B5EF4-FFF2-40B4-BE49-F238E27FC236}">
                <a16:creationId xmlns:a16="http://schemas.microsoft.com/office/drawing/2014/main" id="{2BEDF50C-A947-490B-B32B-0CD30EE4E829}"/>
              </a:ext>
            </a:extLst>
          </p:cNvPr>
          <p:cNvSpPr>
            <a:spLocks noGrp="1"/>
          </p:cNvSpPr>
          <p:nvPr>
            <p:ph idx="1"/>
          </p:nvPr>
        </p:nvSpPr>
        <p:spPr>
          <a:xfrm>
            <a:off x="5748670" y="1052736"/>
            <a:ext cx="3143810" cy="5235960"/>
          </a:xfrm>
        </p:spPr>
        <p:txBody>
          <a:bodyPr>
            <a:normAutofit/>
          </a:bodyPr>
          <a:lstStyle/>
          <a:p>
            <a:pPr marL="0" indent="0">
              <a:buNone/>
            </a:pPr>
            <a:r>
              <a:rPr lang="ja-JP" altLang="ja-JP" dirty="0"/>
              <a:t>実験条件</a:t>
            </a:r>
            <a:endParaRPr lang="en-US" altLang="ja-JP" dirty="0"/>
          </a:p>
          <a:p>
            <a:pPr marL="0" indent="0">
              <a:buNone/>
            </a:pPr>
            <a:r>
              <a:rPr lang="en-US" altLang="ja-JP" sz="2000" dirty="0"/>
              <a:t>-</a:t>
            </a:r>
            <a:r>
              <a:rPr lang="ja-JP" altLang="en-US" sz="2000" dirty="0"/>
              <a:t>クラスタ</a:t>
            </a:r>
            <a:r>
              <a:rPr lang="ja-JP" altLang="ja-JP" sz="2000" dirty="0"/>
              <a:t>数</a:t>
            </a:r>
            <a:r>
              <a:rPr lang="en-US" altLang="ja-JP" sz="2000" dirty="0"/>
              <a:t>:40</a:t>
            </a:r>
          </a:p>
          <a:p>
            <a:pPr marL="0" indent="0">
              <a:buNone/>
            </a:pPr>
            <a:endParaRPr lang="en-US" altLang="ja-JP" dirty="0"/>
          </a:p>
          <a:p>
            <a:pPr marL="0" indent="0">
              <a:buNone/>
            </a:pPr>
            <a:endParaRPr lang="en-US" altLang="ja-JP" dirty="0"/>
          </a:p>
          <a:p>
            <a:pPr marL="0" indent="0">
              <a:buNone/>
            </a:pPr>
            <a:r>
              <a:rPr lang="ja-JP" altLang="en-US" dirty="0"/>
              <a:t>実験結果</a:t>
            </a:r>
            <a:endParaRPr lang="en-US" altLang="ja-JP" dirty="0"/>
          </a:p>
          <a:p>
            <a:pPr marL="0" indent="0">
              <a:buNone/>
            </a:pPr>
            <a:r>
              <a:rPr lang="en-US" altLang="ja-JP" sz="2000" dirty="0"/>
              <a:t>-</a:t>
            </a:r>
            <a:r>
              <a:rPr lang="ja-JP" altLang="ja-JP" sz="2000" dirty="0"/>
              <a:t>各クラスタの平均ベクトルを求め</a:t>
            </a:r>
            <a:r>
              <a:rPr lang="en-US" altLang="ja-JP" sz="2000" dirty="0"/>
              <a:t>,</a:t>
            </a:r>
            <a:r>
              <a:rPr lang="ja-JP" altLang="ja-JP" sz="2000" dirty="0"/>
              <a:t>そのベクトルを</a:t>
            </a:r>
            <a:r>
              <a:rPr lang="en-US" altLang="ja-JP" sz="2000" dirty="0">
                <a:highlight>
                  <a:srgbClr val="FFFF00"/>
                </a:highlight>
              </a:rPr>
              <a:t>MDS</a:t>
            </a:r>
            <a:r>
              <a:rPr lang="ja-JP" altLang="ja-JP" sz="2000" dirty="0">
                <a:highlight>
                  <a:srgbClr val="FFFF00"/>
                </a:highlight>
              </a:rPr>
              <a:t>法</a:t>
            </a:r>
            <a:r>
              <a:rPr lang="ja-JP" altLang="ja-JP" sz="2000" dirty="0"/>
              <a:t>で二次元化</a:t>
            </a:r>
            <a:endParaRPr lang="en-US" altLang="ja-JP" sz="2000" dirty="0"/>
          </a:p>
        </p:txBody>
      </p:sp>
    </p:spTree>
    <p:extLst>
      <p:ext uri="{BB962C8B-B14F-4D97-AF65-F5344CB8AC3E}">
        <p14:creationId xmlns:p14="http://schemas.microsoft.com/office/powerpoint/2010/main" val="342516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今後の予定</a:t>
            </a:r>
            <a:endParaRPr lang="ja-JP" altLang="en-US" dirty="0"/>
          </a:p>
        </p:txBody>
      </p:sp>
      <p:sp>
        <p:nvSpPr>
          <p:cNvPr id="3" name="コンテンツ プレースホルダー 2"/>
          <p:cNvSpPr>
            <a:spLocks noGrp="1"/>
          </p:cNvSpPr>
          <p:nvPr>
            <p:ph idx="1"/>
          </p:nvPr>
        </p:nvSpPr>
        <p:spPr/>
        <p:txBody>
          <a:bodyPr>
            <a:normAutofit/>
          </a:bodyPr>
          <a:lstStyle/>
          <a:p>
            <a:r>
              <a:rPr lang="ja-JP" altLang="en-US" dirty="0"/>
              <a:t>オープンデータを活用するアプリ開発</a:t>
            </a:r>
            <a:endParaRPr lang="en-US" altLang="ja-JP" dirty="0"/>
          </a:p>
          <a:p>
            <a:pPr lvl="1"/>
            <a:r>
              <a:rPr lang="en-US" altLang="ja-JP" dirty="0"/>
              <a:t>Python</a:t>
            </a:r>
            <a:r>
              <a:rPr lang="ja-JP" altLang="en-US" dirty="0"/>
              <a:t>による述語学習システムの作成</a:t>
            </a:r>
            <a:endParaRPr lang="en-US" altLang="ja-JP" dirty="0"/>
          </a:p>
          <a:p>
            <a:pPr lvl="2"/>
            <a:r>
              <a:rPr lang="en-US" altLang="ja-JP" dirty="0"/>
              <a:t>Deep</a:t>
            </a:r>
            <a:r>
              <a:rPr lang="ja-JP" altLang="en-US" dirty="0"/>
              <a:t> </a:t>
            </a:r>
            <a:r>
              <a:rPr lang="en-US" altLang="ja-JP" dirty="0"/>
              <a:t>Learning</a:t>
            </a:r>
            <a:r>
              <a:rPr lang="ja-JP" altLang="en-US" dirty="0"/>
              <a:t>を活用する</a:t>
            </a:r>
            <a:endParaRPr lang="en-US" altLang="ja-JP" dirty="0"/>
          </a:p>
          <a:p>
            <a:pPr lvl="2"/>
            <a:r>
              <a:rPr lang="en-US" altLang="ja-JP" dirty="0"/>
              <a:t>Word2Vec</a:t>
            </a:r>
            <a:r>
              <a:rPr lang="ja-JP" altLang="en-US" dirty="0"/>
              <a:t>と同様の単語表現を用いる。（</a:t>
            </a:r>
            <a:r>
              <a:rPr lang="en-US" altLang="ja-JP" dirty="0" err="1"/>
              <a:t>OneHot</a:t>
            </a:r>
            <a:r>
              <a:rPr lang="ja-JP" altLang="en-US" dirty="0"/>
              <a:t>ベクトル）</a:t>
            </a:r>
            <a:endParaRPr lang="en-US" altLang="ja-JP" dirty="0"/>
          </a:p>
          <a:p>
            <a:pPr lvl="1"/>
            <a:r>
              <a:rPr lang="ja-JP" altLang="en-US" dirty="0"/>
              <a:t>述語サジェストシステムの開発</a:t>
            </a:r>
            <a:endParaRPr lang="en-US" altLang="ja-JP" dirty="0"/>
          </a:p>
          <a:p>
            <a:pPr lvl="1"/>
            <a:r>
              <a:rPr lang="ja-JP" altLang="en-US" dirty="0"/>
              <a:t>実際の現場で使用してもらい、改良を行う。</a:t>
            </a:r>
            <a:endParaRPr lang="en-US" altLang="ja-JP" dirty="0"/>
          </a:p>
          <a:p>
            <a:r>
              <a:rPr lang="ja-JP" altLang="en-US" dirty="0"/>
              <a:t>学会、カンファレンス等への参加</a:t>
            </a:r>
            <a:endParaRPr lang="en-US" altLang="ja-JP" dirty="0"/>
          </a:p>
          <a:p>
            <a:r>
              <a:rPr lang="ja-JP" altLang="en-US" dirty="0"/>
              <a:t>論文の執筆</a:t>
            </a:r>
            <a:endParaRPr lang="en-US" altLang="ja-JP" dirty="0"/>
          </a:p>
          <a:p>
            <a:pPr lvl="1"/>
            <a:r>
              <a:rPr lang="ja-JP" altLang="en-US" dirty="0"/>
              <a:t>令和２年</a:t>
            </a:r>
            <a:r>
              <a:rPr lang="en-US" altLang="ja-JP" dirty="0"/>
              <a:t>4</a:t>
            </a:r>
            <a:r>
              <a:rPr lang="ja-JP" altLang="en-US" dirty="0"/>
              <a:t>月までにジャーナルへ１回目投稿</a:t>
            </a:r>
            <a:endParaRPr lang="en-US" altLang="ja-JP" dirty="0"/>
          </a:p>
          <a:p>
            <a:pPr marL="342900" lvl="1" indent="0">
              <a:buNone/>
            </a:pPr>
            <a:endParaRPr lang="en-US" altLang="ja-JP" dirty="0"/>
          </a:p>
          <a:p>
            <a:endParaRPr lang="en-US" altLang="ja-JP" dirty="0"/>
          </a:p>
        </p:txBody>
      </p:sp>
      <p:sp>
        <p:nvSpPr>
          <p:cNvPr id="6" name="スライド番号プレースホルダー 5"/>
          <p:cNvSpPr>
            <a:spLocks noGrp="1"/>
          </p:cNvSpPr>
          <p:nvPr>
            <p:ph type="sldNum" sz="quarter" idx="12"/>
          </p:nvPr>
        </p:nvSpPr>
        <p:spPr/>
        <p:txBody>
          <a:bodyPr/>
          <a:lstStyle/>
          <a:p>
            <a:fld id="{246E97CF-0504-4E3F-9290-CC6BBD911ACE}" type="slidenum">
              <a:rPr lang="ja-JP" altLang="en-US" smtClean="0"/>
              <a:pPr/>
              <a:t>42</a:t>
            </a:fld>
            <a:endParaRPr lang="ja-JP" altLang="en-US" dirty="0"/>
          </a:p>
        </p:txBody>
      </p:sp>
      <p:graphicFrame>
        <p:nvGraphicFramePr>
          <p:cNvPr id="7" name="表 6">
            <a:extLst>
              <a:ext uri="{FF2B5EF4-FFF2-40B4-BE49-F238E27FC236}">
                <a16:creationId xmlns:a16="http://schemas.microsoft.com/office/drawing/2014/main" id="{AE9448F0-BBDC-409A-9D26-29753FC55319}"/>
              </a:ext>
            </a:extLst>
          </p:cNvPr>
          <p:cNvGraphicFramePr>
            <a:graphicFrameLocks noGrp="1"/>
          </p:cNvGraphicFramePr>
          <p:nvPr/>
        </p:nvGraphicFramePr>
        <p:xfrm>
          <a:off x="611560" y="4365105"/>
          <a:ext cx="7903792" cy="1932630"/>
        </p:xfrm>
        <a:graphic>
          <a:graphicData uri="http://schemas.openxmlformats.org/drawingml/2006/table">
            <a:tbl>
              <a:tblPr firstRow="1" bandRow="1">
                <a:tableStyleId>{5C22544A-7EE6-4342-B048-85BDC9FD1C3A}</a:tableStyleId>
              </a:tblPr>
              <a:tblGrid>
                <a:gridCol w="987974">
                  <a:extLst>
                    <a:ext uri="{9D8B030D-6E8A-4147-A177-3AD203B41FA5}">
                      <a16:colId xmlns:a16="http://schemas.microsoft.com/office/drawing/2014/main" val="534806420"/>
                    </a:ext>
                  </a:extLst>
                </a:gridCol>
                <a:gridCol w="987974">
                  <a:extLst>
                    <a:ext uri="{9D8B030D-6E8A-4147-A177-3AD203B41FA5}">
                      <a16:colId xmlns:a16="http://schemas.microsoft.com/office/drawing/2014/main" val="3644749453"/>
                    </a:ext>
                  </a:extLst>
                </a:gridCol>
                <a:gridCol w="987974">
                  <a:extLst>
                    <a:ext uri="{9D8B030D-6E8A-4147-A177-3AD203B41FA5}">
                      <a16:colId xmlns:a16="http://schemas.microsoft.com/office/drawing/2014/main" val="964821539"/>
                    </a:ext>
                  </a:extLst>
                </a:gridCol>
                <a:gridCol w="987974">
                  <a:extLst>
                    <a:ext uri="{9D8B030D-6E8A-4147-A177-3AD203B41FA5}">
                      <a16:colId xmlns:a16="http://schemas.microsoft.com/office/drawing/2014/main" val="1500045986"/>
                    </a:ext>
                  </a:extLst>
                </a:gridCol>
                <a:gridCol w="987974">
                  <a:extLst>
                    <a:ext uri="{9D8B030D-6E8A-4147-A177-3AD203B41FA5}">
                      <a16:colId xmlns:a16="http://schemas.microsoft.com/office/drawing/2014/main" val="3019252141"/>
                    </a:ext>
                  </a:extLst>
                </a:gridCol>
                <a:gridCol w="987974">
                  <a:extLst>
                    <a:ext uri="{9D8B030D-6E8A-4147-A177-3AD203B41FA5}">
                      <a16:colId xmlns:a16="http://schemas.microsoft.com/office/drawing/2014/main" val="1124832632"/>
                    </a:ext>
                  </a:extLst>
                </a:gridCol>
                <a:gridCol w="987974">
                  <a:extLst>
                    <a:ext uri="{9D8B030D-6E8A-4147-A177-3AD203B41FA5}">
                      <a16:colId xmlns:a16="http://schemas.microsoft.com/office/drawing/2014/main" val="431491878"/>
                    </a:ext>
                  </a:extLst>
                </a:gridCol>
                <a:gridCol w="987974">
                  <a:extLst>
                    <a:ext uri="{9D8B030D-6E8A-4147-A177-3AD203B41FA5}">
                      <a16:colId xmlns:a16="http://schemas.microsoft.com/office/drawing/2014/main" val="231110246"/>
                    </a:ext>
                  </a:extLst>
                </a:gridCol>
              </a:tblGrid>
              <a:tr h="389124">
                <a:tc>
                  <a:txBody>
                    <a:bodyPr/>
                    <a:lstStyle/>
                    <a:p>
                      <a:pPr algn="ctr"/>
                      <a:r>
                        <a:rPr kumimoji="1" lang="ja-JP" altLang="en-US" dirty="0"/>
                        <a:t>９月</a:t>
                      </a:r>
                    </a:p>
                  </a:txBody>
                  <a:tcPr/>
                </a:tc>
                <a:tc>
                  <a:txBody>
                    <a:bodyPr/>
                    <a:lstStyle/>
                    <a:p>
                      <a:pPr algn="ctr"/>
                      <a:r>
                        <a:rPr kumimoji="1" lang="ja-JP" altLang="en-US" dirty="0"/>
                        <a:t>１０月</a:t>
                      </a:r>
                    </a:p>
                  </a:txBody>
                  <a:tcPr/>
                </a:tc>
                <a:tc>
                  <a:txBody>
                    <a:bodyPr/>
                    <a:lstStyle/>
                    <a:p>
                      <a:pPr algn="ctr"/>
                      <a:r>
                        <a:rPr kumimoji="1" lang="ja-JP" altLang="en-US" dirty="0"/>
                        <a:t>１１月</a:t>
                      </a:r>
                    </a:p>
                  </a:txBody>
                  <a:tcPr/>
                </a:tc>
                <a:tc>
                  <a:txBody>
                    <a:bodyPr/>
                    <a:lstStyle/>
                    <a:p>
                      <a:pPr algn="ctr"/>
                      <a:r>
                        <a:rPr kumimoji="1" lang="ja-JP" altLang="en-US" dirty="0"/>
                        <a:t>１２月</a:t>
                      </a:r>
                    </a:p>
                  </a:txBody>
                  <a:tcPr/>
                </a:tc>
                <a:tc>
                  <a:txBody>
                    <a:bodyPr/>
                    <a:lstStyle/>
                    <a:p>
                      <a:pPr algn="ctr"/>
                      <a:r>
                        <a:rPr kumimoji="1" lang="ja-JP" altLang="en-US" dirty="0"/>
                        <a:t>１月</a:t>
                      </a:r>
                    </a:p>
                  </a:txBody>
                  <a:tcPr/>
                </a:tc>
                <a:tc>
                  <a:txBody>
                    <a:bodyPr/>
                    <a:lstStyle/>
                    <a:p>
                      <a:pPr algn="ctr"/>
                      <a:r>
                        <a:rPr kumimoji="1" lang="ja-JP" altLang="en-US" dirty="0"/>
                        <a:t>２月</a:t>
                      </a:r>
                    </a:p>
                  </a:txBody>
                  <a:tcPr/>
                </a:tc>
                <a:tc>
                  <a:txBody>
                    <a:bodyPr/>
                    <a:lstStyle/>
                    <a:p>
                      <a:pPr algn="ctr"/>
                      <a:r>
                        <a:rPr kumimoji="1" lang="ja-JP" altLang="en-US" dirty="0"/>
                        <a:t>３月</a:t>
                      </a:r>
                    </a:p>
                  </a:txBody>
                  <a:tcPr/>
                </a:tc>
                <a:tc>
                  <a:txBody>
                    <a:bodyPr/>
                    <a:lstStyle/>
                    <a:p>
                      <a:pPr algn="ctr"/>
                      <a:r>
                        <a:rPr kumimoji="1" lang="ja-JP" altLang="en-US" dirty="0"/>
                        <a:t>４月</a:t>
                      </a:r>
                    </a:p>
                  </a:txBody>
                  <a:tcPr/>
                </a:tc>
                <a:extLst>
                  <a:ext uri="{0D108BD9-81ED-4DB2-BD59-A6C34878D82A}">
                    <a16:rowId xmlns:a16="http://schemas.microsoft.com/office/drawing/2014/main" val="1582950930"/>
                  </a:ext>
                </a:extLst>
              </a:tr>
              <a:tr h="771753">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extLst>
                  <a:ext uri="{0D108BD9-81ED-4DB2-BD59-A6C34878D82A}">
                    <a16:rowId xmlns:a16="http://schemas.microsoft.com/office/drawing/2014/main" val="3612209609"/>
                  </a:ext>
                </a:extLst>
              </a:tr>
              <a:tr h="771753">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a:p>
                  </a:txBody>
                  <a:tcPr/>
                </a:tc>
                <a:tc>
                  <a:txBody>
                    <a:bodyPr/>
                    <a:lstStyle/>
                    <a:p>
                      <a:pPr algn="ctr"/>
                      <a:endParaRPr kumimoji="1" lang="ja-JP" altLang="en-US" dirty="0"/>
                    </a:p>
                  </a:txBody>
                  <a:tcPr/>
                </a:tc>
                <a:extLst>
                  <a:ext uri="{0D108BD9-81ED-4DB2-BD59-A6C34878D82A}">
                    <a16:rowId xmlns:a16="http://schemas.microsoft.com/office/drawing/2014/main" val="815919082"/>
                  </a:ext>
                </a:extLst>
              </a:tr>
            </a:tbl>
          </a:graphicData>
        </a:graphic>
      </p:graphicFrame>
      <p:sp>
        <p:nvSpPr>
          <p:cNvPr id="8" name="テキスト ボックス 7">
            <a:extLst>
              <a:ext uri="{FF2B5EF4-FFF2-40B4-BE49-F238E27FC236}">
                <a16:creationId xmlns:a16="http://schemas.microsoft.com/office/drawing/2014/main" id="{BA242F46-3BD0-4BDA-A641-39D9D6181D68}"/>
              </a:ext>
            </a:extLst>
          </p:cNvPr>
          <p:cNvSpPr txBox="1"/>
          <p:nvPr/>
        </p:nvSpPr>
        <p:spPr>
          <a:xfrm>
            <a:off x="7275291" y="6053865"/>
            <a:ext cx="1709122" cy="369332"/>
          </a:xfrm>
          <a:prstGeom prst="rect">
            <a:avLst/>
          </a:prstGeom>
          <a:noFill/>
        </p:spPr>
        <p:txBody>
          <a:bodyPr wrap="none" rtlCol="0">
            <a:spAutoFit/>
          </a:bodyPr>
          <a:lstStyle/>
          <a:p>
            <a:r>
              <a:rPr kumimoji="1" lang="ja-JP" altLang="en-US" dirty="0"/>
              <a:t>ジャーナル投稿</a:t>
            </a:r>
          </a:p>
        </p:txBody>
      </p:sp>
      <p:sp>
        <p:nvSpPr>
          <p:cNvPr id="9" name="矢印: 右 8">
            <a:extLst>
              <a:ext uri="{FF2B5EF4-FFF2-40B4-BE49-F238E27FC236}">
                <a16:creationId xmlns:a16="http://schemas.microsoft.com/office/drawing/2014/main" id="{CA3B3DA7-EECB-4D91-89CA-DD36C506397C}"/>
              </a:ext>
            </a:extLst>
          </p:cNvPr>
          <p:cNvSpPr/>
          <p:nvPr/>
        </p:nvSpPr>
        <p:spPr>
          <a:xfrm>
            <a:off x="1043607" y="4934472"/>
            <a:ext cx="1936869" cy="17922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0" name="テキスト ボックス 9">
            <a:extLst>
              <a:ext uri="{FF2B5EF4-FFF2-40B4-BE49-F238E27FC236}">
                <a16:creationId xmlns:a16="http://schemas.microsoft.com/office/drawing/2014/main" id="{F08585A6-BA75-43D4-877A-3220FB398232}"/>
              </a:ext>
            </a:extLst>
          </p:cNvPr>
          <p:cNvSpPr txBox="1"/>
          <p:nvPr/>
        </p:nvSpPr>
        <p:spPr>
          <a:xfrm>
            <a:off x="2417554" y="5712490"/>
            <a:ext cx="2459328" cy="369332"/>
          </a:xfrm>
          <a:prstGeom prst="rect">
            <a:avLst/>
          </a:prstGeom>
          <a:noFill/>
        </p:spPr>
        <p:txBody>
          <a:bodyPr wrap="none" rtlCol="0">
            <a:spAutoFit/>
          </a:bodyPr>
          <a:lstStyle/>
          <a:p>
            <a:r>
              <a:rPr kumimoji="1" lang="ja-JP" altLang="en-US" dirty="0"/>
              <a:t>述語サジェストシステム</a:t>
            </a:r>
          </a:p>
        </p:txBody>
      </p:sp>
      <p:sp>
        <p:nvSpPr>
          <p:cNvPr id="11" name="テキスト ボックス 10">
            <a:extLst>
              <a:ext uri="{FF2B5EF4-FFF2-40B4-BE49-F238E27FC236}">
                <a16:creationId xmlns:a16="http://schemas.microsoft.com/office/drawing/2014/main" id="{3A068A2E-DB7C-4C0C-A7BC-1F592AA31767}"/>
              </a:ext>
            </a:extLst>
          </p:cNvPr>
          <p:cNvSpPr txBox="1"/>
          <p:nvPr/>
        </p:nvSpPr>
        <p:spPr>
          <a:xfrm>
            <a:off x="998500" y="5084657"/>
            <a:ext cx="1939955" cy="369332"/>
          </a:xfrm>
          <a:prstGeom prst="rect">
            <a:avLst/>
          </a:prstGeom>
          <a:noFill/>
        </p:spPr>
        <p:txBody>
          <a:bodyPr wrap="none" rtlCol="0">
            <a:spAutoFit/>
          </a:bodyPr>
          <a:lstStyle/>
          <a:p>
            <a:r>
              <a:rPr kumimoji="1" lang="ja-JP" altLang="en-US" dirty="0"/>
              <a:t>述語学習システム</a:t>
            </a:r>
          </a:p>
        </p:txBody>
      </p:sp>
      <p:sp>
        <p:nvSpPr>
          <p:cNvPr id="12" name="矢印: 右 11">
            <a:extLst>
              <a:ext uri="{FF2B5EF4-FFF2-40B4-BE49-F238E27FC236}">
                <a16:creationId xmlns:a16="http://schemas.microsoft.com/office/drawing/2014/main" id="{8B066D57-FF55-45A3-9698-AEAE02DD376D}"/>
              </a:ext>
            </a:extLst>
          </p:cNvPr>
          <p:cNvSpPr/>
          <p:nvPr/>
        </p:nvSpPr>
        <p:spPr>
          <a:xfrm>
            <a:off x="2717872" y="5537442"/>
            <a:ext cx="2404610" cy="2160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3" name="テキスト ボックス 12">
            <a:extLst>
              <a:ext uri="{FF2B5EF4-FFF2-40B4-BE49-F238E27FC236}">
                <a16:creationId xmlns:a16="http://schemas.microsoft.com/office/drawing/2014/main" id="{0DC3757A-D104-4830-983D-F8BC3B6DB351}"/>
              </a:ext>
            </a:extLst>
          </p:cNvPr>
          <p:cNvSpPr txBox="1"/>
          <p:nvPr/>
        </p:nvSpPr>
        <p:spPr>
          <a:xfrm>
            <a:off x="5265351" y="5116778"/>
            <a:ext cx="1107996" cy="369332"/>
          </a:xfrm>
          <a:prstGeom prst="rect">
            <a:avLst/>
          </a:prstGeom>
          <a:noFill/>
        </p:spPr>
        <p:txBody>
          <a:bodyPr wrap="none" rtlCol="0">
            <a:spAutoFit/>
          </a:bodyPr>
          <a:lstStyle/>
          <a:p>
            <a:r>
              <a:rPr kumimoji="1" lang="ja-JP" altLang="en-US" dirty="0"/>
              <a:t>現場試用</a:t>
            </a:r>
          </a:p>
        </p:txBody>
      </p:sp>
      <p:sp>
        <p:nvSpPr>
          <p:cNvPr id="14" name="矢印: 右 13">
            <a:extLst>
              <a:ext uri="{FF2B5EF4-FFF2-40B4-BE49-F238E27FC236}">
                <a16:creationId xmlns:a16="http://schemas.microsoft.com/office/drawing/2014/main" id="{B19F9957-603A-4B14-8C49-3E08CBBD7096}"/>
              </a:ext>
            </a:extLst>
          </p:cNvPr>
          <p:cNvSpPr/>
          <p:nvPr/>
        </p:nvSpPr>
        <p:spPr>
          <a:xfrm>
            <a:off x="5122482" y="4968056"/>
            <a:ext cx="1393734" cy="21600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5" name="矢印: 右 14">
            <a:extLst>
              <a:ext uri="{FF2B5EF4-FFF2-40B4-BE49-F238E27FC236}">
                <a16:creationId xmlns:a16="http://schemas.microsoft.com/office/drawing/2014/main" id="{D274771B-966A-4AF2-BC98-628CA992EF42}"/>
              </a:ext>
            </a:extLst>
          </p:cNvPr>
          <p:cNvSpPr/>
          <p:nvPr/>
        </p:nvSpPr>
        <p:spPr>
          <a:xfrm>
            <a:off x="5508104" y="5544724"/>
            <a:ext cx="2160240" cy="2422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sp>
        <p:nvSpPr>
          <p:cNvPr id="16" name="テキスト ボックス 15">
            <a:extLst>
              <a:ext uri="{FF2B5EF4-FFF2-40B4-BE49-F238E27FC236}">
                <a16:creationId xmlns:a16="http://schemas.microsoft.com/office/drawing/2014/main" id="{546B2A82-D69D-43AA-A899-170335882B87}"/>
              </a:ext>
            </a:extLst>
          </p:cNvPr>
          <p:cNvSpPr txBox="1"/>
          <p:nvPr/>
        </p:nvSpPr>
        <p:spPr>
          <a:xfrm>
            <a:off x="6017525" y="5712490"/>
            <a:ext cx="1107996" cy="369332"/>
          </a:xfrm>
          <a:prstGeom prst="rect">
            <a:avLst/>
          </a:prstGeom>
          <a:noFill/>
        </p:spPr>
        <p:txBody>
          <a:bodyPr wrap="none" rtlCol="0">
            <a:spAutoFit/>
          </a:bodyPr>
          <a:lstStyle/>
          <a:p>
            <a:r>
              <a:rPr kumimoji="1" lang="ja-JP" altLang="en-US" dirty="0"/>
              <a:t>論文執筆</a:t>
            </a:r>
          </a:p>
        </p:txBody>
      </p:sp>
      <p:sp>
        <p:nvSpPr>
          <p:cNvPr id="17" name="楕円 16">
            <a:extLst>
              <a:ext uri="{FF2B5EF4-FFF2-40B4-BE49-F238E27FC236}">
                <a16:creationId xmlns:a16="http://schemas.microsoft.com/office/drawing/2014/main" id="{934A3BE8-CE04-4251-BB0C-A91D8EFA4919}"/>
              </a:ext>
            </a:extLst>
          </p:cNvPr>
          <p:cNvSpPr/>
          <p:nvPr/>
        </p:nvSpPr>
        <p:spPr>
          <a:xfrm>
            <a:off x="1367303" y="5795972"/>
            <a:ext cx="255153" cy="2369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800" dirty="0"/>
          </a:p>
        </p:txBody>
      </p:sp>
      <p:sp>
        <p:nvSpPr>
          <p:cNvPr id="18" name="テキスト ボックス 17">
            <a:extLst>
              <a:ext uri="{FF2B5EF4-FFF2-40B4-BE49-F238E27FC236}">
                <a16:creationId xmlns:a16="http://schemas.microsoft.com/office/drawing/2014/main" id="{835879E6-A030-4CED-A494-990655EDB78C}"/>
              </a:ext>
            </a:extLst>
          </p:cNvPr>
          <p:cNvSpPr txBox="1"/>
          <p:nvPr/>
        </p:nvSpPr>
        <p:spPr>
          <a:xfrm>
            <a:off x="775501" y="6040901"/>
            <a:ext cx="1569660" cy="369332"/>
          </a:xfrm>
          <a:prstGeom prst="rect">
            <a:avLst/>
          </a:prstGeom>
          <a:noFill/>
        </p:spPr>
        <p:txBody>
          <a:bodyPr wrap="none" rtlCol="0">
            <a:spAutoFit/>
          </a:bodyPr>
          <a:lstStyle/>
          <a:p>
            <a:r>
              <a:rPr kumimoji="1" lang="ja-JP" altLang="en-US" dirty="0"/>
              <a:t>九州支部大会</a:t>
            </a:r>
          </a:p>
        </p:txBody>
      </p:sp>
      <p:sp>
        <p:nvSpPr>
          <p:cNvPr id="19" name="楕円 18">
            <a:extLst>
              <a:ext uri="{FF2B5EF4-FFF2-40B4-BE49-F238E27FC236}">
                <a16:creationId xmlns:a16="http://schemas.microsoft.com/office/drawing/2014/main" id="{11539471-9309-45B5-B3C0-5D6ADB477AD6}"/>
              </a:ext>
            </a:extLst>
          </p:cNvPr>
          <p:cNvSpPr/>
          <p:nvPr/>
        </p:nvSpPr>
        <p:spPr>
          <a:xfrm>
            <a:off x="5170173" y="5816965"/>
            <a:ext cx="255153" cy="2369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800" dirty="0"/>
          </a:p>
        </p:txBody>
      </p:sp>
      <p:sp>
        <p:nvSpPr>
          <p:cNvPr id="20" name="テキスト ボックス 19">
            <a:extLst>
              <a:ext uri="{FF2B5EF4-FFF2-40B4-BE49-F238E27FC236}">
                <a16:creationId xmlns:a16="http://schemas.microsoft.com/office/drawing/2014/main" id="{51E4681F-725A-4010-B606-A2422967DFEA}"/>
              </a:ext>
            </a:extLst>
          </p:cNvPr>
          <p:cNvSpPr txBox="1"/>
          <p:nvPr/>
        </p:nvSpPr>
        <p:spPr>
          <a:xfrm>
            <a:off x="4954155" y="6009051"/>
            <a:ext cx="717825" cy="369332"/>
          </a:xfrm>
          <a:prstGeom prst="rect">
            <a:avLst/>
          </a:prstGeom>
          <a:noFill/>
        </p:spPr>
        <p:txBody>
          <a:bodyPr wrap="none" rtlCol="0">
            <a:spAutoFit/>
          </a:bodyPr>
          <a:lstStyle/>
          <a:p>
            <a:r>
              <a:rPr kumimoji="1" lang="en-US" altLang="ja-JP" dirty="0"/>
              <a:t>AROB</a:t>
            </a:r>
            <a:endParaRPr kumimoji="1" lang="ja-JP" altLang="en-US" dirty="0"/>
          </a:p>
        </p:txBody>
      </p:sp>
      <p:sp>
        <p:nvSpPr>
          <p:cNvPr id="21" name="楕円 20">
            <a:extLst>
              <a:ext uri="{FF2B5EF4-FFF2-40B4-BE49-F238E27FC236}">
                <a16:creationId xmlns:a16="http://schemas.microsoft.com/office/drawing/2014/main" id="{421172AE-2911-4CEC-AB3B-53208A9B418B}"/>
              </a:ext>
            </a:extLst>
          </p:cNvPr>
          <p:cNvSpPr/>
          <p:nvPr/>
        </p:nvSpPr>
        <p:spPr>
          <a:xfrm>
            <a:off x="8025821" y="5816965"/>
            <a:ext cx="255153" cy="2369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sz="2800" dirty="0"/>
          </a:p>
        </p:txBody>
      </p:sp>
    </p:spTree>
    <p:extLst>
      <p:ext uri="{BB962C8B-B14F-4D97-AF65-F5344CB8AC3E}">
        <p14:creationId xmlns:p14="http://schemas.microsoft.com/office/powerpoint/2010/main" val="37507069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 name="表 64">
            <a:extLst>
              <a:ext uri="{FF2B5EF4-FFF2-40B4-BE49-F238E27FC236}">
                <a16:creationId xmlns:a16="http://schemas.microsoft.com/office/drawing/2014/main" id="{C1851358-56E6-4DB3-8FD4-8C6C2980B54F}"/>
              </a:ext>
            </a:extLst>
          </p:cNvPr>
          <p:cNvGraphicFramePr>
            <a:graphicFrameLocks noGrp="1"/>
          </p:cNvGraphicFramePr>
          <p:nvPr/>
        </p:nvGraphicFramePr>
        <p:xfrm>
          <a:off x="1475655" y="5043394"/>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graphicFrame>
        <p:nvGraphicFramePr>
          <p:cNvPr id="64" name="表 63">
            <a:extLst>
              <a:ext uri="{FF2B5EF4-FFF2-40B4-BE49-F238E27FC236}">
                <a16:creationId xmlns:a16="http://schemas.microsoft.com/office/drawing/2014/main" id="{CF2F365D-A1F8-4D2C-A8DF-62FDFAF78C1B}"/>
              </a:ext>
            </a:extLst>
          </p:cNvPr>
          <p:cNvGraphicFramePr>
            <a:graphicFrameLocks noGrp="1"/>
          </p:cNvGraphicFramePr>
          <p:nvPr/>
        </p:nvGraphicFramePr>
        <p:xfrm>
          <a:off x="1331639" y="4931533"/>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sp>
        <p:nvSpPr>
          <p:cNvPr id="2" name="タイトル 1">
            <a:extLst>
              <a:ext uri="{FF2B5EF4-FFF2-40B4-BE49-F238E27FC236}">
                <a16:creationId xmlns:a16="http://schemas.microsoft.com/office/drawing/2014/main" id="{E3EA4939-1AFA-4B5B-8A05-33F2A54D8996}"/>
              </a:ext>
            </a:extLst>
          </p:cNvPr>
          <p:cNvSpPr>
            <a:spLocks noGrp="1"/>
          </p:cNvSpPr>
          <p:nvPr>
            <p:ph type="title"/>
          </p:nvPr>
        </p:nvSpPr>
        <p:spPr/>
        <p:txBody>
          <a:bodyPr/>
          <a:lstStyle/>
          <a:p>
            <a:r>
              <a:rPr kumimoji="1" lang="ja-JP" altLang="en-US" dirty="0"/>
              <a:t>実験結果</a:t>
            </a:r>
          </a:p>
        </p:txBody>
      </p:sp>
      <p:sp>
        <p:nvSpPr>
          <p:cNvPr id="3" name="コンテンツ プレースホルダー 2">
            <a:extLst>
              <a:ext uri="{FF2B5EF4-FFF2-40B4-BE49-F238E27FC236}">
                <a16:creationId xmlns:a16="http://schemas.microsoft.com/office/drawing/2014/main" id="{0441F16F-F9EE-4686-8DE2-24DF8B2B441D}"/>
              </a:ext>
            </a:extLst>
          </p:cNvPr>
          <p:cNvSpPr>
            <a:spLocks noGrp="1"/>
          </p:cNvSpPr>
          <p:nvPr>
            <p:ph idx="1"/>
          </p:nvPr>
        </p:nvSpPr>
        <p:spPr/>
        <p:txBody>
          <a:bodyPr/>
          <a:lstStyle/>
          <a:p>
            <a:r>
              <a:rPr kumimoji="1" lang="ja-JP" altLang="en-US" dirty="0"/>
              <a:t>考察</a:t>
            </a:r>
            <a:endParaRPr kumimoji="1" lang="en-US" altLang="ja-JP" dirty="0"/>
          </a:p>
          <a:p>
            <a:pPr lvl="1"/>
            <a:r>
              <a:rPr lang="en-US" altLang="ja-JP" dirty="0"/>
              <a:t>Wikipedia</a:t>
            </a:r>
            <a:r>
              <a:rPr lang="ja-JP" altLang="ja-JP" dirty="0"/>
              <a:t>辞書のほうが意味を限定できるクラスタが多く分類</a:t>
            </a:r>
            <a:r>
              <a:rPr lang="ja-JP" altLang="en-US" dirty="0"/>
              <a:t>された</a:t>
            </a:r>
            <a:endParaRPr lang="en-US" altLang="ja-JP" dirty="0"/>
          </a:p>
          <a:p>
            <a:pPr lvl="1"/>
            <a:r>
              <a:rPr lang="ja-JP" altLang="ja-JP" dirty="0"/>
              <a:t>コーパスを変えると，</a:t>
            </a:r>
            <a:r>
              <a:rPr lang="en-US" altLang="ja-JP" dirty="0"/>
              <a:t>word2vec</a:t>
            </a:r>
            <a:r>
              <a:rPr lang="ja-JP" altLang="ja-JP" dirty="0"/>
              <a:t>の学習の結果</a:t>
            </a:r>
            <a:r>
              <a:rPr lang="ja-JP" altLang="en-US" dirty="0"/>
              <a:t>の</a:t>
            </a:r>
            <a:r>
              <a:rPr lang="ja-JP" altLang="ja-JP" dirty="0"/>
              <a:t>辞書に大きな差異が見られる</a:t>
            </a:r>
            <a:endParaRPr lang="en-US" altLang="ja-JP" dirty="0"/>
          </a:p>
          <a:p>
            <a:pPr lvl="2"/>
            <a:r>
              <a:rPr lang="ja-JP" altLang="en-US" dirty="0"/>
              <a:t>特徴がつかみやすい単語（地名、数字など）は同じように学習できる</a:t>
            </a:r>
            <a:endParaRPr lang="en-US" altLang="ja-JP" dirty="0"/>
          </a:p>
          <a:p>
            <a:pPr lvl="2"/>
            <a:r>
              <a:rPr lang="ja-JP" altLang="en-US" dirty="0"/>
              <a:t>クラスタが近い（類似度が大きい）</a:t>
            </a:r>
            <a:endParaRPr lang="en-US" altLang="ja-JP" dirty="0"/>
          </a:p>
          <a:p>
            <a:r>
              <a:rPr lang="ja-JP" altLang="en-US" dirty="0"/>
              <a:t>今後の方針</a:t>
            </a:r>
            <a:endParaRPr lang="en-US" altLang="ja-JP" dirty="0"/>
          </a:p>
          <a:p>
            <a:pPr lvl="1"/>
            <a:r>
              <a:rPr lang="ja-JP" altLang="en-US" dirty="0"/>
              <a:t>実際のオープンデータと絡めた分析が必要</a:t>
            </a:r>
            <a:endParaRPr lang="en-US" altLang="ja-JP" dirty="0"/>
          </a:p>
          <a:p>
            <a:pPr lvl="1"/>
            <a:r>
              <a:rPr lang="ja-JP" altLang="en-US" dirty="0"/>
              <a:t>公開されているオープンデータの項目名と項目データを</a:t>
            </a:r>
            <a:r>
              <a:rPr lang="en-US" altLang="ja-JP" dirty="0"/>
              <a:t>Word2Vec</a:t>
            </a:r>
            <a:r>
              <a:rPr lang="ja-JP" altLang="en-US" dirty="0"/>
              <a:t>で学習する</a:t>
            </a:r>
            <a:endParaRPr lang="en-US" altLang="ja-JP" dirty="0"/>
          </a:p>
        </p:txBody>
      </p:sp>
      <p:sp>
        <p:nvSpPr>
          <p:cNvPr id="4" name="スライド番号プレースホルダー 3">
            <a:extLst>
              <a:ext uri="{FF2B5EF4-FFF2-40B4-BE49-F238E27FC236}">
                <a16:creationId xmlns:a16="http://schemas.microsoft.com/office/drawing/2014/main" id="{318953E0-E639-42CE-A9AF-CA6F41704315}"/>
              </a:ext>
            </a:extLst>
          </p:cNvPr>
          <p:cNvSpPr>
            <a:spLocks noGrp="1"/>
          </p:cNvSpPr>
          <p:nvPr>
            <p:ph type="sldNum" sz="quarter" idx="12"/>
          </p:nvPr>
        </p:nvSpPr>
        <p:spPr>
          <a:xfrm>
            <a:off x="6057900" y="6356351"/>
            <a:ext cx="2457450" cy="365125"/>
          </a:xfrm>
        </p:spPr>
        <p:txBody>
          <a:bodyPr/>
          <a:lstStyle/>
          <a:p>
            <a:fld id="{246E97CF-0504-4E3F-9290-CC6BBD911ACE}" type="slidenum">
              <a:rPr kumimoji="1" lang="ja-JP" altLang="en-US" smtClean="0"/>
              <a:pPr/>
              <a:t>43</a:t>
            </a:fld>
            <a:endParaRPr kumimoji="1" lang="ja-JP" altLang="en-US"/>
          </a:p>
        </p:txBody>
      </p:sp>
      <p:graphicFrame>
        <p:nvGraphicFramePr>
          <p:cNvPr id="7" name="表 6">
            <a:extLst>
              <a:ext uri="{FF2B5EF4-FFF2-40B4-BE49-F238E27FC236}">
                <a16:creationId xmlns:a16="http://schemas.microsoft.com/office/drawing/2014/main" id="{03DE693D-BFD8-4740-9A23-F81DC1769EA3}"/>
              </a:ext>
            </a:extLst>
          </p:cNvPr>
          <p:cNvGraphicFramePr>
            <a:graphicFrameLocks noGrp="1"/>
          </p:cNvGraphicFramePr>
          <p:nvPr/>
        </p:nvGraphicFramePr>
        <p:xfrm>
          <a:off x="1183129" y="4868626"/>
          <a:ext cx="3096345" cy="1536172"/>
        </p:xfrm>
        <a:graphic>
          <a:graphicData uri="http://schemas.openxmlformats.org/drawingml/2006/table">
            <a:tbl>
              <a:tblPr firstRow="1" bandRow="1">
                <a:tableStyleId>{5C22544A-7EE6-4342-B048-85BDC9FD1C3A}</a:tableStyleId>
              </a:tblPr>
              <a:tblGrid>
                <a:gridCol w="619269">
                  <a:extLst>
                    <a:ext uri="{9D8B030D-6E8A-4147-A177-3AD203B41FA5}">
                      <a16:colId xmlns:a16="http://schemas.microsoft.com/office/drawing/2014/main" val="1024637627"/>
                    </a:ext>
                  </a:extLst>
                </a:gridCol>
                <a:gridCol w="619269">
                  <a:extLst>
                    <a:ext uri="{9D8B030D-6E8A-4147-A177-3AD203B41FA5}">
                      <a16:colId xmlns:a16="http://schemas.microsoft.com/office/drawing/2014/main" val="1641706886"/>
                    </a:ext>
                  </a:extLst>
                </a:gridCol>
                <a:gridCol w="619269">
                  <a:extLst>
                    <a:ext uri="{9D8B030D-6E8A-4147-A177-3AD203B41FA5}">
                      <a16:colId xmlns:a16="http://schemas.microsoft.com/office/drawing/2014/main" val="2461206761"/>
                    </a:ext>
                  </a:extLst>
                </a:gridCol>
                <a:gridCol w="619269">
                  <a:extLst>
                    <a:ext uri="{9D8B030D-6E8A-4147-A177-3AD203B41FA5}">
                      <a16:colId xmlns:a16="http://schemas.microsoft.com/office/drawing/2014/main" val="2544936982"/>
                    </a:ext>
                  </a:extLst>
                </a:gridCol>
                <a:gridCol w="619269">
                  <a:extLst>
                    <a:ext uri="{9D8B030D-6E8A-4147-A177-3AD203B41FA5}">
                      <a16:colId xmlns:a16="http://schemas.microsoft.com/office/drawing/2014/main" val="3887793010"/>
                    </a:ext>
                  </a:extLst>
                </a:gridCol>
              </a:tblGrid>
              <a:tr h="384043">
                <a:tc>
                  <a:txBody>
                    <a:bodyPr/>
                    <a:lstStyle/>
                    <a:p>
                      <a:pPr algn="ctr"/>
                      <a:r>
                        <a:rPr kumimoji="1" lang="en-US" altLang="ja-JP" sz="1600" dirty="0"/>
                        <a:t>A</a:t>
                      </a:r>
                      <a:endParaRPr kumimoji="1" lang="ja-JP" altLang="en-US" sz="1600" dirty="0"/>
                    </a:p>
                  </a:txBody>
                  <a:tcPr/>
                </a:tc>
                <a:tc>
                  <a:txBody>
                    <a:bodyPr/>
                    <a:lstStyle/>
                    <a:p>
                      <a:pPr algn="ctr"/>
                      <a:r>
                        <a:rPr kumimoji="1" lang="en-US" altLang="ja-JP" sz="1600" dirty="0"/>
                        <a:t>B</a:t>
                      </a:r>
                      <a:endParaRPr kumimoji="1" lang="ja-JP" altLang="en-US" sz="1600" dirty="0"/>
                    </a:p>
                  </a:txBody>
                  <a:tcPr/>
                </a:tc>
                <a:tc>
                  <a:txBody>
                    <a:bodyPr/>
                    <a:lstStyle/>
                    <a:p>
                      <a:pPr algn="ctr"/>
                      <a:r>
                        <a:rPr kumimoji="1" lang="en-US" altLang="ja-JP" sz="1600" dirty="0"/>
                        <a:t>C</a:t>
                      </a:r>
                      <a:endParaRPr kumimoji="1" lang="ja-JP" altLang="en-US" sz="1600" dirty="0"/>
                    </a:p>
                  </a:txBody>
                  <a:tcPr/>
                </a:tc>
                <a:tc>
                  <a:txBody>
                    <a:bodyPr/>
                    <a:lstStyle/>
                    <a:p>
                      <a:pPr algn="ctr"/>
                      <a:r>
                        <a:rPr kumimoji="1" lang="en-US" altLang="ja-JP" sz="1600" dirty="0"/>
                        <a:t>D</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448853674"/>
                  </a:ext>
                </a:extLst>
              </a:tr>
              <a:tr h="384043">
                <a:tc>
                  <a:txBody>
                    <a:bodyPr/>
                    <a:lstStyle/>
                    <a:p>
                      <a:pPr algn="ctr"/>
                      <a:r>
                        <a:rPr kumimoji="1" lang="en-US" altLang="ja-JP" sz="1600" dirty="0"/>
                        <a:t>a1</a:t>
                      </a:r>
                      <a:endParaRPr kumimoji="1" lang="ja-JP" altLang="en-US" sz="1600" dirty="0"/>
                    </a:p>
                  </a:txBody>
                  <a:tcPr/>
                </a:tc>
                <a:tc>
                  <a:txBody>
                    <a:bodyPr/>
                    <a:lstStyle/>
                    <a:p>
                      <a:pPr algn="ctr"/>
                      <a:r>
                        <a:rPr kumimoji="1" lang="en-US" altLang="ja-JP" sz="1600" dirty="0"/>
                        <a:t>b1</a:t>
                      </a:r>
                      <a:endParaRPr kumimoji="1" lang="ja-JP" altLang="en-US" sz="1600" dirty="0"/>
                    </a:p>
                  </a:txBody>
                  <a:tcPr/>
                </a:tc>
                <a:tc>
                  <a:txBody>
                    <a:bodyPr/>
                    <a:lstStyle/>
                    <a:p>
                      <a:pPr algn="ctr"/>
                      <a:r>
                        <a:rPr kumimoji="1" lang="en-US" altLang="ja-JP" sz="1600" dirty="0"/>
                        <a:t>c1</a:t>
                      </a:r>
                      <a:endParaRPr kumimoji="1" lang="ja-JP" altLang="en-US" sz="1600" dirty="0"/>
                    </a:p>
                  </a:txBody>
                  <a:tcPr/>
                </a:tc>
                <a:tc>
                  <a:txBody>
                    <a:bodyPr/>
                    <a:lstStyle/>
                    <a:p>
                      <a:pPr algn="ctr"/>
                      <a:r>
                        <a:rPr kumimoji="1" lang="en-US" altLang="ja-JP" sz="1600" dirty="0"/>
                        <a:t>d1</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3284396811"/>
                  </a:ext>
                </a:extLst>
              </a:tr>
              <a:tr h="384043">
                <a:tc>
                  <a:txBody>
                    <a:bodyPr/>
                    <a:lstStyle/>
                    <a:p>
                      <a:pPr algn="ctr"/>
                      <a:r>
                        <a:rPr kumimoji="1" lang="en-US" altLang="ja-JP" sz="1600" dirty="0"/>
                        <a:t>a2</a:t>
                      </a:r>
                      <a:endParaRPr kumimoji="1" lang="ja-JP" altLang="en-US" sz="1600" dirty="0"/>
                    </a:p>
                  </a:txBody>
                  <a:tcPr/>
                </a:tc>
                <a:tc>
                  <a:txBody>
                    <a:bodyPr/>
                    <a:lstStyle/>
                    <a:p>
                      <a:pPr algn="ctr"/>
                      <a:r>
                        <a:rPr kumimoji="1" lang="en-US" altLang="ja-JP" sz="1600" dirty="0"/>
                        <a:t>b2</a:t>
                      </a:r>
                      <a:endParaRPr kumimoji="1" lang="ja-JP" altLang="en-US" sz="1600" dirty="0"/>
                    </a:p>
                  </a:txBody>
                  <a:tcPr/>
                </a:tc>
                <a:tc>
                  <a:txBody>
                    <a:bodyPr/>
                    <a:lstStyle/>
                    <a:p>
                      <a:pPr algn="ctr"/>
                      <a:r>
                        <a:rPr kumimoji="1" lang="en-US" altLang="ja-JP" sz="1600" dirty="0"/>
                        <a:t>c2</a:t>
                      </a:r>
                      <a:endParaRPr kumimoji="1" lang="ja-JP" altLang="en-US" sz="1600" dirty="0"/>
                    </a:p>
                  </a:txBody>
                  <a:tcPr/>
                </a:tc>
                <a:tc>
                  <a:txBody>
                    <a:bodyPr/>
                    <a:lstStyle/>
                    <a:p>
                      <a:pPr algn="ctr"/>
                      <a:r>
                        <a:rPr kumimoji="1" lang="en-US" altLang="ja-JP" sz="1600" dirty="0"/>
                        <a:t>d2</a:t>
                      </a:r>
                      <a:endParaRPr kumimoji="1" lang="ja-JP" altLang="en-US" sz="1600" dirty="0"/>
                    </a:p>
                  </a:txBody>
                  <a:tcPr/>
                </a:tc>
                <a:tc>
                  <a:txBody>
                    <a:bodyPr/>
                    <a:lstStyle/>
                    <a:p>
                      <a:pPr algn="ctr"/>
                      <a:r>
                        <a:rPr kumimoji="1" lang="en-US" altLang="ja-JP" sz="1600" dirty="0"/>
                        <a:t>…</a:t>
                      </a:r>
                      <a:endParaRPr kumimoji="1" lang="ja-JP" altLang="en-US" sz="1600" dirty="0"/>
                    </a:p>
                  </a:txBody>
                  <a:tcPr/>
                </a:tc>
                <a:extLst>
                  <a:ext uri="{0D108BD9-81ED-4DB2-BD59-A6C34878D82A}">
                    <a16:rowId xmlns:a16="http://schemas.microsoft.com/office/drawing/2014/main" val="2145092279"/>
                  </a:ext>
                </a:extLst>
              </a:tr>
              <a:tr h="384043">
                <a:tc>
                  <a:txBody>
                    <a:bodyPr/>
                    <a:lstStyle/>
                    <a:p>
                      <a:pPr algn="ctr"/>
                      <a:r>
                        <a:rPr kumimoji="1" lang="en-US" altLang="ja-JP" sz="1600" dirty="0"/>
                        <a:t>:</a:t>
                      </a:r>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r>
                        <a:rPr kumimoji="1" lang="en-US" altLang="ja-JP" sz="1600" dirty="0"/>
                        <a:t>:</a:t>
                      </a:r>
                      <a:endParaRPr kumimoji="1" lang="ja-JP" altLang="en-US" sz="1600" dirty="0"/>
                    </a:p>
                  </a:txBody>
                  <a:tcPr/>
                </a:tc>
                <a:tc>
                  <a:txBody>
                    <a:bodyPr/>
                    <a:lstStyle/>
                    <a:p>
                      <a:pPr algn="ctr"/>
                      <a:endParaRPr kumimoji="1" lang="ja-JP" altLang="en-US" sz="1600" dirty="0"/>
                    </a:p>
                  </a:txBody>
                  <a:tcPr/>
                </a:tc>
                <a:extLst>
                  <a:ext uri="{0D108BD9-81ED-4DB2-BD59-A6C34878D82A}">
                    <a16:rowId xmlns:a16="http://schemas.microsoft.com/office/drawing/2014/main" val="186359056"/>
                  </a:ext>
                </a:extLst>
              </a:tr>
            </a:tbl>
          </a:graphicData>
        </a:graphic>
      </p:graphicFrame>
      <p:sp>
        <p:nvSpPr>
          <p:cNvPr id="8" name="正方形/長方形 7">
            <a:extLst>
              <a:ext uri="{FF2B5EF4-FFF2-40B4-BE49-F238E27FC236}">
                <a16:creationId xmlns:a16="http://schemas.microsoft.com/office/drawing/2014/main" id="{846ECBF6-7FBC-48A9-9591-F4D887EB5E19}"/>
              </a:ext>
            </a:extLst>
          </p:cNvPr>
          <p:cNvSpPr/>
          <p:nvPr/>
        </p:nvSpPr>
        <p:spPr>
          <a:xfrm>
            <a:off x="5359593" y="4640162"/>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9" name="正方形/長方形 8">
            <a:extLst>
              <a:ext uri="{FF2B5EF4-FFF2-40B4-BE49-F238E27FC236}">
                <a16:creationId xmlns:a16="http://schemas.microsoft.com/office/drawing/2014/main" id="{4960F6D5-79DE-4C62-BA20-61D1F4EDCF15}"/>
              </a:ext>
            </a:extLst>
          </p:cNvPr>
          <p:cNvSpPr/>
          <p:nvPr/>
        </p:nvSpPr>
        <p:spPr>
          <a:xfrm>
            <a:off x="5359593" y="5290343"/>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10" name="正方形/長方形 9">
            <a:extLst>
              <a:ext uri="{FF2B5EF4-FFF2-40B4-BE49-F238E27FC236}">
                <a16:creationId xmlns:a16="http://schemas.microsoft.com/office/drawing/2014/main" id="{E12B5E0F-3E3E-49BA-8D64-6AC12FCA814E}"/>
              </a:ext>
            </a:extLst>
          </p:cNvPr>
          <p:cNvSpPr/>
          <p:nvPr/>
        </p:nvSpPr>
        <p:spPr>
          <a:xfrm>
            <a:off x="5359593" y="5940524"/>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12" name="正方形/長方形 11">
            <a:extLst>
              <a:ext uri="{FF2B5EF4-FFF2-40B4-BE49-F238E27FC236}">
                <a16:creationId xmlns:a16="http://schemas.microsoft.com/office/drawing/2014/main" id="{FDB851C8-286D-43B2-9FB7-33E292BCFD89}"/>
              </a:ext>
            </a:extLst>
          </p:cNvPr>
          <p:cNvSpPr/>
          <p:nvPr/>
        </p:nvSpPr>
        <p:spPr>
          <a:xfrm>
            <a:off x="6473706" y="5114283"/>
            <a:ext cx="216024" cy="82624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13" name="正方形/長方形 12">
            <a:extLst>
              <a:ext uri="{FF2B5EF4-FFF2-40B4-BE49-F238E27FC236}">
                <a16:creationId xmlns:a16="http://schemas.microsoft.com/office/drawing/2014/main" id="{0319C285-6B40-4147-8718-95D99674AF7E}"/>
              </a:ext>
            </a:extLst>
          </p:cNvPr>
          <p:cNvSpPr/>
          <p:nvPr/>
        </p:nvSpPr>
        <p:spPr>
          <a:xfrm>
            <a:off x="7587820" y="4831191"/>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14" name="正方形/長方形 13">
            <a:extLst>
              <a:ext uri="{FF2B5EF4-FFF2-40B4-BE49-F238E27FC236}">
                <a16:creationId xmlns:a16="http://schemas.microsoft.com/office/drawing/2014/main" id="{BB588A5A-6A6E-4443-A9DD-3C877D33143A}"/>
              </a:ext>
            </a:extLst>
          </p:cNvPr>
          <p:cNvSpPr/>
          <p:nvPr/>
        </p:nvSpPr>
        <p:spPr>
          <a:xfrm>
            <a:off x="7575757" y="5794399"/>
            <a:ext cx="216024" cy="50405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cxnSp>
        <p:nvCxnSpPr>
          <p:cNvPr id="18" name="直線矢印コネクタ 17">
            <a:extLst>
              <a:ext uri="{FF2B5EF4-FFF2-40B4-BE49-F238E27FC236}">
                <a16:creationId xmlns:a16="http://schemas.microsoft.com/office/drawing/2014/main" id="{CA5F8794-DECD-472D-B03E-5ADB146C92F5}"/>
              </a:ext>
            </a:extLst>
          </p:cNvPr>
          <p:cNvCxnSpPr>
            <a:cxnSpLocks/>
            <a:stCxn id="9" idx="3"/>
            <a:endCxn id="12" idx="1"/>
          </p:cNvCxnSpPr>
          <p:nvPr/>
        </p:nvCxnSpPr>
        <p:spPr>
          <a:xfrm flipV="1">
            <a:off x="5575617" y="5527404"/>
            <a:ext cx="898089" cy="14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A08A19E7-B220-4787-9802-90BECD5A54BE}"/>
              </a:ext>
            </a:extLst>
          </p:cNvPr>
          <p:cNvCxnSpPr>
            <a:stCxn id="10" idx="3"/>
            <a:endCxn id="12" idx="1"/>
          </p:cNvCxnSpPr>
          <p:nvPr/>
        </p:nvCxnSpPr>
        <p:spPr>
          <a:xfrm flipV="1">
            <a:off x="5575617" y="5527404"/>
            <a:ext cx="898089" cy="665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4F4B0595-95ED-4A22-B82C-F0085037502B}"/>
              </a:ext>
            </a:extLst>
          </p:cNvPr>
          <p:cNvCxnSpPr>
            <a:cxnSpLocks/>
            <a:stCxn id="8" idx="3"/>
            <a:endCxn id="12" idx="1"/>
          </p:cNvCxnSpPr>
          <p:nvPr/>
        </p:nvCxnSpPr>
        <p:spPr>
          <a:xfrm>
            <a:off x="5575617" y="4892190"/>
            <a:ext cx="898089" cy="6352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92023EFB-2DAA-4D4A-A03B-F8C1B987508B}"/>
              </a:ext>
            </a:extLst>
          </p:cNvPr>
          <p:cNvCxnSpPr>
            <a:cxnSpLocks/>
            <a:stCxn id="12" idx="3"/>
            <a:endCxn id="13" idx="1"/>
          </p:cNvCxnSpPr>
          <p:nvPr/>
        </p:nvCxnSpPr>
        <p:spPr>
          <a:xfrm flipV="1">
            <a:off x="6689730" y="5083219"/>
            <a:ext cx="898090" cy="444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3DCFA8DB-8CAF-45D7-AD47-BE86CDBC477B}"/>
              </a:ext>
            </a:extLst>
          </p:cNvPr>
          <p:cNvCxnSpPr>
            <a:cxnSpLocks/>
            <a:stCxn id="12" idx="3"/>
            <a:endCxn id="14" idx="1"/>
          </p:cNvCxnSpPr>
          <p:nvPr/>
        </p:nvCxnSpPr>
        <p:spPr>
          <a:xfrm>
            <a:off x="6689730" y="5527404"/>
            <a:ext cx="886027" cy="5190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楕円 30">
            <a:extLst>
              <a:ext uri="{FF2B5EF4-FFF2-40B4-BE49-F238E27FC236}">
                <a16:creationId xmlns:a16="http://schemas.microsoft.com/office/drawing/2014/main" id="{DAE1BA0F-1102-4679-BA36-39CB07F8CA7F}"/>
              </a:ext>
            </a:extLst>
          </p:cNvPr>
          <p:cNvSpPr/>
          <p:nvPr/>
        </p:nvSpPr>
        <p:spPr>
          <a:xfrm>
            <a:off x="1183129" y="5193358"/>
            <a:ext cx="592148" cy="14023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cxnSp>
        <p:nvCxnSpPr>
          <p:cNvPr id="33" name="直線矢印コネクタ 32">
            <a:extLst>
              <a:ext uri="{FF2B5EF4-FFF2-40B4-BE49-F238E27FC236}">
                <a16:creationId xmlns:a16="http://schemas.microsoft.com/office/drawing/2014/main" id="{04B94873-1E9D-42A4-AFDD-6A6247436267}"/>
              </a:ext>
            </a:extLst>
          </p:cNvPr>
          <p:cNvCxnSpPr>
            <a:cxnSpLocks/>
            <a:stCxn id="31" idx="6"/>
            <a:endCxn id="8" idx="1"/>
          </p:cNvCxnSpPr>
          <p:nvPr/>
        </p:nvCxnSpPr>
        <p:spPr>
          <a:xfrm flipV="1">
            <a:off x="1775277" y="4892190"/>
            <a:ext cx="3584316" cy="100232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DC722BA3-3B51-42B3-82E8-93ED0AD72C64}"/>
              </a:ext>
            </a:extLst>
          </p:cNvPr>
          <p:cNvCxnSpPr>
            <a:cxnSpLocks/>
            <a:stCxn id="31" idx="6"/>
            <a:endCxn id="9" idx="1"/>
          </p:cNvCxnSpPr>
          <p:nvPr/>
        </p:nvCxnSpPr>
        <p:spPr>
          <a:xfrm flipV="1">
            <a:off x="1775277" y="5542371"/>
            <a:ext cx="3584316" cy="35214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904757DC-47C2-459D-9D1C-05700BBD6EA6}"/>
              </a:ext>
            </a:extLst>
          </p:cNvPr>
          <p:cNvCxnSpPr>
            <a:cxnSpLocks/>
            <a:stCxn id="31" idx="6"/>
            <a:endCxn id="10" idx="1"/>
          </p:cNvCxnSpPr>
          <p:nvPr/>
        </p:nvCxnSpPr>
        <p:spPr>
          <a:xfrm>
            <a:off x="1775277" y="5894511"/>
            <a:ext cx="3584316" cy="29804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楕円 40">
            <a:extLst>
              <a:ext uri="{FF2B5EF4-FFF2-40B4-BE49-F238E27FC236}">
                <a16:creationId xmlns:a16="http://schemas.microsoft.com/office/drawing/2014/main" id="{80BAAAC2-6CD9-4AF8-BA95-2432443E2DC3}"/>
              </a:ext>
            </a:extLst>
          </p:cNvPr>
          <p:cNvSpPr/>
          <p:nvPr/>
        </p:nvSpPr>
        <p:spPr>
          <a:xfrm>
            <a:off x="1171066" y="4768514"/>
            <a:ext cx="604211" cy="57000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p>
        </p:txBody>
      </p:sp>
      <p:cxnSp>
        <p:nvCxnSpPr>
          <p:cNvPr id="45" name="コネクタ: カギ線 44">
            <a:extLst>
              <a:ext uri="{FF2B5EF4-FFF2-40B4-BE49-F238E27FC236}">
                <a16:creationId xmlns:a16="http://schemas.microsoft.com/office/drawing/2014/main" id="{C4E7B692-3CE2-4056-BC57-0BF1724BDB06}"/>
              </a:ext>
            </a:extLst>
          </p:cNvPr>
          <p:cNvCxnSpPr>
            <a:cxnSpLocks/>
            <a:stCxn id="41" idx="0"/>
            <a:endCxn id="13" idx="3"/>
          </p:cNvCxnSpPr>
          <p:nvPr/>
        </p:nvCxnSpPr>
        <p:spPr>
          <a:xfrm rot="16200000" flipH="1">
            <a:off x="4481155" y="1760530"/>
            <a:ext cx="314705" cy="6330672"/>
          </a:xfrm>
          <a:prstGeom prst="bentConnector4">
            <a:avLst>
              <a:gd name="adj1" fmla="val -79318"/>
              <a:gd name="adj2" fmla="val 10361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コネクタ: カギ線 46">
            <a:extLst>
              <a:ext uri="{FF2B5EF4-FFF2-40B4-BE49-F238E27FC236}">
                <a16:creationId xmlns:a16="http://schemas.microsoft.com/office/drawing/2014/main" id="{3C797C4C-DDAF-4C22-826E-8FD29069014B}"/>
              </a:ext>
            </a:extLst>
          </p:cNvPr>
          <p:cNvCxnSpPr>
            <a:cxnSpLocks/>
            <a:stCxn id="41" idx="0"/>
            <a:endCxn id="14" idx="3"/>
          </p:cNvCxnSpPr>
          <p:nvPr/>
        </p:nvCxnSpPr>
        <p:spPr>
          <a:xfrm rot="16200000" flipH="1">
            <a:off x="3993519" y="2248166"/>
            <a:ext cx="1277913" cy="6318609"/>
          </a:xfrm>
          <a:prstGeom prst="bentConnector4">
            <a:avLst>
              <a:gd name="adj1" fmla="val -28581"/>
              <a:gd name="adj2" fmla="val 106446"/>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楕円 58">
            <a:extLst>
              <a:ext uri="{FF2B5EF4-FFF2-40B4-BE49-F238E27FC236}">
                <a16:creationId xmlns:a16="http://schemas.microsoft.com/office/drawing/2014/main" id="{1C894BA6-7F13-4E81-93CF-036C747D5E91}"/>
              </a:ext>
            </a:extLst>
          </p:cNvPr>
          <p:cNvSpPr/>
          <p:nvPr/>
        </p:nvSpPr>
        <p:spPr>
          <a:xfrm>
            <a:off x="6057900" y="4768513"/>
            <a:ext cx="1034380" cy="1424039"/>
          </a:xfrm>
          <a:prstGeom prst="ellipse">
            <a:avLst/>
          </a:prstGeom>
          <a:noFill/>
          <a:ln>
            <a:prstDash val="dash"/>
          </a:ln>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2800" dirty="0"/>
          </a:p>
        </p:txBody>
      </p:sp>
      <p:sp>
        <p:nvSpPr>
          <p:cNvPr id="60" name="テキスト ボックス 59">
            <a:extLst>
              <a:ext uri="{FF2B5EF4-FFF2-40B4-BE49-F238E27FC236}">
                <a16:creationId xmlns:a16="http://schemas.microsoft.com/office/drawing/2014/main" id="{FA0210DC-7630-4736-AA60-707172AEB2B7}"/>
              </a:ext>
            </a:extLst>
          </p:cNvPr>
          <p:cNvSpPr txBox="1"/>
          <p:nvPr/>
        </p:nvSpPr>
        <p:spPr>
          <a:xfrm>
            <a:off x="5671984" y="6167446"/>
            <a:ext cx="2222019" cy="646331"/>
          </a:xfrm>
          <a:prstGeom prst="rect">
            <a:avLst/>
          </a:prstGeom>
          <a:noFill/>
        </p:spPr>
        <p:txBody>
          <a:bodyPr wrap="none" rtlCol="0">
            <a:spAutoFit/>
          </a:bodyPr>
          <a:lstStyle/>
          <a:p>
            <a:pPr algn="ctr"/>
            <a:r>
              <a:rPr kumimoji="1" lang="en-US" altLang="ja-JP" dirty="0">
                <a:solidFill>
                  <a:srgbClr val="0070C0"/>
                </a:solidFill>
              </a:rPr>
              <a:t>Word2Vec?</a:t>
            </a:r>
          </a:p>
          <a:p>
            <a:pPr algn="ctr"/>
            <a:r>
              <a:rPr kumimoji="1" lang="en-US" altLang="ja-JP" dirty="0" err="1">
                <a:solidFill>
                  <a:srgbClr val="0070C0"/>
                </a:solidFill>
              </a:rPr>
              <a:t>DeepNeuralNetwork</a:t>
            </a:r>
            <a:r>
              <a:rPr kumimoji="1" lang="en-US" altLang="ja-JP" dirty="0">
                <a:solidFill>
                  <a:srgbClr val="0070C0"/>
                </a:solidFill>
              </a:rPr>
              <a:t>?</a:t>
            </a:r>
            <a:endParaRPr kumimoji="1" lang="ja-JP" altLang="en-US" dirty="0">
              <a:solidFill>
                <a:srgbClr val="0070C0"/>
              </a:solidFill>
            </a:endParaRPr>
          </a:p>
        </p:txBody>
      </p:sp>
      <p:sp>
        <p:nvSpPr>
          <p:cNvPr id="61" name="テキスト ボックス 60">
            <a:extLst>
              <a:ext uri="{FF2B5EF4-FFF2-40B4-BE49-F238E27FC236}">
                <a16:creationId xmlns:a16="http://schemas.microsoft.com/office/drawing/2014/main" id="{6E8B061F-943D-4FBC-9100-91EC097FAE03}"/>
              </a:ext>
            </a:extLst>
          </p:cNvPr>
          <p:cNvSpPr txBox="1"/>
          <p:nvPr/>
        </p:nvSpPr>
        <p:spPr>
          <a:xfrm>
            <a:off x="1777211" y="6330271"/>
            <a:ext cx="2396570" cy="369332"/>
          </a:xfrm>
          <a:prstGeom prst="rect">
            <a:avLst/>
          </a:prstGeom>
          <a:noFill/>
        </p:spPr>
        <p:txBody>
          <a:bodyPr wrap="square" rtlCol="0">
            <a:spAutoFit/>
          </a:bodyPr>
          <a:lstStyle/>
          <a:p>
            <a:r>
              <a:rPr kumimoji="1" lang="ja-JP" altLang="en-US" dirty="0"/>
              <a:t>オープンデータ（</a:t>
            </a:r>
            <a:r>
              <a:rPr kumimoji="1" lang="en-US" altLang="ja-JP" dirty="0"/>
              <a:t>CSV</a:t>
            </a:r>
            <a:r>
              <a:rPr kumimoji="1" lang="ja-JP" altLang="en-US" dirty="0"/>
              <a:t>）</a:t>
            </a:r>
          </a:p>
        </p:txBody>
      </p:sp>
    </p:spTree>
    <p:extLst>
      <p:ext uri="{BB962C8B-B14F-4D97-AF65-F5344CB8AC3E}">
        <p14:creationId xmlns:p14="http://schemas.microsoft.com/office/powerpoint/2010/main" val="269754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a:extLst>
              <a:ext uri="{FF2B5EF4-FFF2-40B4-BE49-F238E27FC236}">
                <a16:creationId xmlns:a16="http://schemas.microsoft.com/office/drawing/2014/main" id="{BFC298B3-0225-4EA9-9BAB-3C0AAD1DDA68}"/>
              </a:ext>
            </a:extLst>
          </p:cNvPr>
          <p:cNvSpPr>
            <a:spLocks noGrp="1"/>
          </p:cNvSpPr>
          <p:nvPr>
            <p:ph type="title"/>
          </p:nvPr>
        </p:nvSpPr>
        <p:spPr/>
        <p:txBody>
          <a:bodyPr>
            <a:normAutofit fontScale="90000"/>
          </a:bodyPr>
          <a:lstStyle/>
          <a:p>
            <a:pPr algn="l"/>
            <a:r>
              <a:rPr lang="en-US" altLang="zh-CN" sz="6000"/>
              <a:t>RDF </a:t>
            </a:r>
            <a:r>
              <a:rPr lang="ja-JP" altLang="en-US" sz="6000"/>
              <a:t>とは</a:t>
            </a:r>
            <a:endParaRPr lang="zh-CN" altLang="en-US"/>
          </a:p>
        </p:txBody>
      </p:sp>
      <p:sp>
        <p:nvSpPr>
          <p:cNvPr id="77827" name="コンテンツ プレースホルダ 2">
            <a:extLst>
              <a:ext uri="{FF2B5EF4-FFF2-40B4-BE49-F238E27FC236}">
                <a16:creationId xmlns:a16="http://schemas.microsoft.com/office/drawing/2014/main" id="{4AEC5E60-4A71-4D43-BBCB-CDC16A013719}"/>
              </a:ext>
            </a:extLst>
          </p:cNvPr>
          <p:cNvSpPr>
            <a:spLocks noGrp="1"/>
          </p:cNvSpPr>
          <p:nvPr>
            <p:ph idx="1"/>
          </p:nvPr>
        </p:nvSpPr>
        <p:spPr/>
        <p:txBody>
          <a:bodyPr>
            <a:normAutofit/>
          </a:bodyPr>
          <a:lstStyle/>
          <a:p>
            <a:r>
              <a:rPr lang="en-US" altLang="zh-CN" sz="2400" dirty="0"/>
              <a:t>Resource Description Framework (RDF) </a:t>
            </a:r>
            <a:r>
              <a:rPr lang="ja-JP" altLang="en-US" sz="2400" dirty="0"/>
              <a:t>は主語，述語，目的語によってデータを表現する方法</a:t>
            </a:r>
          </a:p>
          <a:p>
            <a:pPr marL="0" indent="0">
              <a:buNone/>
            </a:pPr>
            <a:endParaRPr lang="zh-CN" altLang="en-US" dirty="0"/>
          </a:p>
        </p:txBody>
      </p:sp>
      <p:sp>
        <p:nvSpPr>
          <p:cNvPr id="14" name="スライド番号プレースホルダー 3">
            <a:extLst>
              <a:ext uri="{FF2B5EF4-FFF2-40B4-BE49-F238E27FC236}">
                <a16:creationId xmlns:a16="http://schemas.microsoft.com/office/drawing/2014/main" id="{9C3B96F4-E86B-4231-AE19-612118CCEA99}"/>
              </a:ext>
            </a:extLst>
          </p:cNvPr>
          <p:cNvSpPr>
            <a:spLocks noGrp="1"/>
          </p:cNvSpPr>
          <p:nvPr>
            <p:ph type="sldNum" sz="quarter" idx="12"/>
          </p:nvPr>
        </p:nvSpPr>
        <p:spPr/>
        <p:txBody>
          <a:bodyPr/>
          <a:lstStyle/>
          <a:p>
            <a:fld id="{246E97CF-0504-4E3F-9290-CC6BBD911ACE}" type="slidenum">
              <a:rPr kumimoji="1" lang="ja-JP" altLang="en-US" smtClean="0"/>
              <a:pPr/>
              <a:t>44</a:t>
            </a:fld>
            <a:endParaRPr kumimoji="1" lang="ja-JP" altLang="en-US" dirty="0"/>
          </a:p>
        </p:txBody>
      </p:sp>
      <p:sp>
        <p:nvSpPr>
          <p:cNvPr id="77828" name="コンテンツ プレースホルダー 2">
            <a:extLst>
              <a:ext uri="{FF2B5EF4-FFF2-40B4-BE49-F238E27FC236}">
                <a16:creationId xmlns:a16="http://schemas.microsoft.com/office/drawing/2014/main" id="{547CD1F5-B952-4121-9500-4F90F7DDE8D6}"/>
              </a:ext>
            </a:extLst>
          </p:cNvPr>
          <p:cNvSpPr txBox="1">
            <a:spLocks/>
          </p:cNvSpPr>
          <p:nvPr/>
        </p:nvSpPr>
        <p:spPr bwMode="auto">
          <a:xfrm>
            <a:off x="-207467" y="2857500"/>
            <a:ext cx="9144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90000"/>
              </a:lnSpc>
            </a:pPr>
            <a:r>
              <a:rPr lang="en-US" altLang="ja-JP" sz="2600" dirty="0">
                <a:solidFill>
                  <a:srgbClr val="00B0F0"/>
                </a:solidFill>
              </a:rPr>
              <a:t>RDF</a:t>
            </a:r>
            <a:r>
              <a:rPr lang="ja-JP" altLang="en-US" sz="2600" dirty="0">
                <a:solidFill>
                  <a:srgbClr val="00B0F0"/>
                </a:solidFill>
              </a:rPr>
              <a:t>（例）</a:t>
            </a:r>
            <a:endParaRPr lang="en-US" altLang="ja-JP" sz="1300" dirty="0">
              <a:solidFill>
                <a:srgbClr val="00B0F0"/>
              </a:solidFill>
            </a:endParaRPr>
          </a:p>
          <a:p>
            <a:pPr>
              <a:lnSpc>
                <a:spcPct val="90000"/>
              </a:lnSpc>
              <a:buFont typeface="Wingdings" panose="05000000000000000000" pitchFamily="2" charset="2"/>
              <a:buNone/>
            </a:pPr>
            <a:r>
              <a:rPr lang="ja-JP" altLang="en-US" sz="3700" dirty="0"/>
              <a:t>　　　　　　　</a:t>
            </a:r>
            <a:r>
              <a:rPr lang="ja-JP" altLang="en-US" sz="2200" dirty="0"/>
              <a:t>　　の　　　　　　　　　　　　　は　　　　　　　　　　　　　　　です　　　　　</a:t>
            </a:r>
            <a:endParaRPr lang="en-US" altLang="ja-JP" sz="3700" dirty="0"/>
          </a:p>
          <a:p>
            <a:pPr>
              <a:lnSpc>
                <a:spcPct val="90000"/>
              </a:lnSpc>
              <a:buFont typeface="Wingdings" panose="05000000000000000000" pitchFamily="2" charset="2"/>
              <a:buNone/>
            </a:pPr>
            <a:endParaRPr kumimoji="1" lang="ja-JP" altLang="en-US" sz="3700" dirty="0"/>
          </a:p>
        </p:txBody>
      </p:sp>
      <p:sp>
        <p:nvSpPr>
          <p:cNvPr id="5" name="円/楕円 4">
            <a:extLst>
              <a:ext uri="{FF2B5EF4-FFF2-40B4-BE49-F238E27FC236}">
                <a16:creationId xmlns:a16="http://schemas.microsoft.com/office/drawing/2014/main" id="{CFA22548-665E-4E0D-9852-B5075CA3E6DD}"/>
              </a:ext>
            </a:extLst>
          </p:cNvPr>
          <p:cNvSpPr/>
          <p:nvPr/>
        </p:nvSpPr>
        <p:spPr>
          <a:xfrm>
            <a:off x="-16669" y="3429000"/>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日本</a:t>
            </a:r>
          </a:p>
        </p:txBody>
      </p:sp>
      <p:sp>
        <p:nvSpPr>
          <p:cNvPr id="6" name="円/楕円 5">
            <a:extLst>
              <a:ext uri="{FF2B5EF4-FFF2-40B4-BE49-F238E27FC236}">
                <a16:creationId xmlns:a16="http://schemas.microsoft.com/office/drawing/2014/main" id="{37F6CFA0-2063-459C-9CDE-B31C3E1C99E1}"/>
              </a:ext>
            </a:extLst>
          </p:cNvPr>
          <p:cNvSpPr/>
          <p:nvPr/>
        </p:nvSpPr>
        <p:spPr>
          <a:xfrm>
            <a:off x="2792908" y="3429000"/>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人口</a:t>
            </a:r>
          </a:p>
        </p:txBody>
      </p:sp>
      <p:sp>
        <p:nvSpPr>
          <p:cNvPr id="7" name="円/楕円 6">
            <a:extLst>
              <a:ext uri="{FF2B5EF4-FFF2-40B4-BE49-F238E27FC236}">
                <a16:creationId xmlns:a16="http://schemas.microsoft.com/office/drawing/2014/main" id="{A7D297D9-AE24-4041-8119-764D97F629A3}"/>
              </a:ext>
            </a:extLst>
          </p:cNvPr>
          <p:cNvSpPr/>
          <p:nvPr/>
        </p:nvSpPr>
        <p:spPr>
          <a:xfrm>
            <a:off x="5436096" y="3429000"/>
            <a:ext cx="2570162"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１億３千万</a:t>
            </a:r>
          </a:p>
        </p:txBody>
      </p:sp>
      <p:cxnSp>
        <p:nvCxnSpPr>
          <p:cNvPr id="8" name="直線矢印コネクタ 7">
            <a:extLst>
              <a:ext uri="{FF2B5EF4-FFF2-40B4-BE49-F238E27FC236}">
                <a16:creationId xmlns:a16="http://schemas.microsoft.com/office/drawing/2014/main" id="{D92B3A7C-EEDF-4A1F-8BBA-D0EDFD9E4FB1}"/>
              </a:ext>
            </a:extLst>
          </p:cNvPr>
          <p:cNvCxnSpPr>
            <a:cxnSpLocks/>
          </p:cNvCxnSpPr>
          <p:nvPr/>
        </p:nvCxnSpPr>
        <p:spPr>
          <a:xfrm>
            <a:off x="864096" y="4071938"/>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835" name="テキスト ボックス 10">
            <a:extLst>
              <a:ext uri="{FF2B5EF4-FFF2-40B4-BE49-F238E27FC236}">
                <a16:creationId xmlns:a16="http://schemas.microsoft.com/office/drawing/2014/main" id="{27ABA526-69F1-4BCF-9DA0-8E23063B32B5}"/>
              </a:ext>
            </a:extLst>
          </p:cNvPr>
          <p:cNvSpPr txBox="1">
            <a:spLocks noChangeArrowheads="1"/>
          </p:cNvSpPr>
          <p:nvPr/>
        </p:nvSpPr>
        <p:spPr bwMode="auto">
          <a:xfrm>
            <a:off x="560215" y="4589710"/>
            <a:ext cx="96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a:t>主語</a:t>
            </a:r>
          </a:p>
        </p:txBody>
      </p:sp>
      <p:sp>
        <p:nvSpPr>
          <p:cNvPr id="77836" name="テキスト ボックス 11">
            <a:extLst>
              <a:ext uri="{FF2B5EF4-FFF2-40B4-BE49-F238E27FC236}">
                <a16:creationId xmlns:a16="http://schemas.microsoft.com/office/drawing/2014/main" id="{9476F890-3FDD-4A36-A558-55EB7FE32F23}"/>
              </a:ext>
            </a:extLst>
          </p:cNvPr>
          <p:cNvSpPr txBox="1">
            <a:spLocks noChangeArrowheads="1"/>
          </p:cNvSpPr>
          <p:nvPr/>
        </p:nvSpPr>
        <p:spPr bwMode="auto">
          <a:xfrm>
            <a:off x="3451720" y="4616951"/>
            <a:ext cx="96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t>述語</a:t>
            </a:r>
          </a:p>
        </p:txBody>
      </p:sp>
      <p:sp>
        <p:nvSpPr>
          <p:cNvPr id="77837" name="テキスト ボックス 12">
            <a:extLst>
              <a:ext uri="{FF2B5EF4-FFF2-40B4-BE49-F238E27FC236}">
                <a16:creationId xmlns:a16="http://schemas.microsoft.com/office/drawing/2014/main" id="{88A3E984-9D55-4E86-8921-168C3178E5AA}"/>
              </a:ext>
            </a:extLst>
          </p:cNvPr>
          <p:cNvSpPr txBox="1">
            <a:spLocks noChangeArrowheads="1"/>
          </p:cNvSpPr>
          <p:nvPr/>
        </p:nvSpPr>
        <p:spPr bwMode="auto">
          <a:xfrm>
            <a:off x="6343226" y="4639891"/>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t>目的語</a:t>
            </a:r>
          </a:p>
        </p:txBody>
      </p:sp>
      <p:cxnSp>
        <p:nvCxnSpPr>
          <p:cNvPr id="16" name="直線矢印コネクタ 15">
            <a:extLst>
              <a:ext uri="{FF2B5EF4-FFF2-40B4-BE49-F238E27FC236}">
                <a16:creationId xmlns:a16="http://schemas.microsoft.com/office/drawing/2014/main" id="{14010F33-7A2E-48C6-BC2B-9B3209CF10D0}"/>
              </a:ext>
            </a:extLst>
          </p:cNvPr>
          <p:cNvCxnSpPr>
            <a:cxnSpLocks/>
          </p:cNvCxnSpPr>
          <p:nvPr/>
        </p:nvCxnSpPr>
        <p:spPr>
          <a:xfrm>
            <a:off x="3923928" y="4095750"/>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93455E1-B98D-44DB-8230-2264F4B9EE90}"/>
              </a:ext>
            </a:extLst>
          </p:cNvPr>
          <p:cNvCxnSpPr>
            <a:cxnSpLocks/>
          </p:cNvCxnSpPr>
          <p:nvPr/>
        </p:nvCxnSpPr>
        <p:spPr>
          <a:xfrm>
            <a:off x="6822082" y="4095750"/>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表 17">
            <a:extLst>
              <a:ext uri="{FF2B5EF4-FFF2-40B4-BE49-F238E27FC236}">
                <a16:creationId xmlns:a16="http://schemas.microsoft.com/office/drawing/2014/main" id="{A8AC4872-A0D8-4E5B-A995-5D6A358A776F}"/>
              </a:ext>
            </a:extLst>
          </p:cNvPr>
          <p:cNvGraphicFramePr>
            <a:graphicFrameLocks noGrp="1"/>
          </p:cNvGraphicFramePr>
          <p:nvPr/>
        </p:nvGraphicFramePr>
        <p:xfrm>
          <a:off x="864096" y="5271690"/>
          <a:ext cx="6912768" cy="1450606"/>
        </p:xfrm>
        <a:graphic>
          <a:graphicData uri="http://schemas.openxmlformats.org/drawingml/2006/table">
            <a:tbl>
              <a:tblPr firstRow="1" firstCol="1" bandRow="1">
                <a:tableStyleId>{5C22544A-7EE6-4342-B048-85BDC9FD1C3A}</a:tableStyleId>
              </a:tblPr>
              <a:tblGrid>
                <a:gridCol w="1557788">
                  <a:extLst>
                    <a:ext uri="{9D8B030D-6E8A-4147-A177-3AD203B41FA5}">
                      <a16:colId xmlns:a16="http://schemas.microsoft.com/office/drawing/2014/main" val="20000"/>
                    </a:ext>
                  </a:extLst>
                </a:gridCol>
                <a:gridCol w="1741202">
                  <a:extLst>
                    <a:ext uri="{9D8B030D-6E8A-4147-A177-3AD203B41FA5}">
                      <a16:colId xmlns:a16="http://schemas.microsoft.com/office/drawing/2014/main" val="20001"/>
                    </a:ext>
                  </a:extLst>
                </a:gridCol>
                <a:gridCol w="1975963">
                  <a:extLst>
                    <a:ext uri="{9D8B030D-6E8A-4147-A177-3AD203B41FA5}">
                      <a16:colId xmlns:a16="http://schemas.microsoft.com/office/drawing/2014/main" val="20002"/>
                    </a:ext>
                  </a:extLst>
                </a:gridCol>
                <a:gridCol w="1637815">
                  <a:extLst>
                    <a:ext uri="{9D8B030D-6E8A-4147-A177-3AD203B41FA5}">
                      <a16:colId xmlns:a16="http://schemas.microsoft.com/office/drawing/2014/main" val="20003"/>
                    </a:ext>
                  </a:extLst>
                </a:gridCol>
              </a:tblGrid>
              <a:tr h="362651">
                <a:tc>
                  <a:txBody>
                    <a:bodyPr/>
                    <a:lstStyle/>
                    <a:p>
                      <a:pPr algn="ctr">
                        <a:spcAft>
                          <a:spcPts val="0"/>
                        </a:spcAft>
                      </a:pPr>
                      <a:r>
                        <a:rPr lang="ja-JP" sz="1600" kern="100" dirty="0">
                          <a:effectLst/>
                        </a:rPr>
                        <a:t>トリプルの要素</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ja-JP" sz="1600" kern="100">
                          <a:effectLst/>
                        </a:rPr>
                        <a:t>主語</a:t>
                      </a:r>
                      <a:r>
                        <a:rPr lang="en-US" sz="1600" kern="100">
                          <a:effectLst/>
                        </a:rPr>
                        <a:t>(Subject)</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ja-JP" sz="1600" kern="100">
                          <a:effectLst/>
                        </a:rPr>
                        <a:t>述語</a:t>
                      </a:r>
                      <a:r>
                        <a:rPr lang="en-US" sz="1600" kern="100">
                          <a:effectLst/>
                        </a:rPr>
                        <a:t>(Predicate)</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ctr">
                        <a:spcAft>
                          <a:spcPts val="0"/>
                        </a:spcAft>
                      </a:pPr>
                      <a:r>
                        <a:rPr lang="ja-JP" sz="1600" kern="100">
                          <a:effectLst/>
                        </a:rPr>
                        <a:t>目的語</a:t>
                      </a:r>
                      <a:r>
                        <a:rPr lang="en-US" sz="1600" kern="100">
                          <a:effectLst/>
                        </a:rPr>
                        <a:t>(Object)</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362651">
                <a:tc>
                  <a:txBody>
                    <a:bodyPr/>
                    <a:lstStyle/>
                    <a:p>
                      <a:pPr algn="just">
                        <a:spcAft>
                          <a:spcPts val="0"/>
                        </a:spcAft>
                      </a:pPr>
                      <a:r>
                        <a:rPr lang="ja-JP" sz="1600" kern="100" dirty="0">
                          <a:effectLst/>
                        </a:rPr>
                        <a:t>日本語で表現</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altLang="en-US" sz="1600" kern="100" dirty="0">
                          <a:effectLst/>
                        </a:rPr>
                        <a:t>日本</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ja-JP" sz="1600" kern="100">
                          <a:effectLst/>
                        </a:rPr>
                        <a:t>人口</a:t>
                      </a:r>
                      <a:endParaRPr lang="ja-JP" sz="1600" kern="10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130000000</a:t>
                      </a:r>
                      <a:endParaRPr lang="ja-JP"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725304">
                <a:tc>
                  <a:txBody>
                    <a:bodyPr/>
                    <a:lstStyle/>
                    <a:p>
                      <a:pPr algn="just">
                        <a:spcAft>
                          <a:spcPts val="0"/>
                        </a:spcAft>
                      </a:pPr>
                      <a:r>
                        <a:rPr lang="en-US" sz="1600" kern="100" dirty="0">
                          <a:effectLst/>
                        </a:rPr>
                        <a:t>RDF</a:t>
                      </a:r>
                      <a:r>
                        <a:rPr lang="ja-JP" sz="1600" kern="100" dirty="0">
                          <a:effectLst/>
                        </a:rPr>
                        <a:t>で表現</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http://example/prefectures/japan</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sz="1600" kern="100" dirty="0">
                          <a:effectLst/>
                        </a:rPr>
                        <a:t>http://example/properties/population</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tc>
                  <a:txBody>
                    <a:bodyPr/>
                    <a:lstStyle/>
                    <a:p>
                      <a:pPr algn="just">
                        <a:spcAft>
                          <a:spcPts val="0"/>
                        </a:spcAft>
                      </a:pPr>
                      <a:r>
                        <a:rPr lang="en-US" alt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130000000</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69677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DBFEC-E953-4AE9-818C-CD0497728232}"/>
              </a:ext>
            </a:extLst>
          </p:cNvPr>
          <p:cNvSpPr>
            <a:spLocks noGrp="1"/>
          </p:cNvSpPr>
          <p:nvPr>
            <p:ph type="title"/>
          </p:nvPr>
        </p:nvSpPr>
        <p:spPr/>
        <p:txBody>
          <a:bodyPr>
            <a:normAutofit/>
          </a:bodyPr>
          <a:lstStyle/>
          <a:p>
            <a:r>
              <a:rPr lang="en-US" altLang="ja-JP" dirty="0" err="1"/>
              <a:t>MeCab</a:t>
            </a:r>
            <a:r>
              <a:rPr lang="en-US" altLang="ja-JP" dirty="0"/>
              <a:t> (</a:t>
            </a:r>
            <a:r>
              <a:rPr lang="ja-JP" altLang="en-US" dirty="0" err="1"/>
              <a:t>めかぶ</a:t>
            </a:r>
            <a:r>
              <a:rPr lang="en-US" altLang="ja-JP" dirty="0"/>
              <a:t>)</a:t>
            </a:r>
            <a:r>
              <a:rPr lang="ja-JP" altLang="en-US" dirty="0"/>
              <a:t>とは</a:t>
            </a:r>
            <a:endParaRPr kumimoji="1" lang="ja-JP" altLang="en-US" dirty="0"/>
          </a:p>
        </p:txBody>
      </p:sp>
      <p:sp>
        <p:nvSpPr>
          <p:cNvPr id="3" name="コンテンツ プレースホルダー 2">
            <a:extLst>
              <a:ext uri="{FF2B5EF4-FFF2-40B4-BE49-F238E27FC236}">
                <a16:creationId xmlns:a16="http://schemas.microsoft.com/office/drawing/2014/main" id="{7849AD6B-2A8D-403E-8462-CF920479CF82}"/>
              </a:ext>
            </a:extLst>
          </p:cNvPr>
          <p:cNvSpPr>
            <a:spLocks noGrp="1"/>
          </p:cNvSpPr>
          <p:nvPr>
            <p:ph idx="1"/>
          </p:nvPr>
        </p:nvSpPr>
        <p:spPr/>
        <p:txBody>
          <a:bodyPr>
            <a:normAutofit/>
          </a:bodyPr>
          <a:lstStyle/>
          <a:p>
            <a:r>
              <a:rPr lang="en-US" altLang="ja-JP" dirty="0" err="1"/>
              <a:t>MeCab</a:t>
            </a:r>
            <a:r>
              <a:rPr lang="ja-JP" altLang="en-US" dirty="0"/>
              <a:t>はオープンソースの形態素解析エンジンである。</a:t>
            </a:r>
            <a:endParaRPr kumimoji="1" lang="ja-JP" altLang="en-US" dirty="0"/>
          </a:p>
        </p:txBody>
      </p:sp>
      <p:sp>
        <p:nvSpPr>
          <p:cNvPr id="4" name="スライド番号プレースホルダー 3">
            <a:extLst>
              <a:ext uri="{FF2B5EF4-FFF2-40B4-BE49-F238E27FC236}">
                <a16:creationId xmlns:a16="http://schemas.microsoft.com/office/drawing/2014/main" id="{2C26032E-B2DD-42D0-9FEA-74A6C9A81330}"/>
              </a:ext>
            </a:extLst>
          </p:cNvPr>
          <p:cNvSpPr>
            <a:spLocks noGrp="1"/>
          </p:cNvSpPr>
          <p:nvPr>
            <p:ph type="sldNum" sz="quarter" idx="12"/>
          </p:nvPr>
        </p:nvSpPr>
        <p:spPr/>
        <p:txBody>
          <a:bodyPr/>
          <a:lstStyle/>
          <a:p>
            <a:fld id="{246E97CF-0504-4E3F-9290-CC6BBD911ACE}" type="slidenum">
              <a:rPr kumimoji="1" lang="ja-JP" altLang="en-US" smtClean="0"/>
              <a:pPr/>
              <a:t>45</a:t>
            </a:fld>
            <a:endParaRPr kumimoji="1" lang="ja-JP" altLang="en-US"/>
          </a:p>
        </p:txBody>
      </p:sp>
      <p:pic>
        <p:nvPicPr>
          <p:cNvPr id="5" name="図 4">
            <a:extLst>
              <a:ext uri="{FF2B5EF4-FFF2-40B4-BE49-F238E27FC236}">
                <a16:creationId xmlns:a16="http://schemas.microsoft.com/office/drawing/2014/main" id="{E351B8AC-9C19-4620-AE7E-1F9A7C677E3F}"/>
              </a:ext>
            </a:extLst>
          </p:cNvPr>
          <p:cNvPicPr>
            <a:picLocks noChangeAspect="1"/>
          </p:cNvPicPr>
          <p:nvPr/>
        </p:nvPicPr>
        <p:blipFill>
          <a:blip r:embed="rId3"/>
          <a:stretch>
            <a:fillRect/>
          </a:stretch>
        </p:blipFill>
        <p:spPr>
          <a:xfrm>
            <a:off x="917333" y="2780928"/>
            <a:ext cx="7309334" cy="2448272"/>
          </a:xfrm>
          <a:prstGeom prst="rect">
            <a:avLst/>
          </a:prstGeom>
        </p:spPr>
      </p:pic>
    </p:spTree>
    <p:extLst>
      <p:ext uri="{BB962C8B-B14F-4D97-AF65-F5344CB8AC3E}">
        <p14:creationId xmlns:p14="http://schemas.microsoft.com/office/powerpoint/2010/main" val="3118587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5DBFEC-E953-4AE9-818C-CD0497728232}"/>
              </a:ext>
            </a:extLst>
          </p:cNvPr>
          <p:cNvSpPr>
            <a:spLocks noGrp="1"/>
          </p:cNvSpPr>
          <p:nvPr>
            <p:ph type="title"/>
          </p:nvPr>
        </p:nvSpPr>
        <p:spPr/>
        <p:txBody>
          <a:bodyPr>
            <a:normAutofit/>
          </a:bodyPr>
          <a:lstStyle/>
          <a:p>
            <a:r>
              <a:rPr lang="ja-JP" altLang="en-US" b="1" dirty="0"/>
              <a:t>わかち書きについて</a:t>
            </a:r>
          </a:p>
        </p:txBody>
      </p:sp>
      <p:sp>
        <p:nvSpPr>
          <p:cNvPr id="3" name="コンテンツ プレースホルダー 2">
            <a:extLst>
              <a:ext uri="{FF2B5EF4-FFF2-40B4-BE49-F238E27FC236}">
                <a16:creationId xmlns:a16="http://schemas.microsoft.com/office/drawing/2014/main" id="{7849AD6B-2A8D-403E-8462-CF920479CF82}"/>
              </a:ext>
            </a:extLst>
          </p:cNvPr>
          <p:cNvSpPr>
            <a:spLocks noGrp="1"/>
          </p:cNvSpPr>
          <p:nvPr>
            <p:ph idx="1"/>
          </p:nvPr>
        </p:nvSpPr>
        <p:spPr/>
        <p:txBody>
          <a:bodyPr>
            <a:normAutofit/>
          </a:bodyPr>
          <a:lstStyle/>
          <a:p>
            <a:pPr marL="0" indent="0">
              <a:buNone/>
            </a:pPr>
            <a:r>
              <a:rPr kumimoji="1" lang="ja-JP" altLang="en-US" dirty="0"/>
              <a:t>例として</a:t>
            </a:r>
            <a:endParaRPr kumimoji="1" lang="en-US" altLang="ja-JP" dirty="0"/>
          </a:p>
          <a:p>
            <a:pPr marL="0" indent="0">
              <a:buNone/>
            </a:pPr>
            <a:endParaRPr lang="en-US" altLang="ja-JP" dirty="0"/>
          </a:p>
          <a:p>
            <a:pPr marL="0" indent="0">
              <a:buNone/>
            </a:pPr>
            <a:endParaRPr kumimoji="1" lang="en-US" altLang="ja-JP" dirty="0"/>
          </a:p>
          <a:p>
            <a:pPr marL="0" indent="0">
              <a:buNone/>
            </a:pPr>
            <a:r>
              <a:rPr lang="ja-JP" altLang="en-US" dirty="0"/>
              <a:t>明日私は大学へ行きます。</a:t>
            </a:r>
            <a:endParaRPr lang="en-US" altLang="ja-JP" dirty="0"/>
          </a:p>
          <a:p>
            <a:pPr marL="0" indent="0">
              <a:buNone/>
            </a:pPr>
            <a:endParaRPr kumimoji="1" lang="en-US" altLang="ja-JP" dirty="0"/>
          </a:p>
          <a:p>
            <a:pPr marL="0" indent="0">
              <a:buNone/>
            </a:pPr>
            <a:r>
              <a:rPr lang="ja-JP" altLang="en-US" dirty="0"/>
              <a:t>➡明日　私　</a:t>
            </a:r>
            <a:r>
              <a:rPr lang="ja-JP" altLang="en-US" dirty="0">
                <a:solidFill>
                  <a:srgbClr val="FF0000"/>
                </a:solidFill>
              </a:rPr>
              <a:t>は</a:t>
            </a:r>
            <a:r>
              <a:rPr lang="ja-JP" altLang="en-US" dirty="0"/>
              <a:t>　大学　</a:t>
            </a:r>
            <a:r>
              <a:rPr lang="ja-JP" altLang="en-US" dirty="0">
                <a:solidFill>
                  <a:srgbClr val="FF0000"/>
                </a:solidFill>
              </a:rPr>
              <a:t>へ</a:t>
            </a:r>
            <a:r>
              <a:rPr lang="ja-JP" altLang="en-US" dirty="0"/>
              <a:t>　</a:t>
            </a:r>
            <a:r>
              <a:rPr lang="ja-JP" altLang="en-US" dirty="0">
                <a:solidFill>
                  <a:srgbClr val="7030A0"/>
                </a:solidFill>
              </a:rPr>
              <a:t>行きます</a:t>
            </a:r>
            <a:r>
              <a:rPr lang="ja-JP" altLang="en-US" dirty="0"/>
              <a:t>。</a:t>
            </a:r>
            <a:endParaRPr kumimoji="1" lang="ja-JP" altLang="en-US" dirty="0"/>
          </a:p>
        </p:txBody>
      </p:sp>
      <p:sp>
        <p:nvSpPr>
          <p:cNvPr id="4" name="スライド番号プレースホルダー 3">
            <a:extLst>
              <a:ext uri="{FF2B5EF4-FFF2-40B4-BE49-F238E27FC236}">
                <a16:creationId xmlns:a16="http://schemas.microsoft.com/office/drawing/2014/main" id="{2C26032E-B2DD-42D0-9FEA-74A6C9A81330}"/>
              </a:ext>
            </a:extLst>
          </p:cNvPr>
          <p:cNvSpPr>
            <a:spLocks noGrp="1"/>
          </p:cNvSpPr>
          <p:nvPr>
            <p:ph type="sldNum" sz="quarter" idx="12"/>
          </p:nvPr>
        </p:nvSpPr>
        <p:spPr/>
        <p:txBody>
          <a:bodyPr/>
          <a:lstStyle/>
          <a:p>
            <a:fld id="{246E97CF-0504-4E3F-9290-CC6BBD911ACE}" type="slidenum">
              <a:rPr kumimoji="1" lang="ja-JP" altLang="en-US" smtClean="0"/>
              <a:pPr/>
              <a:t>46</a:t>
            </a:fld>
            <a:endParaRPr kumimoji="1" lang="ja-JP" altLang="en-US"/>
          </a:p>
        </p:txBody>
      </p:sp>
    </p:spTree>
    <p:extLst>
      <p:ext uri="{BB962C8B-B14F-4D97-AF65-F5344CB8AC3E}">
        <p14:creationId xmlns:p14="http://schemas.microsoft.com/office/powerpoint/2010/main" val="319678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ja-JP" altLang="en-US" dirty="0"/>
              <a:t>共通語彙基盤の全体的な位置</a:t>
            </a:r>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47</a:t>
            </a:fld>
            <a:endParaRPr kumimoji="1" lang="ja-JP" altLang="en-US"/>
          </a:p>
        </p:txBody>
      </p:sp>
      <p:grpSp>
        <p:nvGrpSpPr>
          <p:cNvPr id="17" name="グループ化 16"/>
          <p:cNvGrpSpPr/>
          <p:nvPr/>
        </p:nvGrpSpPr>
        <p:grpSpPr>
          <a:xfrm>
            <a:off x="539552" y="1844824"/>
            <a:ext cx="8147248" cy="4464496"/>
            <a:chOff x="1053520" y="2420888"/>
            <a:chExt cx="6843695" cy="3446767"/>
          </a:xfrm>
        </p:grpSpPr>
        <p:sp>
          <p:nvSpPr>
            <p:cNvPr id="5" name="object 4"/>
            <p:cNvSpPr/>
            <p:nvPr/>
          </p:nvSpPr>
          <p:spPr>
            <a:xfrm>
              <a:off x="1636966" y="2430349"/>
              <a:ext cx="3416300" cy="3153410"/>
            </a:xfrm>
            <a:custGeom>
              <a:avLst/>
              <a:gdLst/>
              <a:ahLst/>
              <a:cxnLst/>
              <a:rect l="l" t="t" r="r" b="b"/>
              <a:pathLst>
                <a:path w="3416300" h="3153410">
                  <a:moveTo>
                    <a:pt x="1708010" y="0"/>
                  </a:moveTo>
                  <a:lnTo>
                    <a:pt x="0" y="3153168"/>
                  </a:lnTo>
                  <a:lnTo>
                    <a:pt x="3416020" y="3153168"/>
                  </a:lnTo>
                  <a:lnTo>
                    <a:pt x="1708010" y="0"/>
                  </a:lnTo>
                  <a:close/>
                </a:path>
              </a:pathLst>
            </a:custGeom>
            <a:solidFill>
              <a:srgbClr val="FFC000"/>
            </a:solidFill>
          </p:spPr>
          <p:txBody>
            <a:bodyPr wrap="square" lIns="0" tIns="0" rIns="0" bIns="0" rtlCol="0"/>
            <a:lstStyle/>
            <a:p>
              <a:endParaRPr/>
            </a:p>
          </p:txBody>
        </p:sp>
        <p:sp>
          <p:nvSpPr>
            <p:cNvPr id="6" name="object 5"/>
            <p:cNvSpPr/>
            <p:nvPr/>
          </p:nvSpPr>
          <p:spPr>
            <a:xfrm>
              <a:off x="1626984" y="2420888"/>
              <a:ext cx="3435985" cy="3172460"/>
            </a:xfrm>
            <a:custGeom>
              <a:avLst/>
              <a:gdLst/>
              <a:ahLst/>
              <a:cxnLst/>
              <a:rect l="l" t="t" r="r" b="b"/>
              <a:pathLst>
                <a:path w="3435985" h="3172460">
                  <a:moveTo>
                    <a:pt x="1721142" y="0"/>
                  </a:moveTo>
                  <a:lnTo>
                    <a:pt x="1714309" y="0"/>
                  </a:lnTo>
                  <a:lnTo>
                    <a:pt x="1711159" y="2108"/>
                  </a:lnTo>
                  <a:lnTo>
                    <a:pt x="1709585" y="4724"/>
                  </a:lnTo>
                  <a:lnTo>
                    <a:pt x="1574" y="3157893"/>
                  </a:lnTo>
                  <a:lnTo>
                    <a:pt x="0" y="3161055"/>
                  </a:lnTo>
                  <a:lnTo>
                    <a:pt x="0" y="3164725"/>
                  </a:lnTo>
                  <a:lnTo>
                    <a:pt x="1574" y="3167354"/>
                  </a:lnTo>
                  <a:lnTo>
                    <a:pt x="3670" y="3169983"/>
                  </a:lnTo>
                  <a:lnTo>
                    <a:pt x="6832" y="3172091"/>
                  </a:lnTo>
                  <a:lnTo>
                    <a:pt x="3429152" y="3172091"/>
                  </a:lnTo>
                  <a:lnTo>
                    <a:pt x="3432314" y="3169983"/>
                  </a:lnTo>
                  <a:lnTo>
                    <a:pt x="3434201" y="3166833"/>
                  </a:lnTo>
                  <a:lnTo>
                    <a:pt x="18389" y="3166833"/>
                  </a:lnTo>
                  <a:lnTo>
                    <a:pt x="9982" y="3153168"/>
                  </a:lnTo>
                  <a:lnTo>
                    <a:pt x="25791" y="3153168"/>
                  </a:lnTo>
                  <a:lnTo>
                    <a:pt x="1717992" y="29186"/>
                  </a:lnTo>
                  <a:lnTo>
                    <a:pt x="1709585" y="13665"/>
                  </a:lnTo>
                  <a:lnTo>
                    <a:pt x="1731241" y="13665"/>
                  </a:lnTo>
                  <a:lnTo>
                    <a:pt x="1726399" y="4724"/>
                  </a:lnTo>
                  <a:lnTo>
                    <a:pt x="1724304" y="2108"/>
                  </a:lnTo>
                  <a:lnTo>
                    <a:pt x="1721142" y="0"/>
                  </a:lnTo>
                  <a:close/>
                </a:path>
                <a:path w="3435985" h="3172460">
                  <a:moveTo>
                    <a:pt x="25791" y="3153168"/>
                  </a:moveTo>
                  <a:lnTo>
                    <a:pt x="9982" y="3153168"/>
                  </a:lnTo>
                  <a:lnTo>
                    <a:pt x="18389" y="3166833"/>
                  </a:lnTo>
                  <a:lnTo>
                    <a:pt x="25791" y="3153168"/>
                  </a:lnTo>
                  <a:close/>
                </a:path>
                <a:path w="3435985" h="3172460">
                  <a:moveTo>
                    <a:pt x="3410193" y="3153168"/>
                  </a:moveTo>
                  <a:lnTo>
                    <a:pt x="25791" y="3153168"/>
                  </a:lnTo>
                  <a:lnTo>
                    <a:pt x="18389" y="3166833"/>
                  </a:lnTo>
                  <a:lnTo>
                    <a:pt x="3417595" y="3166833"/>
                  </a:lnTo>
                  <a:lnTo>
                    <a:pt x="3410193" y="3153168"/>
                  </a:lnTo>
                  <a:close/>
                </a:path>
                <a:path w="3435985" h="3172460">
                  <a:moveTo>
                    <a:pt x="1731241" y="13665"/>
                  </a:moveTo>
                  <a:lnTo>
                    <a:pt x="1726399" y="13665"/>
                  </a:lnTo>
                  <a:lnTo>
                    <a:pt x="1717992" y="29186"/>
                  </a:lnTo>
                  <a:lnTo>
                    <a:pt x="3417595" y="3166833"/>
                  </a:lnTo>
                  <a:lnTo>
                    <a:pt x="3426002" y="3153168"/>
                  </a:lnTo>
                  <a:lnTo>
                    <a:pt x="3431331" y="3153168"/>
                  </a:lnTo>
                  <a:lnTo>
                    <a:pt x="1731241" y="13665"/>
                  </a:lnTo>
                  <a:close/>
                </a:path>
                <a:path w="3435985" h="3172460">
                  <a:moveTo>
                    <a:pt x="3431331" y="3153168"/>
                  </a:moveTo>
                  <a:lnTo>
                    <a:pt x="3426002" y="3153168"/>
                  </a:lnTo>
                  <a:lnTo>
                    <a:pt x="3417595" y="3166833"/>
                  </a:lnTo>
                  <a:lnTo>
                    <a:pt x="3434201" y="3166833"/>
                  </a:lnTo>
                  <a:lnTo>
                    <a:pt x="3435464" y="3164725"/>
                  </a:lnTo>
                  <a:lnTo>
                    <a:pt x="3435464" y="3161055"/>
                  </a:lnTo>
                  <a:lnTo>
                    <a:pt x="3433889" y="3157893"/>
                  </a:lnTo>
                  <a:lnTo>
                    <a:pt x="3431331" y="3153168"/>
                  </a:lnTo>
                  <a:close/>
                </a:path>
                <a:path w="3435985" h="3172460">
                  <a:moveTo>
                    <a:pt x="1726399" y="13665"/>
                  </a:moveTo>
                  <a:lnTo>
                    <a:pt x="1709585" y="13665"/>
                  </a:lnTo>
                  <a:lnTo>
                    <a:pt x="1717992" y="29186"/>
                  </a:lnTo>
                  <a:lnTo>
                    <a:pt x="1726399" y="13665"/>
                  </a:lnTo>
                  <a:close/>
                </a:path>
              </a:pathLst>
            </a:custGeom>
            <a:solidFill>
              <a:srgbClr val="000000"/>
            </a:solidFill>
          </p:spPr>
          <p:txBody>
            <a:bodyPr wrap="square" lIns="0" tIns="0" rIns="0" bIns="0" rtlCol="0"/>
            <a:lstStyle/>
            <a:p>
              <a:endParaRPr/>
            </a:p>
          </p:txBody>
        </p:sp>
        <p:sp>
          <p:nvSpPr>
            <p:cNvPr id="7" name="object 6"/>
            <p:cNvSpPr/>
            <p:nvPr/>
          </p:nvSpPr>
          <p:spPr>
            <a:xfrm>
              <a:off x="1845678" y="2430362"/>
              <a:ext cx="2998470" cy="2767965"/>
            </a:xfrm>
            <a:custGeom>
              <a:avLst/>
              <a:gdLst/>
              <a:ahLst/>
              <a:cxnLst/>
              <a:rect l="l" t="t" r="r" b="b"/>
              <a:pathLst>
                <a:path w="2998470" h="2767965">
                  <a:moveTo>
                    <a:pt x="1499311" y="0"/>
                  </a:moveTo>
                  <a:lnTo>
                    <a:pt x="0" y="2767825"/>
                  </a:lnTo>
                  <a:lnTo>
                    <a:pt x="2998089" y="2767825"/>
                  </a:lnTo>
                  <a:lnTo>
                    <a:pt x="1499311" y="0"/>
                  </a:lnTo>
                  <a:close/>
                </a:path>
              </a:pathLst>
            </a:custGeom>
            <a:solidFill>
              <a:srgbClr val="BADDE1"/>
            </a:solidFill>
          </p:spPr>
          <p:txBody>
            <a:bodyPr wrap="square" lIns="0" tIns="0" rIns="0" bIns="0" rtlCol="0"/>
            <a:lstStyle/>
            <a:p>
              <a:endParaRPr/>
            </a:p>
          </p:txBody>
        </p:sp>
        <p:sp>
          <p:nvSpPr>
            <p:cNvPr id="8" name="object 7"/>
            <p:cNvSpPr/>
            <p:nvPr/>
          </p:nvSpPr>
          <p:spPr>
            <a:xfrm>
              <a:off x="1835696" y="2420888"/>
              <a:ext cx="3693058" cy="3117951"/>
            </a:xfrm>
            <a:prstGeom prst="rect">
              <a:avLst/>
            </a:prstGeom>
            <a:blipFill>
              <a:blip r:embed="rId3" cstate="print"/>
              <a:stretch>
                <a:fillRect/>
              </a:stretch>
            </a:blipFill>
          </p:spPr>
          <p:txBody>
            <a:bodyPr wrap="square" lIns="0" tIns="0" rIns="0" bIns="0" rtlCol="0"/>
            <a:lstStyle/>
            <a:p>
              <a:endParaRPr/>
            </a:p>
          </p:txBody>
        </p:sp>
        <p:sp>
          <p:nvSpPr>
            <p:cNvPr id="9" name="object 8"/>
            <p:cNvSpPr txBox="1"/>
            <p:nvPr/>
          </p:nvSpPr>
          <p:spPr>
            <a:xfrm>
              <a:off x="2753380" y="3602277"/>
              <a:ext cx="1173868" cy="128708"/>
            </a:xfrm>
            <a:prstGeom prst="rect">
              <a:avLst/>
            </a:prstGeom>
          </p:spPr>
          <p:txBody>
            <a:bodyPr vert="horz" wrap="square" lIns="0" tIns="0" rIns="0" bIns="0" rtlCol="0">
              <a:spAutoFit/>
            </a:bodyPr>
            <a:lstStyle/>
            <a:p>
              <a:pPr marL="144780" marR="5080" indent="-132715">
                <a:lnSpc>
                  <a:spcPts val="1250"/>
                </a:lnSpc>
              </a:pPr>
              <a:r>
                <a:rPr sz="1400" b="1" spc="240" dirty="0" err="1">
                  <a:latin typeface="MS UI Gothic"/>
                  <a:cs typeface="MS UI Gothic"/>
                </a:rPr>
                <a:t>アプリケー</a:t>
              </a:r>
              <a:r>
                <a:rPr sz="1400" b="1" spc="320" dirty="0" err="1">
                  <a:latin typeface="MS UI Gothic"/>
                  <a:cs typeface="MS UI Gothic"/>
                </a:rPr>
                <a:t>ション</a:t>
              </a:r>
              <a:endParaRPr sz="1400" b="1" dirty="0">
                <a:latin typeface="MS UI Gothic"/>
                <a:cs typeface="MS UI Gothic"/>
              </a:endParaRPr>
            </a:p>
          </p:txBody>
        </p:sp>
        <p:sp>
          <p:nvSpPr>
            <p:cNvPr id="10" name="object 9"/>
            <p:cNvSpPr txBox="1"/>
            <p:nvPr/>
          </p:nvSpPr>
          <p:spPr>
            <a:xfrm>
              <a:off x="2686663" y="4627970"/>
              <a:ext cx="1059113" cy="380185"/>
            </a:xfrm>
            <a:prstGeom prst="rect">
              <a:avLst/>
            </a:prstGeom>
          </p:spPr>
          <p:txBody>
            <a:bodyPr vert="horz" wrap="square" lIns="0" tIns="0" rIns="0" bIns="0" rtlCol="0">
              <a:spAutoFit/>
            </a:bodyPr>
            <a:lstStyle/>
            <a:p>
              <a:pPr marL="12700">
                <a:lnSpc>
                  <a:spcPct val="100000"/>
                </a:lnSpc>
              </a:pPr>
              <a:r>
                <a:rPr sz="1600" spc="-10" dirty="0">
                  <a:latin typeface="MS UI Gothic"/>
                  <a:cs typeface="MS UI Gothic"/>
                </a:rPr>
                <a:t>共通語彙基盤.</a:t>
              </a:r>
              <a:endParaRPr sz="1600" dirty="0">
                <a:latin typeface="MS UI Gothic"/>
                <a:cs typeface="MS UI Gothic"/>
              </a:endParaRPr>
            </a:p>
          </p:txBody>
        </p:sp>
        <p:sp>
          <p:nvSpPr>
            <p:cNvPr id="11" name="object 11"/>
            <p:cNvSpPr txBox="1"/>
            <p:nvPr/>
          </p:nvSpPr>
          <p:spPr>
            <a:xfrm>
              <a:off x="2916453" y="5342929"/>
              <a:ext cx="847725" cy="124748"/>
            </a:xfrm>
            <a:prstGeom prst="rect">
              <a:avLst/>
            </a:prstGeom>
          </p:spPr>
          <p:txBody>
            <a:bodyPr vert="horz" wrap="square" lIns="0" tIns="0" rIns="0" bIns="0" rtlCol="0">
              <a:spAutoFit/>
            </a:bodyPr>
            <a:lstStyle/>
            <a:p>
              <a:pPr marL="12700">
                <a:lnSpc>
                  <a:spcPct val="100000"/>
                </a:lnSpc>
              </a:pPr>
              <a:r>
                <a:rPr sz="1050" b="1" spc="-10" dirty="0">
                  <a:latin typeface="MS UI Gothic"/>
                  <a:cs typeface="MS UI Gothic"/>
                </a:rPr>
                <a:t>文字情報基盤.</a:t>
              </a:r>
              <a:endParaRPr sz="1050" b="1" dirty="0">
                <a:latin typeface="MS UI Gothic"/>
                <a:cs typeface="MS UI Gothic"/>
              </a:endParaRPr>
            </a:p>
          </p:txBody>
        </p:sp>
        <p:sp>
          <p:nvSpPr>
            <p:cNvPr id="12" name="object 12"/>
            <p:cNvSpPr txBox="1"/>
            <p:nvPr/>
          </p:nvSpPr>
          <p:spPr>
            <a:xfrm>
              <a:off x="5444553" y="5038294"/>
              <a:ext cx="1729105" cy="160390"/>
            </a:xfrm>
            <a:prstGeom prst="rect">
              <a:avLst/>
            </a:prstGeom>
          </p:spPr>
          <p:txBody>
            <a:bodyPr vert="horz" wrap="square" lIns="0" tIns="0" rIns="0" bIns="0" rtlCol="0">
              <a:spAutoFit/>
            </a:bodyPr>
            <a:lstStyle/>
            <a:p>
              <a:pPr marL="12700">
                <a:lnSpc>
                  <a:spcPct val="100000"/>
                </a:lnSpc>
              </a:pPr>
              <a:r>
                <a:rPr sz="1350" spc="150" dirty="0">
                  <a:latin typeface="MS UI Gothic"/>
                  <a:cs typeface="MS UI Gothic"/>
                </a:rPr>
                <a:t>「</a:t>
              </a:r>
              <a:r>
                <a:rPr sz="1350" b="1" spc="150" dirty="0">
                  <a:latin typeface="MS UI Gothic"/>
                  <a:cs typeface="MS UI Gothic"/>
                </a:rPr>
                <a:t>文字</a:t>
              </a:r>
              <a:r>
                <a:rPr sz="1350" spc="150" dirty="0">
                  <a:latin typeface="MS UI Gothic"/>
                  <a:cs typeface="MS UI Gothic"/>
                </a:rPr>
                <a:t>」の相互運用性</a:t>
              </a:r>
              <a:endParaRPr sz="1350" dirty="0">
                <a:latin typeface="MS UI Gothic"/>
                <a:cs typeface="MS UI Gothic"/>
              </a:endParaRPr>
            </a:p>
          </p:txBody>
        </p:sp>
        <p:sp>
          <p:nvSpPr>
            <p:cNvPr id="13" name="object 13"/>
            <p:cNvSpPr txBox="1"/>
            <p:nvPr/>
          </p:nvSpPr>
          <p:spPr>
            <a:xfrm>
              <a:off x="5785205" y="5242180"/>
              <a:ext cx="2112010" cy="625475"/>
            </a:xfrm>
            <a:prstGeom prst="rect">
              <a:avLst/>
            </a:prstGeom>
          </p:spPr>
          <p:txBody>
            <a:bodyPr vert="horz" wrap="square" lIns="0" tIns="0" rIns="0" bIns="0" rtlCol="0">
              <a:spAutoFit/>
            </a:bodyPr>
            <a:lstStyle/>
            <a:p>
              <a:pPr marL="12700">
                <a:lnSpc>
                  <a:spcPts val="1614"/>
                </a:lnSpc>
                <a:tabLst>
                  <a:tab pos="224790" algn="l"/>
                </a:tabLst>
              </a:pPr>
              <a:r>
                <a:rPr sz="1350" spc="-5" dirty="0">
                  <a:latin typeface="Arial"/>
                  <a:cs typeface="Arial"/>
                </a:rPr>
                <a:t>•	</a:t>
              </a:r>
              <a:r>
                <a:rPr sz="1350" spc="220" dirty="0">
                  <a:latin typeface="MS UI Gothic"/>
                  <a:cs typeface="MS UI Gothic"/>
                </a:rPr>
                <a:t>フォント・一覧表の整備</a:t>
              </a:r>
              <a:endParaRPr sz="1350">
                <a:latin typeface="MS UI Gothic"/>
                <a:cs typeface="MS UI Gothic"/>
              </a:endParaRPr>
            </a:p>
            <a:p>
              <a:pPr marL="12700">
                <a:lnSpc>
                  <a:spcPts val="1610"/>
                </a:lnSpc>
                <a:tabLst>
                  <a:tab pos="224790" algn="l"/>
                </a:tabLst>
              </a:pPr>
              <a:r>
                <a:rPr sz="1350" spc="-5" dirty="0">
                  <a:latin typeface="Arial"/>
                  <a:cs typeface="Arial"/>
                </a:rPr>
                <a:t>•	</a:t>
              </a:r>
              <a:r>
                <a:rPr sz="1350" spc="190" dirty="0">
                  <a:latin typeface="MS UI Gothic"/>
                  <a:cs typeface="MS UI Gothic"/>
                </a:rPr>
                <a:t>導入ガイド</a:t>
              </a:r>
              <a:endParaRPr sz="1350">
                <a:latin typeface="MS UI Gothic"/>
                <a:cs typeface="MS UI Gothic"/>
              </a:endParaRPr>
            </a:p>
            <a:p>
              <a:pPr marL="12700">
                <a:lnSpc>
                  <a:spcPts val="1614"/>
                </a:lnSpc>
                <a:tabLst>
                  <a:tab pos="224790" algn="l"/>
                </a:tabLst>
              </a:pPr>
              <a:r>
                <a:rPr sz="1350" spc="-5" dirty="0">
                  <a:latin typeface="Arial"/>
                  <a:cs typeface="Arial"/>
                </a:rPr>
                <a:t>•	</a:t>
              </a:r>
              <a:r>
                <a:rPr sz="1350" spc="-10" dirty="0">
                  <a:latin typeface="MS UI Gothic"/>
                  <a:cs typeface="MS UI Gothic"/>
                </a:rPr>
                <a:t>国際標準化</a:t>
              </a:r>
              <a:endParaRPr sz="1350">
                <a:latin typeface="MS UI Gothic"/>
                <a:cs typeface="MS UI Gothic"/>
              </a:endParaRPr>
            </a:p>
          </p:txBody>
        </p:sp>
        <p:sp>
          <p:nvSpPr>
            <p:cNvPr id="14" name="object 14"/>
            <p:cNvSpPr txBox="1"/>
            <p:nvPr/>
          </p:nvSpPr>
          <p:spPr>
            <a:xfrm>
              <a:off x="5444553" y="3912604"/>
              <a:ext cx="1729105" cy="633642"/>
            </a:xfrm>
            <a:prstGeom prst="rect">
              <a:avLst/>
            </a:prstGeom>
          </p:spPr>
          <p:txBody>
            <a:bodyPr vert="horz" wrap="square" lIns="0" tIns="0" rIns="0" bIns="0" rtlCol="0">
              <a:spAutoFit/>
            </a:bodyPr>
            <a:lstStyle/>
            <a:p>
              <a:pPr marL="12700">
                <a:lnSpc>
                  <a:spcPts val="1614"/>
                </a:lnSpc>
              </a:pPr>
              <a:r>
                <a:rPr sz="1350" spc="150" dirty="0">
                  <a:latin typeface="MS UI Gothic"/>
                  <a:cs typeface="MS UI Gothic"/>
                </a:rPr>
                <a:t>「</a:t>
              </a:r>
              <a:r>
                <a:rPr sz="1350" b="1" spc="150" dirty="0">
                  <a:latin typeface="MS UI Gothic"/>
                  <a:cs typeface="MS UI Gothic"/>
                </a:rPr>
                <a:t>意味</a:t>
              </a:r>
              <a:r>
                <a:rPr sz="1350" spc="150" dirty="0">
                  <a:latin typeface="MS UI Gothic"/>
                  <a:cs typeface="MS UI Gothic"/>
                </a:rPr>
                <a:t>」の相互運用性</a:t>
              </a:r>
              <a:endParaRPr sz="1350" dirty="0">
                <a:latin typeface="MS UI Gothic"/>
                <a:cs typeface="MS UI Gothic"/>
              </a:endParaRPr>
            </a:p>
            <a:p>
              <a:pPr marL="353060">
                <a:lnSpc>
                  <a:spcPts val="1610"/>
                </a:lnSpc>
                <a:tabLst>
                  <a:tab pos="565150" algn="l"/>
                </a:tabLst>
              </a:pPr>
              <a:r>
                <a:rPr sz="1350" spc="-5" dirty="0">
                  <a:latin typeface="Arial"/>
                  <a:cs typeface="Arial"/>
                </a:rPr>
                <a:t>•	</a:t>
              </a:r>
              <a:r>
                <a:rPr sz="1350" spc="30" dirty="0">
                  <a:latin typeface="MS UI Gothic"/>
                  <a:cs typeface="MS UI Gothic"/>
                </a:rPr>
                <a:t>構造の共通化</a:t>
              </a:r>
              <a:endParaRPr sz="1350" dirty="0">
                <a:latin typeface="MS UI Gothic"/>
                <a:cs typeface="MS UI Gothic"/>
              </a:endParaRPr>
            </a:p>
            <a:p>
              <a:pPr marL="353060">
                <a:lnSpc>
                  <a:spcPts val="1610"/>
                </a:lnSpc>
                <a:tabLst>
                  <a:tab pos="565150" algn="l"/>
                </a:tabLst>
              </a:pPr>
              <a:r>
                <a:rPr sz="1350" spc="-5" dirty="0">
                  <a:latin typeface="Arial"/>
                  <a:cs typeface="Arial"/>
                </a:rPr>
                <a:t>•	</a:t>
              </a:r>
              <a:r>
                <a:rPr sz="1350" spc="30" dirty="0">
                  <a:latin typeface="MS UI Gothic"/>
                  <a:cs typeface="MS UI Gothic"/>
                </a:rPr>
                <a:t>意味の明確化</a:t>
              </a:r>
              <a:endParaRPr sz="1350" dirty="0">
                <a:latin typeface="MS UI Gothic"/>
                <a:cs typeface="MS UI Gothic"/>
              </a:endParaRPr>
            </a:p>
            <a:p>
              <a:pPr marL="353060">
                <a:lnSpc>
                  <a:spcPts val="1614"/>
                </a:lnSpc>
                <a:tabLst>
                  <a:tab pos="565150" algn="l"/>
                </a:tabLst>
              </a:pPr>
              <a:r>
                <a:rPr sz="1350" spc="-5" dirty="0">
                  <a:latin typeface="Arial"/>
                  <a:cs typeface="Arial"/>
                </a:rPr>
                <a:t>•	</a:t>
              </a:r>
              <a:r>
                <a:rPr sz="1350" spc="30" dirty="0">
                  <a:latin typeface="MS UI Gothic"/>
                  <a:cs typeface="MS UI Gothic"/>
                </a:rPr>
                <a:t>標記の共通化</a:t>
              </a:r>
              <a:endParaRPr sz="1350" dirty="0">
                <a:latin typeface="MS UI Gothic"/>
                <a:cs typeface="MS UI Gothic"/>
              </a:endParaRPr>
            </a:p>
          </p:txBody>
        </p:sp>
        <p:sp>
          <p:nvSpPr>
            <p:cNvPr id="15" name="object 15"/>
            <p:cNvSpPr txBox="1"/>
            <p:nvPr/>
          </p:nvSpPr>
          <p:spPr>
            <a:xfrm>
              <a:off x="4736503" y="2893061"/>
              <a:ext cx="1047750" cy="404495"/>
            </a:xfrm>
            <a:prstGeom prst="rect">
              <a:avLst/>
            </a:prstGeom>
          </p:spPr>
          <p:txBody>
            <a:bodyPr vert="horz" wrap="square" lIns="0" tIns="0" rIns="0" bIns="0" rtlCol="0">
              <a:spAutoFit/>
            </a:bodyPr>
            <a:lstStyle/>
            <a:p>
              <a:pPr marL="12700" marR="5080">
                <a:lnSpc>
                  <a:spcPts val="1610"/>
                </a:lnSpc>
              </a:pPr>
              <a:r>
                <a:rPr sz="1350" spc="165" dirty="0">
                  <a:latin typeface="MS UI Gothic"/>
                  <a:cs typeface="MS UI Gothic"/>
                </a:rPr>
                <a:t>公共データの </a:t>
              </a:r>
              <a:r>
                <a:rPr sz="1350" spc="125" dirty="0">
                  <a:latin typeface="MS UI Gothic"/>
                  <a:cs typeface="MS UI Gothic"/>
                </a:rPr>
                <a:t>整備・共有</a:t>
              </a:r>
              <a:endParaRPr sz="1350">
                <a:latin typeface="MS UI Gothic"/>
                <a:cs typeface="MS UI Gothic"/>
              </a:endParaRPr>
            </a:p>
          </p:txBody>
        </p:sp>
        <p:sp>
          <p:nvSpPr>
            <p:cNvPr id="16" name="object 16"/>
            <p:cNvSpPr txBox="1"/>
            <p:nvPr/>
          </p:nvSpPr>
          <p:spPr>
            <a:xfrm>
              <a:off x="1053520" y="2893061"/>
              <a:ext cx="1047750" cy="404495"/>
            </a:xfrm>
            <a:prstGeom prst="rect">
              <a:avLst/>
            </a:prstGeom>
          </p:spPr>
          <p:txBody>
            <a:bodyPr vert="horz" wrap="square" lIns="0" tIns="0" rIns="0" bIns="0" rtlCol="0">
              <a:spAutoFit/>
            </a:bodyPr>
            <a:lstStyle/>
            <a:p>
              <a:pPr marL="12700" marR="5080">
                <a:lnSpc>
                  <a:spcPts val="1610"/>
                </a:lnSpc>
              </a:pPr>
              <a:r>
                <a:rPr sz="1350" spc="165" dirty="0">
                  <a:latin typeface="MS UI Gothic"/>
                  <a:cs typeface="MS UI Gothic"/>
                </a:rPr>
                <a:t>公共データの </a:t>
              </a:r>
              <a:r>
                <a:rPr sz="1350" spc="-10" dirty="0">
                  <a:latin typeface="MS UI Gothic"/>
                  <a:cs typeface="MS UI Gothic"/>
                </a:rPr>
                <a:t>公開</a:t>
              </a:r>
              <a:endParaRPr sz="1350">
                <a:latin typeface="MS UI Gothic"/>
                <a:cs typeface="MS UI Gothic"/>
              </a:endParaRPr>
            </a:p>
          </p:txBody>
        </p:sp>
      </p:grpSp>
      <p:sp>
        <p:nvSpPr>
          <p:cNvPr id="18" name="テキスト ボックス 17"/>
          <p:cNvSpPr txBox="1"/>
          <p:nvPr/>
        </p:nvSpPr>
        <p:spPr>
          <a:xfrm>
            <a:off x="1826959" y="6264391"/>
            <a:ext cx="3853640" cy="276999"/>
          </a:xfrm>
          <a:prstGeom prst="rect">
            <a:avLst/>
          </a:prstGeom>
          <a:noFill/>
        </p:spPr>
        <p:txBody>
          <a:bodyPr wrap="square" rtlCol="0">
            <a:spAutoFit/>
          </a:bodyPr>
          <a:lstStyle/>
          <a:p>
            <a:r>
              <a:rPr kumimoji="1" lang="ja-JP" altLang="en-US" sz="1200" dirty="0"/>
              <a:t>経済産業省：文字情報基盤と共通語彙基盤</a:t>
            </a:r>
          </a:p>
        </p:txBody>
      </p:sp>
    </p:spTree>
    <p:extLst>
      <p:ext uri="{BB962C8B-B14F-4D97-AF65-F5344CB8AC3E}">
        <p14:creationId xmlns:p14="http://schemas.microsoft.com/office/powerpoint/2010/main" val="4153462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ja-JP" altLang="en-US" dirty="0"/>
              <a:t>共通語彙基盤がなければ</a:t>
            </a:r>
            <a:endParaRPr kumimoji="1" lang="ja-JP" altLang="en-US"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48</a:t>
            </a:fld>
            <a:endParaRPr kumimoji="1" lang="ja-JP" altLang="en-US" dirty="0"/>
          </a:p>
        </p:txBody>
      </p:sp>
      <p:sp>
        <p:nvSpPr>
          <p:cNvPr id="19" name="正方形/長方形 18">
            <a:extLst>
              <a:ext uri="{FF2B5EF4-FFF2-40B4-BE49-F238E27FC236}">
                <a16:creationId xmlns:a16="http://schemas.microsoft.com/office/drawing/2014/main" id="{BF6A01C6-87E3-4CF3-8E8A-84EA3F297748}"/>
              </a:ext>
            </a:extLst>
          </p:cNvPr>
          <p:cNvSpPr/>
          <p:nvPr/>
        </p:nvSpPr>
        <p:spPr>
          <a:xfrm rot="16200000">
            <a:off x="4296569" y="-2480417"/>
            <a:ext cx="550862" cy="8108016"/>
          </a:xfrm>
          <a:prstGeom prst="rect">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kumimoji="1" lang="ja-JP" altLang="en-US" dirty="0">
              <a:solidFill>
                <a:schemeClr val="bg1"/>
              </a:solidFill>
            </a:endParaRPr>
          </a:p>
        </p:txBody>
      </p:sp>
      <p:sp>
        <p:nvSpPr>
          <p:cNvPr id="20" name="正方形/長方形 19">
            <a:extLst>
              <a:ext uri="{FF2B5EF4-FFF2-40B4-BE49-F238E27FC236}">
                <a16:creationId xmlns:a16="http://schemas.microsoft.com/office/drawing/2014/main" id="{E04A939D-2503-4650-92AF-14092A5CEC04}"/>
              </a:ext>
            </a:extLst>
          </p:cNvPr>
          <p:cNvSpPr/>
          <p:nvPr/>
        </p:nvSpPr>
        <p:spPr>
          <a:xfrm>
            <a:off x="611560" y="1250426"/>
            <a:ext cx="8044582" cy="615553"/>
          </a:xfrm>
          <a:prstGeom prst="rect">
            <a:avLst/>
          </a:prstGeom>
        </p:spPr>
        <p:txBody>
          <a:bodyPr wrap="square">
            <a:spAutoFit/>
          </a:bodyPr>
          <a:lstStyle/>
          <a:p>
            <a:r>
              <a:rPr lang="ja-JP" altLang="en-US" sz="1600" dirty="0"/>
              <a:t>様々な業界でＥＤＩやコードが整備されたが、データを交換するためには、ＥＡＩ（</a:t>
            </a:r>
            <a:r>
              <a:rPr lang="en-US" altLang="ja-JP" dirty="0"/>
              <a:t> </a:t>
            </a:r>
            <a:r>
              <a:rPr lang="en-US" altLang="ja-JP" sz="1400" dirty="0"/>
              <a:t>Electronic Data Interchange </a:t>
            </a:r>
            <a:r>
              <a:rPr lang="ja-JP" altLang="en-US" sz="1600" dirty="0"/>
              <a:t>）等のデータ変換ツールで接続。</a:t>
            </a:r>
          </a:p>
        </p:txBody>
      </p:sp>
      <p:sp>
        <p:nvSpPr>
          <p:cNvPr id="21" name="テキスト ボックス 20">
            <a:extLst>
              <a:ext uri="{FF2B5EF4-FFF2-40B4-BE49-F238E27FC236}">
                <a16:creationId xmlns:a16="http://schemas.microsoft.com/office/drawing/2014/main" id="{CFE76635-0C61-4E28-878F-35080B903103}"/>
              </a:ext>
            </a:extLst>
          </p:cNvPr>
          <p:cNvSpPr txBox="1"/>
          <p:nvPr/>
        </p:nvSpPr>
        <p:spPr>
          <a:xfrm>
            <a:off x="4550931" y="1849105"/>
            <a:ext cx="4229437" cy="369332"/>
          </a:xfrm>
          <a:prstGeom prst="rect">
            <a:avLst/>
          </a:prstGeom>
          <a:noFill/>
        </p:spPr>
        <p:txBody>
          <a:bodyPr wrap="square" rtlCol="0">
            <a:spAutoFit/>
          </a:bodyPr>
          <a:lstStyle/>
          <a:p>
            <a:r>
              <a:rPr kumimoji="1" lang="ja-JP" altLang="en-US" dirty="0"/>
              <a:t>下図：ＩＰＡ共通語彙基盤解説より</a:t>
            </a:r>
          </a:p>
        </p:txBody>
      </p:sp>
      <p:pic>
        <p:nvPicPr>
          <p:cNvPr id="3" name="図 2">
            <a:extLst>
              <a:ext uri="{FF2B5EF4-FFF2-40B4-BE49-F238E27FC236}">
                <a16:creationId xmlns:a16="http://schemas.microsoft.com/office/drawing/2014/main" id="{EF901E1B-9E34-4340-88E3-4BB590755A50}"/>
              </a:ext>
            </a:extLst>
          </p:cNvPr>
          <p:cNvPicPr>
            <a:picLocks noChangeAspect="1"/>
          </p:cNvPicPr>
          <p:nvPr/>
        </p:nvPicPr>
        <p:blipFill>
          <a:blip r:embed="rId3"/>
          <a:stretch>
            <a:fillRect/>
          </a:stretch>
        </p:blipFill>
        <p:spPr>
          <a:xfrm>
            <a:off x="515698" y="2185697"/>
            <a:ext cx="7718304" cy="4411655"/>
          </a:xfrm>
          <a:prstGeom prst="rect">
            <a:avLst/>
          </a:prstGeom>
        </p:spPr>
      </p:pic>
    </p:spTree>
    <p:extLst>
      <p:ext uri="{BB962C8B-B14F-4D97-AF65-F5344CB8AC3E}">
        <p14:creationId xmlns:p14="http://schemas.microsoft.com/office/powerpoint/2010/main" val="4223130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ja-JP" altLang="en-US" dirty="0"/>
              <a:t>Ｗｏｒｄ２ｖｅｃ</a:t>
            </a:r>
            <a:endParaRPr lang="en-US" altLang="ja-JP" dirty="0"/>
          </a:p>
        </p:txBody>
      </p:sp>
      <p:sp>
        <p:nvSpPr>
          <p:cNvPr id="3" name="コンテンツ プレースホルダー 2"/>
          <p:cNvSpPr>
            <a:spLocks noGrp="1"/>
          </p:cNvSpPr>
          <p:nvPr>
            <p:ph idx="1"/>
          </p:nvPr>
        </p:nvSpPr>
        <p:spPr>
          <a:xfrm>
            <a:off x="251520" y="808112"/>
            <a:ext cx="8640960" cy="5069160"/>
          </a:xfrm>
        </p:spPr>
        <p:txBody>
          <a:bodyPr>
            <a:normAutofit/>
          </a:bodyPr>
          <a:lstStyle/>
          <a:p>
            <a:endParaRPr kumimoji="1" lang="en-US" altLang="ja-JP" dirty="0"/>
          </a:p>
          <a:p>
            <a:r>
              <a:rPr kumimoji="1" lang="ja-JP" altLang="en-US" sz="2000" dirty="0"/>
              <a:t>Ｗｏｒｄ２ｖｅｃ</a:t>
            </a:r>
            <a:endParaRPr kumimoji="1" lang="en-US" altLang="ja-JP" sz="2000" dirty="0"/>
          </a:p>
          <a:p>
            <a:pPr lvl="1"/>
            <a:r>
              <a:rPr lang="ja-JP" altLang="en-US" sz="2000" dirty="0"/>
              <a:t>グーグルが開発</a:t>
            </a:r>
            <a:endParaRPr kumimoji="1" lang="en-US" altLang="ja-JP" sz="2000" dirty="0"/>
          </a:p>
          <a:p>
            <a:pPr lvl="1"/>
            <a:r>
              <a:rPr lang="ja-JP" altLang="en-US" sz="2000" dirty="0"/>
              <a:t>単語をベクトル化して表現する定量化手法</a:t>
            </a:r>
            <a:endParaRPr lang="en-US" altLang="ja-JP" sz="2000" dirty="0"/>
          </a:p>
          <a:p>
            <a:pPr lvl="1"/>
            <a:r>
              <a:rPr kumimoji="1" lang="ja-JP" altLang="en-US" sz="2000" dirty="0"/>
              <a:t>単語同士の類似度や単語の相関関係を捉える</a:t>
            </a:r>
            <a:endParaRPr kumimoji="1" lang="en-US" altLang="ja-JP" sz="2000" dirty="0"/>
          </a:p>
          <a:p>
            <a:r>
              <a:rPr lang="ja-JP" altLang="en-US" sz="2000" dirty="0"/>
              <a:t>語彙をベクトル化する</a:t>
            </a:r>
            <a:endParaRPr lang="en-US" altLang="ja-JP" sz="2000" dirty="0"/>
          </a:p>
          <a:p>
            <a:pPr lvl="1"/>
            <a:r>
              <a:rPr lang="ja-JP" altLang="en-US" sz="2000" dirty="0"/>
              <a:t>投影するベクトルの次元は変更可能（</a:t>
            </a:r>
            <a:r>
              <a:rPr lang="en-US" altLang="ja-JP" sz="2000" dirty="0"/>
              <a:t>100,200,300</a:t>
            </a:r>
            <a:r>
              <a:rPr lang="ja-JP" altLang="en-US" sz="2000" dirty="0"/>
              <a:t>等）</a:t>
            </a:r>
            <a:endParaRPr lang="en-US" altLang="ja-JP" sz="2000" dirty="0"/>
          </a:p>
          <a:p>
            <a:pPr lvl="1"/>
            <a:r>
              <a:rPr lang="ja-JP" altLang="en-US" sz="2000" dirty="0"/>
              <a:t>入力した語彙と類似した単語を出力できる</a:t>
            </a:r>
            <a:endParaRPr lang="en-US" altLang="ja-JP" sz="2000" dirty="0"/>
          </a:p>
          <a:p>
            <a:pPr lvl="1"/>
            <a:r>
              <a:rPr lang="ja-JP" altLang="en-US" sz="2000" dirty="0"/>
              <a:t>学習方法：</a:t>
            </a:r>
            <a:r>
              <a:rPr lang="en-US" altLang="ja-JP" sz="2000" dirty="0" err="1"/>
              <a:t>Skipgram</a:t>
            </a:r>
            <a:r>
              <a:rPr lang="ja-JP" altLang="en-US" sz="2000" dirty="0"/>
              <a:t>と</a:t>
            </a:r>
            <a:r>
              <a:rPr lang="en-US" altLang="ja-JP" sz="2000" dirty="0" err="1"/>
              <a:t>cbow</a:t>
            </a:r>
            <a:endParaRPr lang="en-US" altLang="ja-JP" sz="2000" dirty="0"/>
          </a:p>
          <a:p>
            <a:pPr marL="457200" lvl="1" indent="0">
              <a:buNone/>
            </a:pPr>
            <a:endParaRPr lang="en-US" altLang="ja-JP" sz="2000" dirty="0"/>
          </a:p>
          <a:p>
            <a:pPr lvl="1"/>
            <a:endParaRPr lang="en-US" altLang="ja-JP" sz="2400" dirty="0"/>
          </a:p>
          <a:p>
            <a:pPr lvl="1"/>
            <a:endParaRPr kumimoji="1" lang="ja-JP" altLang="en-US" sz="2400"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49</a:t>
            </a:fld>
            <a:endParaRPr kumimoji="1" lang="ja-JP" altLang="en-US"/>
          </a:p>
        </p:txBody>
      </p:sp>
      <p:pic>
        <p:nvPicPr>
          <p:cNvPr id="5" name="コンテンツ プレースホルダー 4">
            <a:extLst>
              <a:ext uri="{FF2B5EF4-FFF2-40B4-BE49-F238E27FC236}">
                <a16:creationId xmlns:a16="http://schemas.microsoft.com/office/drawing/2014/main" id="{7FA2204C-055C-4D8E-8221-73031DDCCA07}"/>
              </a:ext>
            </a:extLst>
          </p:cNvPr>
          <p:cNvPicPr>
            <a:picLocks noChangeAspect="1"/>
          </p:cNvPicPr>
          <p:nvPr/>
        </p:nvPicPr>
        <p:blipFill>
          <a:blip r:embed="rId3" cstate="print"/>
          <a:stretch>
            <a:fillRect/>
          </a:stretch>
        </p:blipFill>
        <p:spPr>
          <a:xfrm>
            <a:off x="3635896" y="4168953"/>
            <a:ext cx="3312203" cy="2187398"/>
          </a:xfrm>
          <a:prstGeom prst="rect">
            <a:avLst/>
          </a:prstGeom>
        </p:spPr>
      </p:pic>
    </p:spTree>
    <p:extLst>
      <p:ext uri="{BB962C8B-B14F-4D97-AF65-F5344CB8AC3E}">
        <p14:creationId xmlns:p14="http://schemas.microsoft.com/office/powerpoint/2010/main" val="427344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a:extLst>
              <a:ext uri="{FF2B5EF4-FFF2-40B4-BE49-F238E27FC236}">
                <a16:creationId xmlns:a16="http://schemas.microsoft.com/office/drawing/2014/main" id="{BFC298B3-0225-4EA9-9BAB-3C0AAD1DDA68}"/>
              </a:ext>
            </a:extLst>
          </p:cNvPr>
          <p:cNvSpPr>
            <a:spLocks noGrp="1"/>
          </p:cNvSpPr>
          <p:nvPr>
            <p:ph type="title"/>
          </p:nvPr>
        </p:nvSpPr>
        <p:spPr/>
        <p:txBody>
          <a:bodyPr>
            <a:normAutofit/>
          </a:bodyPr>
          <a:lstStyle/>
          <a:p>
            <a:pPr algn="l"/>
            <a:r>
              <a:rPr lang="ja-JP" altLang="en-US" dirty="0"/>
              <a:t>オープンデータとは</a:t>
            </a:r>
            <a:endParaRPr lang="zh-CN" altLang="en-US" dirty="0"/>
          </a:p>
        </p:txBody>
      </p:sp>
      <p:sp>
        <p:nvSpPr>
          <p:cNvPr id="3" name="コンテンツ プレースホルダー 2">
            <a:extLst>
              <a:ext uri="{FF2B5EF4-FFF2-40B4-BE49-F238E27FC236}">
                <a16:creationId xmlns:a16="http://schemas.microsoft.com/office/drawing/2014/main" id="{1BC3293D-5B3E-47C7-9740-BF3040C7229B}"/>
              </a:ext>
            </a:extLst>
          </p:cNvPr>
          <p:cNvSpPr>
            <a:spLocks noGrp="1"/>
          </p:cNvSpPr>
          <p:nvPr>
            <p:ph idx="1"/>
          </p:nvPr>
        </p:nvSpPr>
        <p:spPr/>
        <p:txBody>
          <a:bodyPr/>
          <a:lstStyle/>
          <a:p>
            <a:pPr>
              <a:defRPr/>
            </a:pPr>
            <a:r>
              <a:rPr lang="ja-JP" altLang="en-US" sz="2000" dirty="0"/>
              <a:t>総務省の定義によると</a:t>
            </a:r>
          </a:p>
          <a:p>
            <a:pPr lvl="1">
              <a:defRPr/>
            </a:pPr>
            <a:r>
              <a:rPr lang="ja-JP" altLang="en-US" sz="2000" dirty="0"/>
              <a:t>「機械判読に適したデータ形式」</a:t>
            </a:r>
            <a:endParaRPr lang="en-US" altLang="ja-JP" sz="2000" dirty="0"/>
          </a:p>
          <a:p>
            <a:pPr lvl="1">
              <a:defRPr/>
            </a:pPr>
            <a:r>
              <a:rPr lang="ja-JP" altLang="en-US" sz="2000" dirty="0"/>
              <a:t>「二次利用が可能なルールで公開されたデータ」</a:t>
            </a:r>
            <a:endParaRPr lang="en-US" altLang="ja-JP" sz="2000" dirty="0"/>
          </a:p>
          <a:p>
            <a:pPr lvl="1">
              <a:defRPr/>
            </a:pPr>
            <a:r>
              <a:rPr lang="ja-JP" altLang="en-US" sz="2000" dirty="0"/>
              <a:t>「人手を多くかけずにデータの２次利用を可能にするもの」</a:t>
            </a:r>
            <a:endParaRPr lang="en-US" altLang="ja-JP" sz="2000" dirty="0"/>
          </a:p>
          <a:p>
            <a:endParaRPr lang="ja-JP" altLang="en-US" dirty="0"/>
          </a:p>
        </p:txBody>
      </p:sp>
      <p:sp>
        <p:nvSpPr>
          <p:cNvPr id="22" name="角丸四角形 3">
            <a:extLst>
              <a:ext uri="{FF2B5EF4-FFF2-40B4-BE49-F238E27FC236}">
                <a16:creationId xmlns:a16="http://schemas.microsoft.com/office/drawing/2014/main" id="{D286F48B-89A2-4E94-BB23-F47947D7D64F}"/>
              </a:ext>
            </a:extLst>
          </p:cNvPr>
          <p:cNvSpPr/>
          <p:nvPr/>
        </p:nvSpPr>
        <p:spPr>
          <a:xfrm>
            <a:off x="402147" y="5085184"/>
            <a:ext cx="8339705" cy="127491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t>端的に表現すれば、「自由に使えて再利用もでき、かつ誰でも再配布できるようなデータ」である</a:t>
            </a:r>
            <a:endParaRPr kumimoji="1" lang="ja-JP" altLang="en-US" sz="2800" dirty="0"/>
          </a:p>
        </p:txBody>
      </p:sp>
      <p:pic>
        <p:nvPicPr>
          <p:cNvPr id="5" name="図 4">
            <a:extLst>
              <a:ext uri="{FF2B5EF4-FFF2-40B4-BE49-F238E27FC236}">
                <a16:creationId xmlns:a16="http://schemas.microsoft.com/office/drawing/2014/main" id="{3CA30544-8C44-4F09-A199-825298D26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5104" y="1587807"/>
            <a:ext cx="4522180" cy="2552952"/>
          </a:xfrm>
          <a:prstGeom prst="rect">
            <a:avLst/>
          </a:prstGeom>
        </p:spPr>
      </p:pic>
      <p:sp>
        <p:nvSpPr>
          <p:cNvPr id="6" name="テキスト ボックス 5">
            <a:extLst>
              <a:ext uri="{FF2B5EF4-FFF2-40B4-BE49-F238E27FC236}">
                <a16:creationId xmlns:a16="http://schemas.microsoft.com/office/drawing/2014/main" id="{DB9646F6-77E9-44F3-8F84-007C267FC060}"/>
              </a:ext>
            </a:extLst>
          </p:cNvPr>
          <p:cNvSpPr txBox="1"/>
          <p:nvPr/>
        </p:nvSpPr>
        <p:spPr>
          <a:xfrm>
            <a:off x="4837408" y="4254287"/>
            <a:ext cx="4170876" cy="276999"/>
          </a:xfrm>
          <a:prstGeom prst="rect">
            <a:avLst/>
          </a:prstGeom>
          <a:noFill/>
        </p:spPr>
        <p:txBody>
          <a:bodyPr wrap="square" rtlCol="0">
            <a:spAutoFit/>
          </a:bodyPr>
          <a:lstStyle/>
          <a:p>
            <a:r>
              <a:rPr lang="ja-JP" altLang="en-US" sz="1200" dirty="0">
                <a:latin typeface="Meiryo UI" pitchFamily="50" charset="-128"/>
                <a:ea typeface="Meiryo UI" pitchFamily="50" charset="-128"/>
                <a:cs typeface="Meiryo UI" pitchFamily="50" charset="-128"/>
              </a:rPr>
              <a:t>出典：</a:t>
            </a:r>
            <a:r>
              <a:rPr lang="en-US" altLang="ja-JP" sz="1200" dirty="0">
                <a:latin typeface="Meiryo UI" pitchFamily="50" charset="-128"/>
                <a:ea typeface="Meiryo UI" pitchFamily="50" charset="-128"/>
                <a:cs typeface="Meiryo UI" pitchFamily="50" charset="-128"/>
              </a:rPr>
              <a:t> Open Data</a:t>
            </a:r>
            <a:r>
              <a:rPr lang="ja-JP" altLang="en-US" sz="1200" dirty="0">
                <a:latin typeface="Meiryo UI" pitchFamily="50" charset="-128"/>
                <a:ea typeface="Meiryo UI" pitchFamily="50" charset="-128"/>
                <a:cs typeface="Meiryo UI" pitchFamily="50" charset="-128"/>
              </a:rPr>
              <a:t>のサイト（</a:t>
            </a:r>
            <a:r>
              <a:rPr lang="en-US" altLang="ja-JP" sz="1200" dirty="0">
                <a:latin typeface="Meiryo UI" pitchFamily="50" charset="-128"/>
                <a:ea typeface="Meiryo UI" pitchFamily="50" charset="-128"/>
                <a:cs typeface="Meiryo UI" pitchFamily="50" charset="-128"/>
              </a:rPr>
              <a:t>http://5stardata.info/</a:t>
            </a:r>
            <a:r>
              <a:rPr lang="ja-JP" altLang="en-US" sz="1200" dirty="0">
                <a:latin typeface="Meiryo UI" pitchFamily="50" charset="-128"/>
                <a:ea typeface="Meiryo UI" pitchFamily="50" charset="-128"/>
                <a:cs typeface="Meiryo UI" pitchFamily="50" charset="-128"/>
              </a:rPr>
              <a:t>）</a:t>
            </a:r>
            <a:endParaRPr kumimoji="1" lang="en-US" altLang="ja-JP" sz="1200" dirty="0">
              <a:latin typeface="Meiryo UI" pitchFamily="50" charset="-128"/>
              <a:ea typeface="Meiryo UI" pitchFamily="50" charset="-128"/>
              <a:cs typeface="Meiryo UI" pitchFamily="50" charset="-128"/>
            </a:endParaRPr>
          </a:p>
        </p:txBody>
      </p:sp>
      <p:sp>
        <p:nvSpPr>
          <p:cNvPr id="7" name="正方形/長方形 6">
            <a:extLst>
              <a:ext uri="{FF2B5EF4-FFF2-40B4-BE49-F238E27FC236}">
                <a16:creationId xmlns:a16="http://schemas.microsoft.com/office/drawing/2014/main" id="{7B1A395B-EC31-4434-B474-5290F8CDD9A1}"/>
              </a:ext>
            </a:extLst>
          </p:cNvPr>
          <p:cNvSpPr/>
          <p:nvPr/>
        </p:nvSpPr>
        <p:spPr>
          <a:xfrm>
            <a:off x="5307372" y="4481344"/>
            <a:ext cx="2175596" cy="276999"/>
          </a:xfrm>
          <a:prstGeom prst="rect">
            <a:avLst/>
          </a:prstGeom>
        </p:spPr>
        <p:txBody>
          <a:bodyPr wrap="square">
            <a:spAutoFit/>
          </a:bodyPr>
          <a:lstStyle/>
          <a:p>
            <a:r>
              <a:rPr lang="ja-JP" altLang="en-US" sz="1200" dirty="0">
                <a:solidFill>
                  <a:prstClr val="black"/>
                </a:solidFill>
                <a:latin typeface="HGP創英角ｺﾞｼｯｸUB" pitchFamily="50" charset="-128"/>
                <a:ea typeface="HGP創英角ｺﾞｼｯｸUB" pitchFamily="50" charset="-128"/>
              </a:rPr>
              <a:t>オープンデータの５つの段階</a:t>
            </a:r>
            <a:endParaRPr lang="ja-JP" altLang="en-US" sz="1200" dirty="0"/>
          </a:p>
        </p:txBody>
      </p:sp>
    </p:spTree>
    <p:extLst>
      <p:ext uri="{BB962C8B-B14F-4D97-AF65-F5344CB8AC3E}">
        <p14:creationId xmlns:p14="http://schemas.microsoft.com/office/powerpoint/2010/main" val="303160627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Word2vec</a:t>
            </a:r>
            <a:r>
              <a:rPr kumimoji="1" lang="ja-JP" altLang="en-US" dirty="0"/>
              <a:t>について</a:t>
            </a:r>
          </a:p>
        </p:txBody>
      </p:sp>
      <p:sp>
        <p:nvSpPr>
          <p:cNvPr id="4" name="コンテンツ プレースホルダー 3"/>
          <p:cNvSpPr>
            <a:spLocks noGrp="1"/>
          </p:cNvSpPr>
          <p:nvPr>
            <p:ph idx="1"/>
          </p:nvPr>
        </p:nvSpPr>
        <p:spPr/>
        <p:txBody>
          <a:bodyPr/>
          <a:lstStyle/>
          <a:p>
            <a:r>
              <a:rPr kumimoji="1" lang="ja-JP" altLang="en-US" dirty="0"/>
              <a:t>語彙をベクトル化する</a:t>
            </a:r>
            <a:endParaRPr kumimoji="1" lang="en-US" altLang="ja-JP" dirty="0"/>
          </a:p>
          <a:p>
            <a:pPr lvl="1"/>
            <a:r>
              <a:rPr lang="ja-JP" altLang="en-US" dirty="0"/>
              <a:t>投影するベクトルの次元は任意に変更</a:t>
            </a:r>
            <a:endParaRPr lang="en-US" altLang="ja-JP" dirty="0"/>
          </a:p>
          <a:p>
            <a:pPr lvl="1"/>
            <a:r>
              <a:rPr lang="ja-JP" altLang="en-US" dirty="0"/>
              <a:t>ベクトル化によって語彙の演算が可能</a:t>
            </a:r>
            <a:endParaRPr lang="en-US" altLang="ja-JP" dirty="0"/>
          </a:p>
          <a:p>
            <a:pPr lvl="1"/>
            <a:r>
              <a:rPr lang="ja-JP" altLang="en-US" dirty="0"/>
              <a:t>入力した語彙と類似した単語を出力できる</a:t>
            </a:r>
            <a:endParaRPr lang="en-US" altLang="ja-JP" dirty="0"/>
          </a:p>
          <a:p>
            <a:r>
              <a:rPr kumimoji="1" lang="ja-JP" altLang="en-US" dirty="0"/>
              <a:t>学習方法は２種類ある</a:t>
            </a:r>
            <a:endParaRPr kumimoji="1" lang="en-US" altLang="ja-JP" dirty="0"/>
          </a:p>
          <a:p>
            <a:pPr lvl="1"/>
            <a:r>
              <a:rPr lang="en-US" altLang="ja-JP" dirty="0" err="1"/>
              <a:t>Skipgram</a:t>
            </a:r>
            <a:r>
              <a:rPr lang="ja-JP" altLang="en-US" dirty="0"/>
              <a:t>と</a:t>
            </a:r>
            <a:r>
              <a:rPr lang="en-US" altLang="ja-JP" dirty="0" err="1"/>
              <a:t>cbow</a:t>
            </a:r>
            <a:endParaRPr kumimoji="1" lang="en-US" altLang="ja-JP" dirty="0"/>
          </a:p>
          <a:p>
            <a:endParaRPr kumimoji="1" lang="ja-JP" altLang="en-US" dirty="0"/>
          </a:p>
        </p:txBody>
      </p:sp>
    </p:spTree>
    <p:extLst>
      <p:ext uri="{BB962C8B-B14F-4D97-AF65-F5344CB8AC3E}">
        <p14:creationId xmlns:p14="http://schemas.microsoft.com/office/powerpoint/2010/main" val="33721576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コア語彙の名前空間</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lang="en-US" altLang="ja-JP" dirty="0"/>
              <a:t>URI </a:t>
            </a:r>
            <a:r>
              <a:rPr lang="ja-JP" altLang="en-US" dirty="0"/>
              <a:t>コア語彙 </a:t>
            </a:r>
            <a:r>
              <a:rPr lang="en-US" altLang="ja-JP" dirty="0"/>
              <a:t>v2.2 </a:t>
            </a:r>
            <a:r>
              <a:rPr lang="ja-JP" altLang="en-US" dirty="0"/>
              <a:t>には、それを識別するための名前空間 </a:t>
            </a:r>
            <a:r>
              <a:rPr lang="en-US" altLang="ja-JP" dirty="0"/>
              <a:t>URI </a:t>
            </a:r>
            <a:r>
              <a:rPr lang="ja-JP" altLang="en-US" dirty="0"/>
              <a:t>が付されている。ここで </a:t>
            </a:r>
            <a:r>
              <a:rPr lang="en-US" altLang="ja-JP" dirty="0"/>
              <a:t>XML </a:t>
            </a:r>
            <a:r>
              <a:rPr lang="ja-JP" altLang="en-US" dirty="0"/>
              <a:t>で使用する名前空間と </a:t>
            </a:r>
            <a:r>
              <a:rPr lang="en-US" altLang="ja-JP" dirty="0"/>
              <a:t>RDF </a:t>
            </a:r>
            <a:r>
              <a:rPr lang="ja-JP" altLang="en-US" dirty="0"/>
              <a:t>で使用する名前空間は、用途の違いから別のものを用いる。</a:t>
            </a:r>
            <a:endParaRPr lang="en-US" altLang="ja-JP" dirty="0"/>
          </a:p>
          <a:p>
            <a:r>
              <a:rPr lang="ja-JP" altLang="en-US" dirty="0"/>
              <a:t> </a:t>
            </a:r>
            <a:r>
              <a:rPr lang="en-US" altLang="ja-JP" dirty="0"/>
              <a:t>XML</a:t>
            </a:r>
            <a:r>
              <a:rPr lang="ja-JP" altLang="en-US" dirty="0"/>
              <a:t>：</a:t>
            </a:r>
            <a:r>
              <a:rPr lang="en-US" altLang="ja-JP" dirty="0"/>
              <a:t>"http://imi.ipa.go.jp/ns/core/2" </a:t>
            </a:r>
          </a:p>
          <a:p>
            <a:r>
              <a:rPr lang="en-US" altLang="ja-JP" dirty="0"/>
              <a:t>RDF</a:t>
            </a:r>
            <a:r>
              <a:rPr lang="ja-JP" altLang="en-US" dirty="0"/>
              <a:t>：</a:t>
            </a:r>
            <a:r>
              <a:rPr lang="en-US" altLang="ja-JP" dirty="0"/>
              <a:t>"http: //imi.ipa.go.jp/ns/core/</a:t>
            </a:r>
            <a:r>
              <a:rPr lang="en-US" altLang="ja-JP" dirty="0" err="1"/>
              <a:t>rdf</a:t>
            </a:r>
            <a:r>
              <a:rPr lang="en-US" altLang="ja-JP" dirty="0"/>
              <a:t>#" </a:t>
            </a:r>
          </a:p>
          <a:p>
            <a:r>
              <a:rPr lang="en-US" altLang="ja-JP" dirty="0"/>
              <a:t>RDF </a:t>
            </a:r>
            <a:r>
              <a:rPr lang="ja-JP" altLang="en-US" dirty="0"/>
              <a:t>では、この名前空間 </a:t>
            </a:r>
            <a:r>
              <a:rPr lang="en-US" altLang="ja-JP" dirty="0"/>
              <a:t>URI </a:t>
            </a:r>
            <a:r>
              <a:rPr lang="ja-JP" altLang="en-US" dirty="0"/>
              <a:t>は、「</a:t>
            </a:r>
            <a:r>
              <a:rPr lang="en-US" altLang="ja-JP" dirty="0" err="1"/>
              <a:t>ic</a:t>
            </a:r>
            <a:r>
              <a:rPr lang="en-US" altLang="ja-JP" dirty="0"/>
              <a:t>:</a:t>
            </a:r>
            <a:r>
              <a:rPr lang="ja-JP" altLang="en-US" dirty="0"/>
              <a:t>氏名」のような“接頭辞：項目名”というデータに 対して接頭辞を置きかえることにより、実際にコンピュータ処理の対象となる</a:t>
            </a:r>
            <a:r>
              <a:rPr lang="en-US" altLang="ja-JP" dirty="0"/>
              <a:t>"http: //imi.ipa.go.jp/ns/core/</a:t>
            </a:r>
            <a:r>
              <a:rPr lang="en-US" altLang="ja-JP" dirty="0" err="1"/>
              <a:t>rdf</a:t>
            </a:r>
            <a:r>
              <a:rPr lang="en-US" altLang="ja-JP" dirty="0"/>
              <a:t>#</a:t>
            </a:r>
            <a:r>
              <a:rPr lang="ja-JP" altLang="en-US" dirty="0"/>
              <a:t>氏名</a:t>
            </a:r>
            <a:r>
              <a:rPr lang="en-US" altLang="ja-JP" dirty="0"/>
              <a:t>"</a:t>
            </a:r>
            <a:r>
              <a:rPr lang="ja-JP" altLang="en-US" dirty="0"/>
              <a:t>という項目名が生成される。 </a:t>
            </a:r>
            <a:endParaRPr lang="en-US" altLang="ja-JP" dirty="0"/>
          </a:p>
          <a:p>
            <a:r>
              <a:rPr lang="ja-JP" altLang="en-US" dirty="0"/>
              <a:t>このため、</a:t>
            </a:r>
            <a:r>
              <a:rPr lang="en-US" altLang="ja-JP" dirty="0"/>
              <a:t>RDF</a:t>
            </a:r>
            <a:r>
              <a:rPr lang="ja-JP" altLang="en-US" dirty="0"/>
              <a:t>では、名前空間</a:t>
            </a:r>
            <a:r>
              <a:rPr lang="en-US" altLang="ja-JP" dirty="0"/>
              <a:t>URI</a:t>
            </a:r>
            <a:r>
              <a:rPr lang="ja-JP" altLang="en-US" dirty="0"/>
              <a:t>が変わるとデータ項目そのものが変わることになり、 データのマッシュアップなどを行った場合に、データ項目が別のものになってしまう。こ のため、</a:t>
            </a:r>
            <a:r>
              <a:rPr lang="en-US" altLang="ja-JP" dirty="0"/>
              <a:t>RDF </a:t>
            </a:r>
            <a:r>
              <a:rPr lang="ja-JP" altLang="en-US" dirty="0"/>
              <a:t>では極力名前空間 </a:t>
            </a:r>
            <a:r>
              <a:rPr lang="en-US" altLang="ja-JP" dirty="0"/>
              <a:t>URI </a:t>
            </a:r>
            <a:r>
              <a:rPr lang="ja-JP" altLang="en-US" dirty="0"/>
              <a:t>は変えないことが望ましい。</a:t>
            </a:r>
            <a:endParaRPr lang="en-US" altLang="ja-JP" dirty="0"/>
          </a:p>
          <a:p>
            <a:r>
              <a:rPr lang="ja-JP" altLang="en-US" dirty="0"/>
              <a:t> 一方、</a:t>
            </a:r>
            <a:r>
              <a:rPr lang="en-US" altLang="ja-JP" dirty="0"/>
              <a:t>XML </a:t>
            </a:r>
            <a:r>
              <a:rPr lang="ja-JP" altLang="en-US" dirty="0"/>
              <a:t>においては、名前空間 </a:t>
            </a:r>
            <a:r>
              <a:rPr lang="en-US" altLang="ja-JP" dirty="0"/>
              <a:t>URI </a:t>
            </a:r>
            <a:r>
              <a:rPr lang="ja-JP" altLang="en-US" dirty="0"/>
              <a:t>は、</a:t>
            </a:r>
            <a:r>
              <a:rPr lang="en-US" altLang="ja-JP" dirty="0"/>
              <a:t>XML </a:t>
            </a:r>
            <a:r>
              <a:rPr lang="ja-JP" altLang="en-US" dirty="0"/>
              <a:t>の要素（データ項目）の集合を識別するために用いられる。したがって、要素（データ項目）の追加、削除、などの変更があれ ば、集合の構成が変わるので、それが名前空間によって区別できることがコンピュータの アプリケーションにとって重要である。 </a:t>
            </a:r>
            <a:endParaRPr lang="en-US" altLang="ja-JP" dirty="0"/>
          </a:p>
          <a:p>
            <a:r>
              <a:rPr lang="ja-JP" altLang="en-US" dirty="0"/>
              <a:t>このため、コア語彙の物理形式表現において、</a:t>
            </a:r>
            <a:r>
              <a:rPr lang="en-US" altLang="ja-JP" dirty="0"/>
              <a:t>XML </a:t>
            </a:r>
            <a:r>
              <a:rPr lang="ja-JP" altLang="en-US" dirty="0"/>
              <a:t>と </a:t>
            </a:r>
            <a:r>
              <a:rPr lang="en-US" altLang="ja-JP" dirty="0"/>
              <a:t>RDF </a:t>
            </a:r>
            <a:r>
              <a:rPr lang="ja-JP" altLang="en-US" dirty="0"/>
              <a:t>で異なる名前空間 </a:t>
            </a:r>
            <a:r>
              <a:rPr lang="en-US" altLang="ja-JP" dirty="0"/>
              <a:t>URI </a:t>
            </a:r>
            <a:r>
              <a:rPr lang="ja-JP" altLang="en-US" dirty="0"/>
              <a:t>を用 いることとした。</a:t>
            </a:r>
            <a:endParaRPr kumimoji="1" lang="ja-JP" altLang="en-US"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51</a:t>
            </a:fld>
            <a:endParaRPr kumimoji="1" lang="ja-JP" altLang="en-US"/>
          </a:p>
        </p:txBody>
      </p:sp>
    </p:spTree>
    <p:extLst>
      <p:ext uri="{BB962C8B-B14F-4D97-AF65-F5344CB8AC3E}">
        <p14:creationId xmlns:p14="http://schemas.microsoft.com/office/powerpoint/2010/main" val="12834987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08ED7FD-1F88-47F4-8945-E5DBCD979788}"/>
              </a:ext>
            </a:extLst>
          </p:cNvPr>
          <p:cNvSpPr>
            <a:spLocks noGrp="1"/>
          </p:cNvSpPr>
          <p:nvPr>
            <p:ph type="sldNum" sz="quarter" idx="12"/>
          </p:nvPr>
        </p:nvSpPr>
        <p:spPr/>
        <p:txBody>
          <a:bodyPr/>
          <a:lstStyle/>
          <a:p>
            <a:fld id="{246E97CF-0504-4E3F-9290-CC6BBD911ACE}" type="slidenum">
              <a:rPr kumimoji="1" lang="ja-JP" altLang="en-US" smtClean="0"/>
              <a:pPr/>
              <a:t>52</a:t>
            </a:fld>
            <a:endParaRPr kumimoji="1" lang="ja-JP" altLang="en-US" dirty="0"/>
          </a:p>
        </p:txBody>
      </p:sp>
      <p:pic>
        <p:nvPicPr>
          <p:cNvPr id="5" name="図 4">
            <a:extLst>
              <a:ext uri="{FF2B5EF4-FFF2-40B4-BE49-F238E27FC236}">
                <a16:creationId xmlns:a16="http://schemas.microsoft.com/office/drawing/2014/main" id="{963FE54B-8CA0-4CC4-ADC4-43F94C080520}"/>
              </a:ext>
            </a:extLst>
          </p:cNvPr>
          <p:cNvPicPr>
            <a:picLocks noChangeAspect="1"/>
          </p:cNvPicPr>
          <p:nvPr/>
        </p:nvPicPr>
        <p:blipFill>
          <a:blip r:embed="rId3"/>
          <a:stretch>
            <a:fillRect/>
          </a:stretch>
        </p:blipFill>
        <p:spPr>
          <a:xfrm>
            <a:off x="457200" y="1700808"/>
            <a:ext cx="3457575" cy="3248025"/>
          </a:xfrm>
          <a:prstGeom prst="rect">
            <a:avLst/>
          </a:prstGeom>
        </p:spPr>
      </p:pic>
      <p:pic>
        <p:nvPicPr>
          <p:cNvPr id="6" name="図 5">
            <a:extLst>
              <a:ext uri="{FF2B5EF4-FFF2-40B4-BE49-F238E27FC236}">
                <a16:creationId xmlns:a16="http://schemas.microsoft.com/office/drawing/2014/main" id="{BBC431BF-C90D-4D2D-83AE-AD28C87F3FEC}"/>
              </a:ext>
            </a:extLst>
          </p:cNvPr>
          <p:cNvPicPr>
            <a:picLocks noChangeAspect="1"/>
          </p:cNvPicPr>
          <p:nvPr/>
        </p:nvPicPr>
        <p:blipFill>
          <a:blip r:embed="rId4"/>
          <a:stretch>
            <a:fillRect/>
          </a:stretch>
        </p:blipFill>
        <p:spPr>
          <a:xfrm>
            <a:off x="4814692" y="1690846"/>
            <a:ext cx="3477016" cy="3184654"/>
          </a:xfrm>
          <a:prstGeom prst="rect">
            <a:avLst/>
          </a:prstGeom>
        </p:spPr>
      </p:pic>
      <p:sp>
        <p:nvSpPr>
          <p:cNvPr id="7" name="テキスト ボックス 6">
            <a:extLst>
              <a:ext uri="{FF2B5EF4-FFF2-40B4-BE49-F238E27FC236}">
                <a16:creationId xmlns:a16="http://schemas.microsoft.com/office/drawing/2014/main" id="{62233DBF-7F55-466C-B058-1047485CF874}"/>
              </a:ext>
            </a:extLst>
          </p:cNvPr>
          <p:cNvSpPr txBox="1"/>
          <p:nvPr/>
        </p:nvSpPr>
        <p:spPr>
          <a:xfrm>
            <a:off x="683568" y="5263627"/>
            <a:ext cx="3600400" cy="923330"/>
          </a:xfrm>
          <a:prstGeom prst="rect">
            <a:avLst/>
          </a:prstGeom>
          <a:noFill/>
        </p:spPr>
        <p:txBody>
          <a:bodyPr wrap="square" rtlCol="0">
            <a:spAutoFit/>
          </a:bodyPr>
          <a:lstStyle/>
          <a:p>
            <a:r>
              <a:rPr kumimoji="1" lang="ja-JP" altLang="en-US" dirty="0"/>
              <a:t>周辺単語⇒該当単語を予測</a:t>
            </a:r>
            <a:endParaRPr kumimoji="1" lang="en-US" altLang="ja-JP" dirty="0"/>
          </a:p>
          <a:p>
            <a:r>
              <a:rPr lang="en-US" altLang="ja-JP" dirty="0"/>
              <a:t>(</a:t>
            </a:r>
            <a:r>
              <a:rPr lang="ja-JP" altLang="en-US" dirty="0"/>
              <a:t>単語周辺の文脈から単語を推定）</a:t>
            </a:r>
            <a:endParaRPr lang="en-US" altLang="ja-JP" dirty="0"/>
          </a:p>
          <a:p>
            <a:endParaRPr kumimoji="1" lang="ja-JP" altLang="en-US" dirty="0"/>
          </a:p>
        </p:txBody>
      </p:sp>
      <p:sp>
        <p:nvSpPr>
          <p:cNvPr id="8" name="テキスト ボックス 7">
            <a:extLst>
              <a:ext uri="{FF2B5EF4-FFF2-40B4-BE49-F238E27FC236}">
                <a16:creationId xmlns:a16="http://schemas.microsoft.com/office/drawing/2014/main" id="{D31E3732-90AE-4BEA-B638-089A70AEFD78}"/>
              </a:ext>
            </a:extLst>
          </p:cNvPr>
          <p:cNvSpPr txBox="1"/>
          <p:nvPr/>
        </p:nvSpPr>
        <p:spPr>
          <a:xfrm>
            <a:off x="4861012" y="5263627"/>
            <a:ext cx="4282988" cy="646331"/>
          </a:xfrm>
          <a:prstGeom prst="rect">
            <a:avLst/>
          </a:prstGeom>
          <a:noFill/>
        </p:spPr>
        <p:txBody>
          <a:bodyPr wrap="square" rtlCol="0">
            <a:spAutoFit/>
          </a:bodyPr>
          <a:lstStyle/>
          <a:p>
            <a:r>
              <a:rPr lang="ja-JP" altLang="en-US" dirty="0"/>
              <a:t>該当単語</a:t>
            </a:r>
            <a:r>
              <a:rPr kumimoji="1" lang="ja-JP" altLang="en-US" dirty="0"/>
              <a:t>⇒</a:t>
            </a:r>
            <a:r>
              <a:rPr lang="ja-JP" altLang="en-US" dirty="0"/>
              <a:t>周辺単語</a:t>
            </a:r>
            <a:r>
              <a:rPr kumimoji="1" lang="ja-JP" altLang="en-US" dirty="0"/>
              <a:t>を予測（</a:t>
            </a:r>
            <a:r>
              <a:rPr lang="en-US" altLang="ja-JP" dirty="0" err="1"/>
              <a:t>Cbow</a:t>
            </a:r>
            <a:r>
              <a:rPr lang="ja-JP" altLang="en-US" dirty="0"/>
              <a:t>と逆で</a:t>
            </a:r>
            <a:r>
              <a:rPr kumimoji="1" lang="ja-JP" altLang="en-US" dirty="0"/>
              <a:t>）</a:t>
            </a:r>
            <a:endParaRPr kumimoji="1" lang="en-US" altLang="ja-JP" dirty="0"/>
          </a:p>
          <a:p>
            <a:r>
              <a:rPr lang="ja-JP" altLang="en-US" dirty="0"/>
              <a:t>（単語から文脈の単語を推定</a:t>
            </a:r>
            <a:r>
              <a:rPr kumimoji="1" lang="ja-JP" altLang="en-US" dirty="0"/>
              <a:t>）</a:t>
            </a:r>
          </a:p>
        </p:txBody>
      </p:sp>
      <p:sp>
        <p:nvSpPr>
          <p:cNvPr id="3" name="正方形/長方形 2">
            <a:extLst>
              <a:ext uri="{FF2B5EF4-FFF2-40B4-BE49-F238E27FC236}">
                <a16:creationId xmlns:a16="http://schemas.microsoft.com/office/drawing/2014/main" id="{53CD7DDC-5B22-492F-A723-37009AE3CBEE}"/>
              </a:ext>
            </a:extLst>
          </p:cNvPr>
          <p:cNvSpPr/>
          <p:nvPr/>
        </p:nvSpPr>
        <p:spPr>
          <a:xfrm>
            <a:off x="1979712" y="2339588"/>
            <a:ext cx="1800200" cy="369332"/>
          </a:xfrm>
          <a:prstGeom prst="rect">
            <a:avLst/>
          </a:prstGeom>
        </p:spPr>
        <p:txBody>
          <a:bodyPr wrap="square">
            <a:spAutoFit/>
          </a:bodyPr>
          <a:lstStyle/>
          <a:p>
            <a:r>
              <a:rPr lang="ja-JP" altLang="en-US" dirty="0">
                <a:solidFill>
                  <a:srgbClr val="000000"/>
                </a:solidFill>
                <a:latin typeface="verdana" panose="020B0604030504040204" pitchFamily="34" charset="0"/>
              </a:rPr>
              <a:t>単語ベクトル</a:t>
            </a:r>
            <a:endParaRPr lang="ja-JP" altLang="en-US" dirty="0"/>
          </a:p>
        </p:txBody>
      </p:sp>
      <p:sp>
        <p:nvSpPr>
          <p:cNvPr id="9" name="正方形/長方形 8">
            <a:extLst>
              <a:ext uri="{FF2B5EF4-FFF2-40B4-BE49-F238E27FC236}">
                <a16:creationId xmlns:a16="http://schemas.microsoft.com/office/drawing/2014/main" id="{18113967-C43F-4B2E-A903-1E8CC485E0A0}"/>
              </a:ext>
            </a:extLst>
          </p:cNvPr>
          <p:cNvSpPr/>
          <p:nvPr/>
        </p:nvSpPr>
        <p:spPr>
          <a:xfrm>
            <a:off x="5508104" y="2339588"/>
            <a:ext cx="1430200" cy="369332"/>
          </a:xfrm>
          <a:prstGeom prst="rect">
            <a:avLst/>
          </a:prstGeom>
        </p:spPr>
        <p:txBody>
          <a:bodyPr wrap="none">
            <a:spAutoFit/>
          </a:bodyPr>
          <a:lstStyle/>
          <a:p>
            <a:r>
              <a:rPr lang="ja-JP" altLang="en-US" dirty="0">
                <a:solidFill>
                  <a:srgbClr val="000000"/>
                </a:solidFill>
                <a:latin typeface="verdana" panose="020B0604030504040204" pitchFamily="34" charset="0"/>
              </a:rPr>
              <a:t>単語ベクトル</a:t>
            </a:r>
            <a:endParaRPr lang="ja-JP" altLang="en-US" dirty="0"/>
          </a:p>
        </p:txBody>
      </p:sp>
      <p:sp>
        <p:nvSpPr>
          <p:cNvPr id="10" name="タイトル 2">
            <a:extLst>
              <a:ext uri="{FF2B5EF4-FFF2-40B4-BE49-F238E27FC236}">
                <a16:creationId xmlns:a16="http://schemas.microsoft.com/office/drawing/2014/main" id="{BBBF14C7-D7FB-4105-9D2F-80F428FCC66F}"/>
              </a:ext>
            </a:extLst>
          </p:cNvPr>
          <p:cNvSpPr txBox="1">
            <a:spLocks/>
          </p:cNvSpPr>
          <p:nvPr/>
        </p:nvSpPr>
        <p:spPr>
          <a:xfrm>
            <a:off x="3787" y="-27384"/>
            <a:ext cx="9144000" cy="634082"/>
          </a:xfrm>
          <a:prstGeom prst="rect">
            <a:avLst/>
          </a:prstGeom>
          <a:solidFill>
            <a:srgbClr val="C00000"/>
          </a:solidFill>
        </p:spPr>
        <p:txBody>
          <a:bodyPr vert="horz" lIns="91440" tIns="45720" rIns="91440" bIns="45720" rtlCol="0" anchor="ctr">
            <a:normAutofit/>
          </a:bodyPr>
          <a:lstStyle>
            <a:lvl1pPr algn="l" defTabSz="685800" rtl="0" eaLnBrk="1" latinLnBrk="0" hangingPunct="1">
              <a:spcBef>
                <a:spcPct val="0"/>
              </a:spcBef>
              <a:buNone/>
              <a:defRPr kumimoji="1" sz="3300" kern="1200">
                <a:solidFill>
                  <a:schemeClr val="accent4">
                    <a:lumMod val="20000"/>
                    <a:lumOff val="80000"/>
                  </a:schemeClr>
                </a:solidFill>
                <a:latin typeface="HGP創英角ﾎﾟｯﾌﾟ体" panose="040B0A00000000000000" pitchFamily="50" charset="-128"/>
                <a:ea typeface="HGP創英角ﾎﾟｯﾌﾟ体" panose="040B0A00000000000000" pitchFamily="50" charset="-128"/>
                <a:cs typeface="+mj-cs"/>
              </a:defRPr>
            </a:lvl1pPr>
          </a:lstStyle>
          <a:p>
            <a:r>
              <a:rPr lang="ja-JP" altLang="en-US" dirty="0"/>
              <a:t>学習方法：</a:t>
            </a:r>
            <a:r>
              <a:rPr lang="en-US" altLang="ja-JP" dirty="0"/>
              <a:t> </a:t>
            </a:r>
            <a:r>
              <a:rPr lang="en-US" altLang="ja-JP" dirty="0" err="1"/>
              <a:t>cbow</a:t>
            </a:r>
            <a:r>
              <a:rPr lang="ja-JP" altLang="en-US" dirty="0"/>
              <a:t>と</a:t>
            </a:r>
            <a:r>
              <a:rPr lang="en-US" altLang="ja-JP" dirty="0" err="1"/>
              <a:t>Skipgram</a:t>
            </a:r>
            <a:endParaRPr lang="ja-JP" altLang="en-US" dirty="0"/>
          </a:p>
        </p:txBody>
      </p:sp>
    </p:spTree>
    <p:extLst>
      <p:ext uri="{BB962C8B-B14F-4D97-AF65-F5344CB8AC3E}">
        <p14:creationId xmlns:p14="http://schemas.microsoft.com/office/powerpoint/2010/main" val="279974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nvGraphicFramePr>
        <p:xfrm>
          <a:off x="153992" y="764704"/>
          <a:ext cx="8496944" cy="4754880"/>
        </p:xfrm>
        <a:graphic>
          <a:graphicData uri="http://schemas.openxmlformats.org/drawingml/2006/table">
            <a:tbl>
              <a:tblPr firstRow="1" bandRow="1">
                <a:tableStyleId>{BC89EF96-8CEA-46FF-86C4-4CE0E7609802}</a:tableStyleId>
              </a:tblPr>
              <a:tblGrid>
                <a:gridCol w="720080">
                  <a:extLst>
                    <a:ext uri="{9D8B030D-6E8A-4147-A177-3AD203B41FA5}">
                      <a16:colId xmlns:a16="http://schemas.microsoft.com/office/drawing/2014/main" val="20000"/>
                    </a:ext>
                  </a:extLst>
                </a:gridCol>
                <a:gridCol w="3384376">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3312368">
                  <a:extLst>
                    <a:ext uri="{9D8B030D-6E8A-4147-A177-3AD203B41FA5}">
                      <a16:colId xmlns:a16="http://schemas.microsoft.com/office/drawing/2014/main" val="20003"/>
                    </a:ext>
                  </a:extLst>
                </a:gridCol>
              </a:tblGrid>
              <a:tr h="506002">
                <a:tc>
                  <a:txBody>
                    <a:bodyPr/>
                    <a:lstStyle/>
                    <a:p>
                      <a:pPr algn="ctr"/>
                      <a:r>
                        <a:rPr kumimoji="1" lang="ja-JP" altLang="en-US" sz="1400" dirty="0">
                          <a:latin typeface="Meiryo UI" pitchFamily="50" charset="-128"/>
                          <a:ea typeface="Meiryo UI" pitchFamily="50" charset="-128"/>
                          <a:cs typeface="Meiryo UI" pitchFamily="50" charset="-128"/>
                        </a:rPr>
                        <a:t>段階</a:t>
                      </a:r>
                      <a:endParaRPr kumimoji="1" lang="en-US" altLang="ja-JP" sz="1400" dirty="0">
                        <a:latin typeface="Meiryo UI" pitchFamily="50" charset="-128"/>
                        <a:ea typeface="Meiryo UI" pitchFamily="50" charset="-128"/>
                        <a:cs typeface="Meiryo UI" pitchFamily="50" charset="-128"/>
                      </a:endParaRPr>
                    </a:p>
                    <a:p>
                      <a:pPr algn="ctr"/>
                      <a:endParaRPr kumimoji="1" lang="ja-JP" altLang="en-US" sz="1400" dirty="0">
                        <a:latin typeface="Meiryo UI" pitchFamily="50" charset="-128"/>
                        <a:ea typeface="Meiryo UI" pitchFamily="50" charset="-128"/>
                        <a:cs typeface="Meiryo UI" pitchFamily="50" charset="-128"/>
                      </a:endParaRPr>
                    </a:p>
                  </a:txBody>
                  <a:tcPr>
                    <a:solidFill>
                      <a:schemeClr val="tx2">
                        <a:lumMod val="20000"/>
                        <a:lumOff val="80000"/>
                      </a:schemeClr>
                    </a:solidFill>
                  </a:tcPr>
                </a:tc>
                <a:tc>
                  <a:txBody>
                    <a:bodyPr/>
                    <a:lstStyle/>
                    <a:p>
                      <a:pPr algn="ctr"/>
                      <a:r>
                        <a:rPr kumimoji="1" lang="ja-JP" altLang="en-US" sz="1400" dirty="0">
                          <a:latin typeface="Meiryo UI" pitchFamily="50" charset="-128"/>
                          <a:ea typeface="Meiryo UI" pitchFamily="50" charset="-128"/>
                          <a:cs typeface="Meiryo UI" pitchFamily="50" charset="-128"/>
                        </a:rPr>
                        <a:t>公開の状態</a:t>
                      </a:r>
                    </a:p>
                  </a:txBody>
                  <a:tcPr>
                    <a:solidFill>
                      <a:schemeClr val="tx2">
                        <a:lumMod val="20000"/>
                        <a:lumOff val="80000"/>
                      </a:schemeClr>
                    </a:solidFill>
                  </a:tcPr>
                </a:tc>
                <a:tc>
                  <a:txBody>
                    <a:bodyPr/>
                    <a:lstStyle/>
                    <a:p>
                      <a:pPr algn="ctr"/>
                      <a:r>
                        <a:rPr kumimoji="1" lang="ja-JP" altLang="en-US" sz="1400" dirty="0">
                          <a:latin typeface="Meiryo UI" pitchFamily="50" charset="-128"/>
                          <a:ea typeface="Meiryo UI" pitchFamily="50" charset="-128"/>
                          <a:cs typeface="Meiryo UI" pitchFamily="50" charset="-128"/>
                        </a:rPr>
                        <a:t>データ形式例</a:t>
                      </a:r>
                    </a:p>
                  </a:txBody>
                  <a:tcPr>
                    <a:solidFill>
                      <a:schemeClr val="tx2">
                        <a:lumMod val="20000"/>
                        <a:lumOff val="80000"/>
                      </a:schemeClr>
                    </a:solidFill>
                  </a:tcPr>
                </a:tc>
                <a:tc>
                  <a:txBody>
                    <a:bodyPr/>
                    <a:lstStyle/>
                    <a:p>
                      <a:pPr algn="ctr"/>
                      <a:r>
                        <a:rPr kumimoji="1" lang="ja-JP" altLang="en-US" sz="1400" dirty="0">
                          <a:latin typeface="Meiryo UI" pitchFamily="50" charset="-128"/>
                          <a:ea typeface="Meiryo UI" pitchFamily="50" charset="-128"/>
                          <a:cs typeface="Meiryo UI" pitchFamily="50" charset="-128"/>
                        </a:rPr>
                        <a:t>参考）</a:t>
                      </a:r>
                      <a:r>
                        <a:rPr kumimoji="1" lang="en-US" altLang="ja-JP" sz="1400" dirty="0">
                          <a:latin typeface="Meiryo UI" pitchFamily="50" charset="-128"/>
                          <a:ea typeface="Meiryo UI" pitchFamily="50" charset="-128"/>
                          <a:cs typeface="Meiryo UI" pitchFamily="50" charset="-128"/>
                        </a:rPr>
                        <a:t>Linked Open Data 5star</a:t>
                      </a:r>
                      <a:endParaRPr kumimoji="1" lang="ja-JP" altLang="en-US" sz="1400" dirty="0">
                        <a:latin typeface="Meiryo UI" pitchFamily="50" charset="-128"/>
                        <a:ea typeface="Meiryo UI" pitchFamily="50" charset="-128"/>
                        <a:cs typeface="Meiryo UI" pitchFamily="50" charset="-128"/>
                      </a:endParaRPr>
                    </a:p>
                  </a:txBody>
                  <a:tcPr>
                    <a:solidFill>
                      <a:schemeClr val="tx2">
                        <a:lumMod val="20000"/>
                        <a:lumOff val="80000"/>
                      </a:schemeClr>
                    </a:solidFill>
                  </a:tcPr>
                </a:tc>
                <a:extLst>
                  <a:ext uri="{0D108BD9-81ED-4DB2-BD59-A6C34878D82A}">
                    <a16:rowId xmlns:a16="http://schemas.microsoft.com/office/drawing/2014/main" val="10000"/>
                  </a:ext>
                </a:extLst>
              </a:tr>
              <a:tr h="506002">
                <a:tc>
                  <a:txBody>
                    <a:bodyPr/>
                    <a:lstStyle/>
                    <a:p>
                      <a:r>
                        <a:rPr kumimoji="1" lang="en-US" altLang="ja-JP" sz="1400" dirty="0">
                          <a:latin typeface="Meiryo UI" pitchFamily="50" charset="-128"/>
                          <a:ea typeface="Meiryo UI" pitchFamily="50" charset="-128"/>
                          <a:cs typeface="Meiryo UI" pitchFamily="50" charset="-128"/>
                        </a:rPr>
                        <a:t>1</a:t>
                      </a:r>
                      <a:r>
                        <a:rPr kumimoji="1" lang="ja-JP" altLang="en-US" sz="1400" dirty="0">
                          <a:latin typeface="Meiryo UI" pitchFamily="50" charset="-128"/>
                          <a:ea typeface="Meiryo UI" pitchFamily="50" charset="-128"/>
                          <a:cs typeface="Meiryo UI" pitchFamily="50" charset="-128"/>
                        </a:rPr>
                        <a:t>段階</a:t>
                      </a:r>
                    </a:p>
                  </a:txBody>
                  <a:tcPr>
                    <a:solidFill>
                      <a:schemeClr val="bg1"/>
                    </a:solidFill>
                  </a:tcPr>
                </a:tc>
                <a:tc>
                  <a:txBody>
                    <a:bodyPr/>
                    <a:lstStyle/>
                    <a:p>
                      <a:r>
                        <a:rPr kumimoji="1" lang="ja-JP" altLang="en-US" sz="1400" dirty="0">
                          <a:latin typeface="Meiryo UI" pitchFamily="50" charset="-128"/>
                          <a:ea typeface="Meiryo UI" pitchFamily="50" charset="-128"/>
                          <a:cs typeface="Meiryo UI" pitchFamily="50" charset="-128"/>
                        </a:rPr>
                        <a:t>オープンライセンスの元、データを公開</a:t>
                      </a:r>
                      <a:endParaRPr kumimoji="1" lang="en-US" altLang="ja-JP" sz="1400" dirty="0">
                        <a:latin typeface="Meiryo UI" pitchFamily="50" charset="-128"/>
                        <a:ea typeface="Meiryo UI" pitchFamily="50" charset="-128"/>
                        <a:cs typeface="Meiryo UI" pitchFamily="50" charset="-128"/>
                      </a:endParaRPr>
                    </a:p>
                    <a:p>
                      <a:r>
                        <a:rPr kumimoji="1" lang="ja-JP" altLang="en-US" sz="1400" dirty="0">
                          <a:latin typeface="Meiryo UI" pitchFamily="50" charset="-128"/>
                          <a:ea typeface="Meiryo UI" pitchFamily="50" charset="-128"/>
                          <a:cs typeface="Meiryo UI" pitchFamily="50" charset="-128"/>
                        </a:rPr>
                        <a:t>　</a:t>
                      </a:r>
                      <a:endParaRPr kumimoji="1" lang="ja-JP" altLang="en-US" sz="1400" dirty="0">
                        <a:solidFill>
                          <a:srgbClr val="FF0000"/>
                        </a:solidFill>
                        <a:latin typeface="Meiryo UI" pitchFamily="50" charset="-128"/>
                        <a:ea typeface="Meiryo UI" pitchFamily="50" charset="-128"/>
                        <a:cs typeface="Meiryo UI" pitchFamily="50" charset="-128"/>
                      </a:endParaRPr>
                    </a:p>
                  </a:txBody>
                  <a:tcPr>
                    <a:solidFill>
                      <a:schemeClr val="bg1"/>
                    </a:solidFill>
                  </a:tcPr>
                </a:tc>
                <a:tc>
                  <a:txBody>
                    <a:bodyPr/>
                    <a:lstStyle/>
                    <a:p>
                      <a:r>
                        <a:rPr kumimoji="1" lang="en-US" altLang="ja-JP" sz="1400" dirty="0">
                          <a:latin typeface="Meiryo UI" pitchFamily="50" charset="-128"/>
                          <a:ea typeface="Meiryo UI" pitchFamily="50" charset="-128"/>
                          <a:cs typeface="Meiryo UI" pitchFamily="50" charset="-128"/>
                        </a:rPr>
                        <a:t>PDF</a:t>
                      </a:r>
                      <a:r>
                        <a:rPr kumimoji="1" lang="ja-JP" altLang="en-US" sz="1400" dirty="0" err="1">
                          <a:latin typeface="Meiryo UI" pitchFamily="50" charset="-128"/>
                          <a:ea typeface="Meiryo UI" pitchFamily="50" charset="-128"/>
                          <a:cs typeface="Meiryo UI" pitchFamily="50" charset="-128"/>
                        </a:rPr>
                        <a:t>、</a:t>
                      </a:r>
                      <a:r>
                        <a:rPr kumimoji="1" lang="en-US" altLang="ja-JP" sz="1400" dirty="0">
                          <a:latin typeface="Meiryo UI" pitchFamily="50" charset="-128"/>
                          <a:ea typeface="Meiryo UI" pitchFamily="50" charset="-128"/>
                          <a:cs typeface="Meiryo UI" pitchFamily="50" charset="-128"/>
                        </a:rPr>
                        <a:t>JPG</a:t>
                      </a:r>
                      <a:endParaRPr kumimoji="1" lang="ja-JP" altLang="en-US" sz="1400" dirty="0">
                        <a:latin typeface="Meiryo UI" pitchFamily="50" charset="-128"/>
                        <a:ea typeface="Meiryo UI" pitchFamily="50" charset="-128"/>
                        <a:cs typeface="Meiryo UI" pitchFamily="50" charset="-128"/>
                      </a:endParaRPr>
                    </a:p>
                  </a:txBody>
                  <a:tcPr>
                    <a:solidFill>
                      <a:schemeClr val="bg1"/>
                    </a:solidFill>
                  </a:tcPr>
                </a:tc>
                <a:tc>
                  <a:txBody>
                    <a:bodyPr/>
                    <a:lstStyle/>
                    <a:p>
                      <a:r>
                        <a:rPr kumimoji="1" lang="en-US" altLang="ja-JP" sz="1400" dirty="0">
                          <a:solidFill>
                            <a:schemeClr val="tx1"/>
                          </a:solidFill>
                          <a:latin typeface="Meiryo UI" pitchFamily="50" charset="-128"/>
                          <a:ea typeface="Meiryo UI" pitchFamily="50" charset="-128"/>
                          <a:cs typeface="Meiryo UI" pitchFamily="50" charset="-128"/>
                        </a:rPr>
                        <a:t>OL – Open License</a:t>
                      </a:r>
                    </a:p>
                    <a:p>
                      <a:r>
                        <a:rPr kumimoji="1" lang="ja-JP" altLang="en-US" sz="1400" dirty="0">
                          <a:solidFill>
                            <a:schemeClr val="tx1"/>
                          </a:solidFill>
                          <a:latin typeface="Meiryo UI" pitchFamily="50" charset="-128"/>
                          <a:ea typeface="Meiryo UI" pitchFamily="50" charset="-128"/>
                          <a:cs typeface="Meiryo UI" pitchFamily="50" charset="-128"/>
                        </a:rPr>
                        <a:t>（計算機により参照できる（可読））</a:t>
                      </a:r>
                    </a:p>
                  </a:txBody>
                  <a:tcPr>
                    <a:solidFill>
                      <a:schemeClr val="bg1"/>
                    </a:solidFill>
                  </a:tcPr>
                </a:tc>
                <a:extLst>
                  <a:ext uri="{0D108BD9-81ED-4DB2-BD59-A6C34878D82A}">
                    <a16:rowId xmlns:a16="http://schemas.microsoft.com/office/drawing/2014/main" val="10001"/>
                  </a:ext>
                </a:extLst>
              </a:tr>
              <a:tr h="140124">
                <a:tc gridSpan="4">
                  <a:txBody>
                    <a:bodyPr/>
                    <a:lstStyle/>
                    <a:p>
                      <a:endParaRPr kumimoji="1" lang="ja-JP" altLang="en-US" sz="1400" dirty="0">
                        <a:latin typeface="Meiryo UI" pitchFamily="50" charset="-128"/>
                        <a:ea typeface="Meiryo UI" pitchFamily="50" charset="-128"/>
                        <a:cs typeface="Meiryo UI"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400" dirty="0">
                        <a:latin typeface="Meiryo UI" pitchFamily="50" charset="-128"/>
                        <a:ea typeface="Meiryo UI" pitchFamily="50" charset="-128"/>
                        <a:cs typeface="Meiryo UI" pitchFamily="50" charset="-128"/>
                      </a:endParaRPr>
                    </a:p>
                  </a:txBody>
                  <a:tcPr>
                    <a:solidFill>
                      <a:schemeClr val="bg1"/>
                    </a:solidFill>
                  </a:tcPr>
                </a:tc>
                <a:extLst>
                  <a:ext uri="{0D108BD9-81ED-4DB2-BD59-A6C34878D82A}">
                    <a16:rowId xmlns:a16="http://schemas.microsoft.com/office/drawing/2014/main" val="10002"/>
                  </a:ext>
                </a:extLst>
              </a:tr>
              <a:tr h="428156">
                <a:tc>
                  <a:txBody>
                    <a:bodyPr/>
                    <a:lstStyle/>
                    <a:p>
                      <a:r>
                        <a:rPr kumimoji="1" lang="en-US" altLang="ja-JP" sz="1400" dirty="0">
                          <a:latin typeface="Meiryo UI" pitchFamily="50" charset="-128"/>
                          <a:ea typeface="Meiryo UI" pitchFamily="50" charset="-128"/>
                          <a:cs typeface="Meiryo UI" pitchFamily="50" charset="-128"/>
                        </a:rPr>
                        <a:t>2</a:t>
                      </a:r>
                      <a:r>
                        <a:rPr kumimoji="1" lang="ja-JP" altLang="en-US" sz="1400" dirty="0">
                          <a:latin typeface="Meiryo UI" pitchFamily="50" charset="-128"/>
                          <a:ea typeface="Meiryo UI" pitchFamily="50" charset="-128"/>
                          <a:cs typeface="Meiryo UI" pitchFamily="50" charset="-128"/>
                        </a:rPr>
                        <a:t>段階</a:t>
                      </a:r>
                    </a:p>
                  </a:txBody>
                  <a:tcPr>
                    <a:solidFill>
                      <a:schemeClr val="bg1"/>
                    </a:solidFill>
                  </a:tcPr>
                </a:tc>
                <a:tc>
                  <a:txBody>
                    <a:bodyPr/>
                    <a:lstStyle/>
                    <a:p>
                      <a:r>
                        <a:rPr kumimoji="1" lang="en-US" altLang="ja-JP" sz="1400" dirty="0">
                          <a:latin typeface="Meiryo UI" pitchFamily="50" charset="-128"/>
                          <a:ea typeface="Meiryo UI" pitchFamily="50" charset="-128"/>
                          <a:cs typeface="Meiryo UI" pitchFamily="50" charset="-128"/>
                        </a:rPr>
                        <a:t>1</a:t>
                      </a:r>
                      <a:r>
                        <a:rPr kumimoji="1" lang="ja-JP" altLang="en-US" sz="1400" dirty="0">
                          <a:latin typeface="Meiryo UI" pitchFamily="50" charset="-128"/>
                          <a:ea typeface="Meiryo UI" pitchFamily="50" charset="-128"/>
                          <a:cs typeface="Meiryo UI" pitchFamily="50" charset="-128"/>
                        </a:rPr>
                        <a:t>段階に加え、コンピュータで処理可能なデータで公開</a:t>
                      </a:r>
                    </a:p>
                  </a:txBody>
                  <a:tcPr>
                    <a:solidFill>
                      <a:schemeClr val="bg1"/>
                    </a:solidFill>
                  </a:tcPr>
                </a:tc>
                <a:tc>
                  <a:txBody>
                    <a:bodyPr/>
                    <a:lstStyle/>
                    <a:p>
                      <a:r>
                        <a:rPr kumimoji="1" lang="en-US" altLang="ja-JP" sz="1400" dirty="0" err="1">
                          <a:solidFill>
                            <a:schemeClr val="tx1"/>
                          </a:solidFill>
                          <a:latin typeface="Meiryo UI" pitchFamily="50" charset="-128"/>
                          <a:ea typeface="Meiryo UI" pitchFamily="50" charset="-128"/>
                          <a:cs typeface="Meiryo UI" pitchFamily="50" charset="-128"/>
                        </a:rPr>
                        <a:t>xls</a:t>
                      </a:r>
                      <a:r>
                        <a:rPr kumimoji="1" lang="ja-JP" altLang="en-US" sz="1400" dirty="0" err="1">
                          <a:solidFill>
                            <a:schemeClr val="tx1"/>
                          </a:solidFill>
                          <a:latin typeface="Meiryo UI" pitchFamily="50" charset="-128"/>
                          <a:ea typeface="Meiryo UI" pitchFamily="50" charset="-128"/>
                          <a:cs typeface="Meiryo UI" pitchFamily="50" charset="-128"/>
                        </a:rPr>
                        <a:t>、</a:t>
                      </a:r>
                      <a:r>
                        <a:rPr kumimoji="1" lang="en-US" altLang="ja-JP" sz="1400" dirty="0">
                          <a:solidFill>
                            <a:schemeClr val="tx1"/>
                          </a:solidFill>
                          <a:latin typeface="Meiryo UI" pitchFamily="50" charset="-128"/>
                          <a:ea typeface="Meiryo UI" pitchFamily="50" charset="-128"/>
                          <a:cs typeface="Meiryo UI" pitchFamily="50" charset="-128"/>
                        </a:rPr>
                        <a:t>doc</a:t>
                      </a:r>
                      <a:endParaRPr kumimoji="1" lang="ja-JP" altLang="en-US" sz="1400" dirty="0">
                        <a:solidFill>
                          <a:schemeClr val="tx1"/>
                        </a:solidFill>
                        <a:latin typeface="Meiryo UI" pitchFamily="50" charset="-128"/>
                        <a:ea typeface="Meiryo UI" pitchFamily="50" charset="-128"/>
                        <a:cs typeface="Meiryo UI" pitchFamily="50" charset="-128"/>
                      </a:endParaRPr>
                    </a:p>
                  </a:txBody>
                  <a:tcPr>
                    <a:solidFill>
                      <a:schemeClr val="bg1"/>
                    </a:solidFill>
                  </a:tcPr>
                </a:tc>
                <a:tc>
                  <a:txBody>
                    <a:bodyPr/>
                    <a:lstStyle/>
                    <a:p>
                      <a:r>
                        <a:rPr kumimoji="1" lang="en-US" altLang="ja-JP" sz="1400" dirty="0">
                          <a:solidFill>
                            <a:schemeClr val="tx1"/>
                          </a:solidFill>
                          <a:latin typeface="Meiryo UI" pitchFamily="50" charset="-128"/>
                          <a:ea typeface="Meiryo UI" pitchFamily="50" charset="-128"/>
                          <a:cs typeface="Meiryo UI" pitchFamily="50" charset="-128"/>
                        </a:rPr>
                        <a:t>RE – Readable </a:t>
                      </a:r>
                    </a:p>
                    <a:p>
                      <a:r>
                        <a:rPr kumimoji="1" lang="ja-JP" altLang="en-US" sz="1400" dirty="0">
                          <a:solidFill>
                            <a:schemeClr val="tx1"/>
                          </a:solidFill>
                          <a:latin typeface="Meiryo UI" pitchFamily="50" charset="-128"/>
                          <a:ea typeface="Meiryo UI" pitchFamily="50" charset="-128"/>
                          <a:cs typeface="Meiryo UI" pitchFamily="50" charset="-128"/>
                        </a:rPr>
                        <a:t>　　　　　　　　</a:t>
                      </a:r>
                      <a:r>
                        <a:rPr kumimoji="1" lang="en-US" altLang="ja-JP" sz="1400" dirty="0">
                          <a:solidFill>
                            <a:schemeClr val="tx1"/>
                          </a:solidFill>
                          <a:latin typeface="Meiryo UI" pitchFamily="50" charset="-128"/>
                          <a:ea typeface="Meiryo UI" pitchFamily="50" charset="-128"/>
                          <a:cs typeface="Meiryo UI" pitchFamily="50" charset="-128"/>
                        </a:rPr>
                        <a:t>(Human &amp; Machine)</a:t>
                      </a:r>
                    </a:p>
                    <a:p>
                      <a:r>
                        <a:rPr kumimoji="1" lang="ja-JP" altLang="en-US" sz="1400" dirty="0">
                          <a:solidFill>
                            <a:schemeClr val="tx1"/>
                          </a:solidFill>
                          <a:latin typeface="Meiryo UI" pitchFamily="50" charset="-128"/>
                          <a:ea typeface="Meiryo UI" pitchFamily="50" charset="-128"/>
                          <a:cs typeface="Meiryo UI" pitchFamily="50" charset="-128"/>
                        </a:rPr>
                        <a:t>（コンピュータでデータが編集可能）</a:t>
                      </a:r>
                    </a:p>
                  </a:txBody>
                  <a:tcPr>
                    <a:solidFill>
                      <a:schemeClr val="bg1"/>
                    </a:solidFill>
                  </a:tcPr>
                </a:tc>
                <a:extLst>
                  <a:ext uri="{0D108BD9-81ED-4DB2-BD59-A6C34878D82A}">
                    <a16:rowId xmlns:a16="http://schemas.microsoft.com/office/drawing/2014/main" val="10003"/>
                  </a:ext>
                </a:extLst>
              </a:tr>
              <a:tr h="129912">
                <a:tc gridSpan="4">
                  <a:txBody>
                    <a:bodyPr/>
                    <a:lstStyle/>
                    <a:p>
                      <a:endParaRPr kumimoji="1" lang="ja-JP" altLang="en-US" sz="1400" dirty="0">
                        <a:latin typeface="Meiryo UI" pitchFamily="50" charset="-128"/>
                        <a:ea typeface="Meiryo UI" pitchFamily="50" charset="-128"/>
                        <a:cs typeface="Meiryo UI"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400" dirty="0">
                        <a:latin typeface="Meiryo UI" pitchFamily="50" charset="-128"/>
                        <a:ea typeface="Meiryo UI" pitchFamily="50" charset="-128"/>
                        <a:cs typeface="Meiryo UI" pitchFamily="50" charset="-128"/>
                      </a:endParaRPr>
                    </a:p>
                  </a:txBody>
                  <a:tcPr>
                    <a:solidFill>
                      <a:schemeClr val="bg1"/>
                    </a:solidFill>
                  </a:tcPr>
                </a:tc>
                <a:extLst>
                  <a:ext uri="{0D108BD9-81ED-4DB2-BD59-A6C34878D82A}">
                    <a16:rowId xmlns:a16="http://schemas.microsoft.com/office/drawing/2014/main" val="10004"/>
                  </a:ext>
                </a:extLst>
              </a:tr>
              <a:tr h="360040">
                <a:tc>
                  <a:txBody>
                    <a:bodyPr/>
                    <a:lstStyle/>
                    <a:p>
                      <a:r>
                        <a:rPr kumimoji="1" lang="en-US" altLang="ja-JP" sz="1400" dirty="0">
                          <a:latin typeface="Meiryo UI" pitchFamily="50" charset="-128"/>
                          <a:ea typeface="Meiryo UI" pitchFamily="50" charset="-128"/>
                          <a:cs typeface="Meiryo UI" pitchFamily="50" charset="-128"/>
                        </a:rPr>
                        <a:t>3</a:t>
                      </a:r>
                      <a:r>
                        <a:rPr kumimoji="1" lang="ja-JP" altLang="en-US" sz="1400" dirty="0">
                          <a:latin typeface="Meiryo UI" pitchFamily="50" charset="-128"/>
                          <a:ea typeface="Meiryo UI" pitchFamily="50" charset="-128"/>
                          <a:cs typeface="Meiryo UI" pitchFamily="50" charset="-128"/>
                        </a:rPr>
                        <a:t>段階</a:t>
                      </a:r>
                    </a:p>
                  </a:txBody>
                  <a:tcPr>
                    <a:solidFill>
                      <a:schemeClr val="bg1"/>
                    </a:solidFill>
                  </a:tcPr>
                </a:tc>
                <a:tc>
                  <a:txBody>
                    <a:bodyPr/>
                    <a:lstStyle/>
                    <a:p>
                      <a:r>
                        <a:rPr kumimoji="1" lang="en-US" altLang="ja-JP" sz="1400" dirty="0">
                          <a:latin typeface="Meiryo UI" pitchFamily="50" charset="-128"/>
                          <a:ea typeface="Meiryo UI" pitchFamily="50" charset="-128"/>
                          <a:cs typeface="Meiryo UI" pitchFamily="50" charset="-128"/>
                        </a:rPr>
                        <a:t>2</a:t>
                      </a:r>
                      <a:r>
                        <a:rPr kumimoji="1" lang="ja-JP" altLang="en-US" sz="1400" dirty="0">
                          <a:latin typeface="Meiryo UI" pitchFamily="50" charset="-128"/>
                          <a:ea typeface="Meiryo UI" pitchFamily="50" charset="-128"/>
                          <a:cs typeface="Meiryo UI" pitchFamily="50" charset="-128"/>
                        </a:rPr>
                        <a:t>段階に加え、オープンに利用できるフォーマットでデータ公開</a:t>
                      </a:r>
                    </a:p>
                  </a:txBody>
                  <a:tcPr>
                    <a:solidFill>
                      <a:schemeClr val="bg1"/>
                    </a:solidFill>
                  </a:tcPr>
                </a:tc>
                <a:tc>
                  <a:txBody>
                    <a:bodyPr/>
                    <a:lstStyle/>
                    <a:p>
                      <a:r>
                        <a:rPr kumimoji="1" lang="en-US" altLang="ja-JP" sz="1400" dirty="0">
                          <a:latin typeface="Meiryo UI" pitchFamily="50" charset="-128"/>
                          <a:ea typeface="Meiryo UI" pitchFamily="50" charset="-128"/>
                          <a:cs typeface="Meiryo UI" pitchFamily="50" charset="-128"/>
                        </a:rPr>
                        <a:t>XML</a:t>
                      </a:r>
                      <a:r>
                        <a:rPr kumimoji="1" lang="ja-JP" altLang="en-US" sz="1400" dirty="0" err="1">
                          <a:latin typeface="Meiryo UI" pitchFamily="50" charset="-128"/>
                          <a:ea typeface="Meiryo UI" pitchFamily="50" charset="-128"/>
                          <a:cs typeface="Meiryo UI" pitchFamily="50" charset="-128"/>
                        </a:rPr>
                        <a:t>、</a:t>
                      </a:r>
                      <a:r>
                        <a:rPr kumimoji="1" lang="en-US" altLang="ja-JP" sz="1400" dirty="0">
                          <a:latin typeface="Meiryo UI" pitchFamily="50" charset="-128"/>
                          <a:ea typeface="Meiryo UI" pitchFamily="50" charset="-128"/>
                          <a:cs typeface="Meiryo UI" pitchFamily="50" charset="-128"/>
                        </a:rPr>
                        <a:t>CSV</a:t>
                      </a:r>
                      <a:endParaRPr kumimoji="1" lang="ja-JP" altLang="en-US" sz="1400" dirty="0">
                        <a:solidFill>
                          <a:srgbClr val="FF0000"/>
                        </a:solidFill>
                        <a:latin typeface="Meiryo UI" pitchFamily="50" charset="-128"/>
                        <a:ea typeface="Meiryo UI" pitchFamily="50" charset="-128"/>
                        <a:cs typeface="Meiryo UI" pitchFamily="50" charset="-128"/>
                      </a:endParaRPr>
                    </a:p>
                  </a:txBody>
                  <a:tcPr>
                    <a:solidFill>
                      <a:schemeClr val="bg1"/>
                    </a:solidFill>
                  </a:tcPr>
                </a:tc>
                <a:tc>
                  <a:txBody>
                    <a:bodyPr/>
                    <a:lstStyle/>
                    <a:p>
                      <a:r>
                        <a:rPr kumimoji="1" lang="en-US" altLang="ja-JP" sz="1400" dirty="0">
                          <a:solidFill>
                            <a:schemeClr val="tx1"/>
                          </a:solidFill>
                          <a:latin typeface="Meiryo UI" pitchFamily="50" charset="-128"/>
                          <a:ea typeface="Meiryo UI" pitchFamily="50" charset="-128"/>
                          <a:cs typeface="Meiryo UI" pitchFamily="50" charset="-128"/>
                        </a:rPr>
                        <a:t>OF – Open Format</a:t>
                      </a:r>
                    </a:p>
                    <a:p>
                      <a:r>
                        <a:rPr kumimoji="1" lang="ja-JP" altLang="en-US" sz="1400" dirty="0">
                          <a:solidFill>
                            <a:schemeClr val="tx1"/>
                          </a:solidFill>
                          <a:latin typeface="Meiryo UI" pitchFamily="50" charset="-128"/>
                          <a:ea typeface="Meiryo UI" pitchFamily="50" charset="-128"/>
                          <a:cs typeface="Meiryo UI" pitchFamily="50" charset="-128"/>
                        </a:rPr>
                        <a:t>（アプリケーションに依存しない形式）</a:t>
                      </a:r>
                    </a:p>
                  </a:txBody>
                  <a:tcPr>
                    <a:solidFill>
                      <a:schemeClr val="bg1"/>
                    </a:solidFill>
                  </a:tcPr>
                </a:tc>
                <a:extLst>
                  <a:ext uri="{0D108BD9-81ED-4DB2-BD59-A6C34878D82A}">
                    <a16:rowId xmlns:a16="http://schemas.microsoft.com/office/drawing/2014/main" val="10005"/>
                  </a:ext>
                </a:extLst>
              </a:tr>
              <a:tr h="187816">
                <a:tc gridSpan="4">
                  <a:txBody>
                    <a:bodyPr/>
                    <a:lstStyle/>
                    <a:p>
                      <a:endParaRPr kumimoji="1" lang="ja-JP" altLang="en-US" sz="1400" dirty="0">
                        <a:latin typeface="Meiryo UI" pitchFamily="50" charset="-128"/>
                        <a:ea typeface="Meiryo UI" pitchFamily="50" charset="-128"/>
                        <a:cs typeface="Meiryo UI"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400" dirty="0">
                        <a:latin typeface="Meiryo UI" pitchFamily="50" charset="-128"/>
                        <a:ea typeface="Meiryo UI" pitchFamily="50" charset="-128"/>
                        <a:cs typeface="Meiryo UI" pitchFamily="50" charset="-128"/>
                      </a:endParaRPr>
                    </a:p>
                  </a:txBody>
                  <a:tcPr>
                    <a:solidFill>
                      <a:schemeClr val="bg1"/>
                    </a:solidFill>
                  </a:tcPr>
                </a:tc>
                <a:extLst>
                  <a:ext uri="{0D108BD9-81ED-4DB2-BD59-A6C34878D82A}">
                    <a16:rowId xmlns:a16="http://schemas.microsoft.com/office/drawing/2014/main" val="10006"/>
                  </a:ext>
                </a:extLst>
              </a:tr>
              <a:tr h="506002">
                <a:tc>
                  <a:txBody>
                    <a:bodyPr/>
                    <a:lstStyle/>
                    <a:p>
                      <a:r>
                        <a:rPr kumimoji="1" lang="en-US" altLang="ja-JP" sz="1400" dirty="0">
                          <a:latin typeface="Meiryo UI" pitchFamily="50" charset="-128"/>
                          <a:ea typeface="Meiryo UI" pitchFamily="50" charset="-128"/>
                          <a:cs typeface="Meiryo UI" pitchFamily="50" charset="-128"/>
                        </a:rPr>
                        <a:t>4</a:t>
                      </a:r>
                      <a:r>
                        <a:rPr kumimoji="1" lang="ja-JP" altLang="en-US" sz="1400" dirty="0">
                          <a:latin typeface="Meiryo UI" pitchFamily="50" charset="-128"/>
                          <a:ea typeface="Meiryo UI" pitchFamily="50" charset="-128"/>
                          <a:cs typeface="Meiryo UI" pitchFamily="50" charset="-128"/>
                        </a:rPr>
                        <a:t>段階</a:t>
                      </a:r>
                    </a:p>
                  </a:txBody>
                  <a:tcPr>
                    <a:solidFill>
                      <a:schemeClr val="bg1"/>
                    </a:solidFill>
                  </a:tcPr>
                </a:tc>
                <a:tc>
                  <a:txBody>
                    <a:bodyPr/>
                    <a:lstStyle/>
                    <a:p>
                      <a:r>
                        <a:rPr kumimoji="1" lang="en-US" altLang="ja-JP" sz="1400" dirty="0">
                          <a:latin typeface="Meiryo UI" pitchFamily="50" charset="-128"/>
                          <a:ea typeface="Meiryo UI" pitchFamily="50" charset="-128"/>
                          <a:cs typeface="Meiryo UI" pitchFamily="50" charset="-128"/>
                        </a:rPr>
                        <a:t>Web</a:t>
                      </a:r>
                      <a:r>
                        <a:rPr kumimoji="1" lang="ja-JP" altLang="en-US" sz="1400" dirty="0">
                          <a:latin typeface="Meiryo UI" pitchFamily="50" charset="-128"/>
                          <a:ea typeface="Meiryo UI" pitchFamily="50" charset="-128"/>
                          <a:cs typeface="Meiryo UI" pitchFamily="50" charset="-128"/>
                        </a:rPr>
                        <a:t>標準（</a:t>
                      </a:r>
                      <a:r>
                        <a:rPr kumimoji="1" lang="en-US" altLang="ja-JP" sz="1400" dirty="0">
                          <a:latin typeface="Meiryo UI" pitchFamily="50" charset="-128"/>
                          <a:ea typeface="Meiryo UI" pitchFamily="50" charset="-128"/>
                          <a:cs typeface="Meiryo UI" pitchFamily="50" charset="-128"/>
                        </a:rPr>
                        <a:t>RDF</a:t>
                      </a:r>
                      <a:r>
                        <a:rPr kumimoji="1" lang="ja-JP" altLang="en-US" sz="1400" dirty="0">
                          <a:latin typeface="Meiryo UI" pitchFamily="50" charset="-128"/>
                          <a:ea typeface="Meiryo UI" pitchFamily="50" charset="-128"/>
                          <a:cs typeface="Meiryo UI" pitchFamily="50" charset="-128"/>
                        </a:rPr>
                        <a:t>等）のフォーマットでデータ公開</a:t>
                      </a:r>
                    </a:p>
                  </a:txBody>
                  <a:tcPr>
                    <a:solidFill>
                      <a:schemeClr val="bg1"/>
                    </a:solidFill>
                  </a:tcPr>
                </a:tc>
                <a:tc>
                  <a:txBody>
                    <a:bodyPr/>
                    <a:lstStyle/>
                    <a:p>
                      <a:r>
                        <a:rPr kumimoji="1" lang="en-US" altLang="ja-JP" sz="1400" dirty="0">
                          <a:latin typeface="Meiryo UI" pitchFamily="50" charset="-128"/>
                          <a:ea typeface="Meiryo UI" pitchFamily="50" charset="-128"/>
                          <a:cs typeface="Meiryo UI" pitchFamily="50" charset="-128"/>
                        </a:rPr>
                        <a:t>RDF</a:t>
                      </a:r>
                      <a:r>
                        <a:rPr kumimoji="1" lang="ja-JP" altLang="en-US" sz="1400" dirty="0" err="1">
                          <a:latin typeface="Meiryo UI" pitchFamily="50" charset="-128"/>
                          <a:ea typeface="Meiryo UI" pitchFamily="50" charset="-128"/>
                          <a:cs typeface="Meiryo UI" pitchFamily="50" charset="-128"/>
                        </a:rPr>
                        <a:t>、</a:t>
                      </a:r>
                      <a:r>
                        <a:rPr kumimoji="1" lang="en-US" altLang="ja-JP" sz="1400" dirty="0">
                          <a:latin typeface="Meiryo UI" pitchFamily="50" charset="-128"/>
                          <a:ea typeface="Meiryo UI" pitchFamily="50" charset="-128"/>
                          <a:cs typeface="Meiryo UI" pitchFamily="50" charset="-128"/>
                        </a:rPr>
                        <a:t>XML</a:t>
                      </a:r>
                      <a:endParaRPr kumimoji="1" lang="ja-JP" altLang="en-US" sz="1400" dirty="0">
                        <a:latin typeface="Meiryo UI" pitchFamily="50" charset="-128"/>
                        <a:ea typeface="Meiryo UI" pitchFamily="50" charset="-128"/>
                        <a:cs typeface="Meiryo UI" pitchFamily="50" charset="-128"/>
                      </a:endParaRPr>
                    </a:p>
                  </a:txBody>
                  <a:tcPr>
                    <a:solidFill>
                      <a:schemeClr val="bg1"/>
                    </a:solidFill>
                  </a:tcPr>
                </a:tc>
                <a:tc>
                  <a:txBody>
                    <a:bodyPr/>
                    <a:lstStyle/>
                    <a:p>
                      <a:r>
                        <a:rPr kumimoji="1" lang="en-US" altLang="ja-JP" sz="1400" dirty="0">
                          <a:solidFill>
                            <a:schemeClr val="tx1"/>
                          </a:solidFill>
                          <a:latin typeface="Meiryo UI" pitchFamily="50" charset="-128"/>
                          <a:ea typeface="Meiryo UI" pitchFamily="50" charset="-128"/>
                          <a:cs typeface="Meiryo UI" pitchFamily="50" charset="-128"/>
                        </a:rPr>
                        <a:t>URI – Universal Resource </a:t>
                      </a:r>
                    </a:p>
                    <a:p>
                      <a:r>
                        <a:rPr kumimoji="1" lang="ja-JP" altLang="en-US" sz="1400" dirty="0">
                          <a:solidFill>
                            <a:schemeClr val="tx1"/>
                          </a:solidFill>
                          <a:latin typeface="Meiryo UI" pitchFamily="50" charset="-128"/>
                          <a:ea typeface="Meiryo UI" pitchFamily="50" charset="-128"/>
                          <a:cs typeface="Meiryo UI" pitchFamily="50" charset="-128"/>
                        </a:rPr>
                        <a:t>　　　　　　　　　　　　　　</a:t>
                      </a:r>
                      <a:r>
                        <a:rPr kumimoji="1" lang="en-US" altLang="ja-JP" sz="1400" dirty="0">
                          <a:solidFill>
                            <a:schemeClr val="tx1"/>
                          </a:solidFill>
                          <a:latin typeface="Meiryo UI" pitchFamily="50" charset="-128"/>
                          <a:ea typeface="Meiryo UI" pitchFamily="50" charset="-128"/>
                          <a:cs typeface="Meiryo UI" pitchFamily="50" charset="-128"/>
                        </a:rPr>
                        <a:t>Identifier</a:t>
                      </a:r>
                    </a:p>
                    <a:p>
                      <a:r>
                        <a:rPr kumimoji="1" lang="ja-JP" altLang="en-US" sz="1400" dirty="0">
                          <a:solidFill>
                            <a:schemeClr val="tx1"/>
                          </a:solidFill>
                          <a:latin typeface="Meiryo UI" pitchFamily="50" charset="-128"/>
                          <a:ea typeface="Meiryo UI" pitchFamily="50" charset="-128"/>
                          <a:cs typeface="Meiryo UI" pitchFamily="50" charset="-128"/>
                        </a:rPr>
                        <a:t>（リソースのユニーク化、</a:t>
                      </a:r>
                      <a:r>
                        <a:rPr kumimoji="1" lang="en-US" altLang="ja-JP" sz="1400" dirty="0">
                          <a:solidFill>
                            <a:schemeClr val="tx1"/>
                          </a:solidFill>
                          <a:latin typeface="Meiryo UI" pitchFamily="50" charset="-128"/>
                          <a:ea typeface="Meiryo UI" pitchFamily="50" charset="-128"/>
                          <a:cs typeface="Meiryo UI" pitchFamily="50" charset="-128"/>
                        </a:rPr>
                        <a:t>Web</a:t>
                      </a:r>
                      <a:r>
                        <a:rPr kumimoji="1" lang="ja-JP" altLang="en-US" sz="1400" dirty="0">
                          <a:solidFill>
                            <a:schemeClr val="tx1"/>
                          </a:solidFill>
                          <a:latin typeface="Meiryo UI" pitchFamily="50" charset="-128"/>
                          <a:ea typeface="Meiryo UI" pitchFamily="50" charset="-128"/>
                          <a:cs typeface="Meiryo UI" pitchFamily="50" charset="-128"/>
                        </a:rPr>
                        <a:t>リンク）</a:t>
                      </a:r>
                    </a:p>
                  </a:txBody>
                  <a:tcPr>
                    <a:solidFill>
                      <a:schemeClr val="bg1"/>
                    </a:solidFill>
                  </a:tcPr>
                </a:tc>
                <a:extLst>
                  <a:ext uri="{0D108BD9-81ED-4DB2-BD59-A6C34878D82A}">
                    <a16:rowId xmlns:a16="http://schemas.microsoft.com/office/drawing/2014/main" val="10007"/>
                  </a:ext>
                </a:extLst>
              </a:tr>
              <a:tr h="0">
                <a:tc gridSpan="4">
                  <a:txBody>
                    <a:bodyPr/>
                    <a:lstStyle/>
                    <a:p>
                      <a:endParaRPr kumimoji="1" lang="ja-JP" altLang="en-US" sz="1400" dirty="0">
                        <a:latin typeface="Meiryo UI" pitchFamily="50" charset="-128"/>
                        <a:ea typeface="Meiryo UI" pitchFamily="50" charset="-128"/>
                        <a:cs typeface="Meiryo UI" pitchFamily="50" charset="-128"/>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sz="1400" dirty="0">
                        <a:latin typeface="Meiryo UI" pitchFamily="50" charset="-128"/>
                        <a:ea typeface="Meiryo UI" pitchFamily="50" charset="-128"/>
                        <a:cs typeface="Meiryo UI" pitchFamily="50" charset="-128"/>
                      </a:endParaRPr>
                    </a:p>
                  </a:txBody>
                  <a:tcPr>
                    <a:solidFill>
                      <a:schemeClr val="bg1"/>
                    </a:solidFill>
                  </a:tcPr>
                </a:tc>
                <a:extLst>
                  <a:ext uri="{0D108BD9-81ED-4DB2-BD59-A6C34878D82A}">
                    <a16:rowId xmlns:a16="http://schemas.microsoft.com/office/drawing/2014/main" val="10008"/>
                  </a:ext>
                </a:extLst>
              </a:tr>
              <a:tr h="506002">
                <a:tc>
                  <a:txBody>
                    <a:bodyPr/>
                    <a:lstStyle/>
                    <a:p>
                      <a:r>
                        <a:rPr kumimoji="1" lang="en-US" altLang="ja-JP" sz="1400" dirty="0">
                          <a:latin typeface="Meiryo UI" pitchFamily="50" charset="-128"/>
                          <a:ea typeface="Meiryo UI" pitchFamily="50" charset="-128"/>
                          <a:cs typeface="Meiryo UI" pitchFamily="50" charset="-128"/>
                        </a:rPr>
                        <a:t>5</a:t>
                      </a:r>
                      <a:r>
                        <a:rPr kumimoji="1" lang="ja-JP" altLang="en-US" sz="1400" dirty="0">
                          <a:latin typeface="Meiryo UI" pitchFamily="50" charset="-128"/>
                          <a:ea typeface="Meiryo UI" pitchFamily="50" charset="-128"/>
                          <a:cs typeface="Meiryo UI" pitchFamily="50" charset="-128"/>
                        </a:rPr>
                        <a:t>段階</a:t>
                      </a:r>
                    </a:p>
                  </a:txBody>
                  <a:tcPr>
                    <a:solidFill>
                      <a:schemeClr val="bg1"/>
                    </a:solidFill>
                  </a:tcPr>
                </a:tc>
                <a:tc>
                  <a:txBody>
                    <a:bodyPr/>
                    <a:lstStyle/>
                    <a:p>
                      <a:r>
                        <a:rPr kumimoji="1" lang="en-US" altLang="ja-JP" sz="1400" dirty="0">
                          <a:latin typeface="Meiryo UI" pitchFamily="50" charset="-128"/>
                          <a:ea typeface="Meiryo UI" pitchFamily="50" charset="-128"/>
                          <a:cs typeface="Meiryo UI" pitchFamily="50" charset="-128"/>
                        </a:rPr>
                        <a:t>4</a:t>
                      </a:r>
                      <a:r>
                        <a:rPr kumimoji="1" lang="ja-JP" altLang="en-US" sz="1400" dirty="0">
                          <a:latin typeface="Meiryo UI" pitchFamily="50" charset="-128"/>
                          <a:ea typeface="Meiryo UI" pitchFamily="50" charset="-128"/>
                          <a:cs typeface="Meiryo UI" pitchFamily="50" charset="-128"/>
                        </a:rPr>
                        <a:t>段階が外部連携可能な状態でデータを</a:t>
                      </a:r>
                      <a:br>
                        <a:rPr kumimoji="1" lang="en-US" altLang="ja-JP" sz="1400" dirty="0">
                          <a:latin typeface="Meiryo UI" pitchFamily="50" charset="-128"/>
                          <a:ea typeface="Meiryo UI" pitchFamily="50" charset="-128"/>
                          <a:cs typeface="Meiryo UI" pitchFamily="50" charset="-128"/>
                        </a:rPr>
                      </a:br>
                      <a:r>
                        <a:rPr kumimoji="1" lang="ja-JP" altLang="en-US" sz="1400" dirty="0">
                          <a:latin typeface="Meiryo UI" pitchFamily="50" charset="-128"/>
                          <a:ea typeface="Meiryo UI" pitchFamily="50" charset="-128"/>
                          <a:cs typeface="Meiryo UI" pitchFamily="50" charset="-128"/>
                        </a:rPr>
                        <a:t>公開</a:t>
                      </a:r>
                    </a:p>
                  </a:txBody>
                  <a:tcPr>
                    <a:solidFill>
                      <a:schemeClr val="bg1"/>
                    </a:solidFill>
                  </a:tcPr>
                </a:tc>
                <a:tc>
                  <a:txBody>
                    <a:bodyPr/>
                    <a:lstStyle/>
                    <a:p>
                      <a:r>
                        <a:rPr kumimoji="1" lang="en-US" altLang="ja-JP" sz="1400" dirty="0" err="1">
                          <a:latin typeface="Meiryo UI" pitchFamily="50" charset="-128"/>
                          <a:ea typeface="Meiryo UI" pitchFamily="50" charset="-128"/>
                          <a:cs typeface="Meiryo UI" pitchFamily="50" charset="-128"/>
                        </a:rPr>
                        <a:t>LoD</a:t>
                      </a:r>
                      <a:r>
                        <a:rPr kumimoji="1" lang="ja-JP" altLang="en-US" sz="1400" dirty="0" err="1">
                          <a:latin typeface="Meiryo UI" pitchFamily="50" charset="-128"/>
                          <a:ea typeface="Meiryo UI" pitchFamily="50" charset="-128"/>
                          <a:cs typeface="Meiryo UI" pitchFamily="50" charset="-128"/>
                        </a:rPr>
                        <a:t>、</a:t>
                      </a:r>
                      <a:r>
                        <a:rPr kumimoji="1" lang="en-US" altLang="ja-JP" sz="1400" dirty="0">
                          <a:latin typeface="Meiryo UI" pitchFamily="50" charset="-128"/>
                          <a:ea typeface="Meiryo UI" pitchFamily="50" charset="-128"/>
                          <a:cs typeface="Meiryo UI" pitchFamily="50" charset="-128"/>
                        </a:rPr>
                        <a:t>RDF</a:t>
                      </a:r>
                      <a:r>
                        <a:rPr kumimoji="1" lang="ja-JP" altLang="en-US" sz="1400" dirty="0">
                          <a:latin typeface="Meiryo UI" pitchFamily="50" charset="-128"/>
                          <a:ea typeface="Meiryo UI" pitchFamily="50" charset="-128"/>
                          <a:cs typeface="Meiryo UI" pitchFamily="50" charset="-128"/>
                        </a:rPr>
                        <a:t>スキーマ</a:t>
                      </a:r>
                    </a:p>
                  </a:txBody>
                  <a:tcPr>
                    <a:solidFill>
                      <a:schemeClr val="bg1"/>
                    </a:solidFill>
                  </a:tcPr>
                </a:tc>
                <a:tc>
                  <a:txBody>
                    <a:bodyPr/>
                    <a:lstStyle/>
                    <a:p>
                      <a:r>
                        <a:rPr kumimoji="1" lang="en-US" altLang="ja-JP" sz="1400" dirty="0">
                          <a:solidFill>
                            <a:schemeClr val="tx1"/>
                          </a:solidFill>
                          <a:latin typeface="Meiryo UI" pitchFamily="50" charset="-128"/>
                          <a:ea typeface="Meiryo UI" pitchFamily="50" charset="-128"/>
                          <a:cs typeface="Meiryo UI" pitchFamily="50" charset="-128"/>
                        </a:rPr>
                        <a:t>LD – Linked Data</a:t>
                      </a:r>
                    </a:p>
                    <a:p>
                      <a:r>
                        <a:rPr kumimoji="1" lang="ja-JP" altLang="en-US" sz="1400" dirty="0">
                          <a:solidFill>
                            <a:schemeClr val="tx1"/>
                          </a:solidFill>
                          <a:latin typeface="Meiryo UI" pitchFamily="50" charset="-128"/>
                          <a:ea typeface="Meiryo UI" pitchFamily="50" charset="-128"/>
                          <a:cs typeface="Meiryo UI" pitchFamily="50" charset="-128"/>
                        </a:rPr>
                        <a:t>（データ間の融合情報が規定。検索可能）</a:t>
                      </a:r>
                    </a:p>
                  </a:txBody>
                  <a:tcPr>
                    <a:solidFill>
                      <a:schemeClr val="bg1"/>
                    </a:solidFill>
                  </a:tcPr>
                </a:tc>
                <a:extLst>
                  <a:ext uri="{0D108BD9-81ED-4DB2-BD59-A6C34878D82A}">
                    <a16:rowId xmlns:a16="http://schemas.microsoft.com/office/drawing/2014/main" val="10009"/>
                  </a:ext>
                </a:extLst>
              </a:tr>
            </a:tbl>
          </a:graphicData>
        </a:graphic>
      </p:graphicFrame>
      <p:sp>
        <p:nvSpPr>
          <p:cNvPr id="2" name="テキスト ボックス 1"/>
          <p:cNvSpPr txBox="1"/>
          <p:nvPr/>
        </p:nvSpPr>
        <p:spPr>
          <a:xfrm>
            <a:off x="899592" y="6135687"/>
            <a:ext cx="8424936" cy="461665"/>
          </a:xfrm>
          <a:prstGeom prst="rect">
            <a:avLst/>
          </a:prstGeom>
          <a:noFill/>
        </p:spPr>
        <p:txBody>
          <a:bodyPr wrap="square" rtlCol="0">
            <a:spAutoFit/>
          </a:bodyPr>
          <a:lstStyle/>
          <a:p>
            <a:r>
              <a:rPr lang="ja-JP" altLang="en-US" sz="1200" dirty="0">
                <a:latin typeface="Meiryo UI" pitchFamily="50" charset="-128"/>
                <a:ea typeface="Meiryo UI" pitchFamily="50" charset="-128"/>
                <a:cs typeface="Meiryo UI" pitchFamily="50" charset="-128"/>
              </a:rPr>
              <a:t>出典：</a:t>
            </a:r>
            <a:r>
              <a:rPr lang="en-US" altLang="ja-JP" sz="1200" dirty="0">
                <a:latin typeface="Meiryo UI" pitchFamily="50" charset="-128"/>
                <a:ea typeface="Meiryo UI" pitchFamily="50" charset="-128"/>
                <a:cs typeface="Meiryo UI" pitchFamily="50" charset="-128"/>
              </a:rPr>
              <a:t>★ Open Data</a:t>
            </a:r>
            <a:r>
              <a:rPr lang="ja-JP" altLang="en-US" sz="1200" dirty="0">
                <a:latin typeface="Meiryo UI" pitchFamily="50" charset="-128"/>
                <a:ea typeface="Meiryo UI" pitchFamily="50" charset="-128"/>
                <a:cs typeface="Meiryo UI" pitchFamily="50" charset="-128"/>
              </a:rPr>
              <a:t>のサイト（</a:t>
            </a:r>
            <a:r>
              <a:rPr lang="en-US" altLang="ja-JP" sz="1200" dirty="0">
                <a:latin typeface="Meiryo UI" pitchFamily="50" charset="-128"/>
                <a:ea typeface="Meiryo UI" pitchFamily="50" charset="-128"/>
                <a:cs typeface="Meiryo UI" pitchFamily="50" charset="-128"/>
              </a:rPr>
              <a:t>http://5stardata.info/</a:t>
            </a:r>
            <a:r>
              <a:rPr lang="ja-JP" altLang="en-US" sz="1200" dirty="0">
                <a:latin typeface="Meiryo UI" pitchFamily="50" charset="-128"/>
                <a:ea typeface="Meiryo UI" pitchFamily="50" charset="-128"/>
                <a:cs typeface="Meiryo UI" pitchFamily="50" charset="-128"/>
              </a:rPr>
              <a:t>）および</a:t>
            </a:r>
            <a:r>
              <a:rPr lang="en-US" altLang="ja-JP" sz="1200" dirty="0">
                <a:latin typeface="Meiryo UI" pitchFamily="50" charset="-128"/>
                <a:ea typeface="Meiryo UI" pitchFamily="50" charset="-128"/>
                <a:cs typeface="Meiryo UI" pitchFamily="50" charset="-128"/>
              </a:rPr>
              <a:t>Tim Berners-Lee</a:t>
            </a:r>
            <a:r>
              <a:rPr lang="ja-JP" altLang="en-US" sz="1200" dirty="0">
                <a:latin typeface="Meiryo UI" pitchFamily="50" charset="-128"/>
                <a:ea typeface="Meiryo UI" pitchFamily="50" charset="-128"/>
                <a:cs typeface="Meiryo UI" pitchFamily="50" charset="-128"/>
              </a:rPr>
              <a:t>氏の</a:t>
            </a:r>
            <a:r>
              <a:rPr lang="en-US" altLang="ja-JP" sz="1200" dirty="0">
                <a:latin typeface="Meiryo UI" pitchFamily="50" charset="-128"/>
                <a:ea typeface="Meiryo UI" pitchFamily="50" charset="-128"/>
                <a:cs typeface="Meiryo UI" pitchFamily="50" charset="-128"/>
              </a:rPr>
              <a:t>Linked Data</a:t>
            </a:r>
            <a:r>
              <a:rPr lang="ja-JP" altLang="en-US" sz="1200" dirty="0">
                <a:latin typeface="Meiryo UI" pitchFamily="50" charset="-128"/>
                <a:ea typeface="Meiryo UI" pitchFamily="50" charset="-128"/>
                <a:cs typeface="Meiryo UI" pitchFamily="50" charset="-128"/>
              </a:rPr>
              <a:t>に関する提言ページ</a:t>
            </a:r>
            <a:endParaRPr lang="en-US" altLang="ja-JP" sz="1200" dirty="0">
              <a:latin typeface="Meiryo UI" pitchFamily="50" charset="-128"/>
              <a:ea typeface="Meiryo UI" pitchFamily="50" charset="-128"/>
              <a:cs typeface="Meiryo UI" pitchFamily="50" charset="-128"/>
            </a:endParaRPr>
          </a:p>
          <a:p>
            <a:r>
              <a:rPr lang="ja-JP" altLang="en-US" sz="1200" dirty="0">
                <a:latin typeface="Meiryo UI" pitchFamily="50" charset="-128"/>
                <a:ea typeface="Meiryo UI" pitchFamily="50" charset="-128"/>
                <a:cs typeface="Meiryo UI" pitchFamily="50" charset="-128"/>
              </a:rPr>
              <a:t>（</a:t>
            </a:r>
            <a:r>
              <a:rPr lang="en-US" altLang="ja-JP" sz="1200" dirty="0">
                <a:latin typeface="Meiryo UI" pitchFamily="50" charset="-128"/>
                <a:ea typeface="Meiryo UI" pitchFamily="50" charset="-128"/>
                <a:cs typeface="Meiryo UI" pitchFamily="50" charset="-128"/>
              </a:rPr>
              <a:t>http://www.w3.org/DesignIssues/LinkedData.html</a:t>
            </a:r>
            <a:r>
              <a:rPr lang="ja-JP" altLang="en-US" sz="1200" dirty="0">
                <a:latin typeface="Meiryo UI" pitchFamily="50" charset="-128"/>
                <a:ea typeface="Meiryo UI" pitchFamily="50" charset="-128"/>
                <a:cs typeface="Meiryo UI" pitchFamily="50" charset="-128"/>
              </a:rPr>
              <a:t>）</a:t>
            </a:r>
            <a:r>
              <a:rPr kumimoji="1" lang="ja-JP" altLang="en-US" sz="1200" dirty="0">
                <a:latin typeface="Meiryo UI" pitchFamily="50" charset="-128"/>
                <a:ea typeface="Meiryo UI" pitchFamily="50" charset="-128"/>
                <a:cs typeface="Meiryo UI" pitchFamily="50" charset="-128"/>
              </a:rPr>
              <a:t>を参考に作成。　</a:t>
            </a:r>
            <a:endParaRPr kumimoji="1" lang="en-US" altLang="ja-JP" sz="1200" dirty="0">
              <a:latin typeface="Meiryo UI" pitchFamily="50" charset="-128"/>
              <a:ea typeface="Meiryo UI" pitchFamily="50" charset="-128"/>
              <a:cs typeface="Meiryo UI" pitchFamily="50" charset="-128"/>
            </a:endParaRPr>
          </a:p>
        </p:txBody>
      </p:sp>
      <p:sp>
        <p:nvSpPr>
          <p:cNvPr id="3" name="二等辺三角形 2"/>
          <p:cNvSpPr/>
          <p:nvPr/>
        </p:nvSpPr>
        <p:spPr>
          <a:xfrm flipV="1">
            <a:off x="1954192" y="1842266"/>
            <a:ext cx="504056" cy="216024"/>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0" name="二等辺三角形 9"/>
          <p:cNvSpPr/>
          <p:nvPr/>
        </p:nvSpPr>
        <p:spPr>
          <a:xfrm flipV="1">
            <a:off x="1954192" y="2878644"/>
            <a:ext cx="504056" cy="216024"/>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1" name="二等辺三角形 10"/>
          <p:cNvSpPr/>
          <p:nvPr/>
        </p:nvSpPr>
        <p:spPr>
          <a:xfrm flipV="1">
            <a:off x="1954192" y="3705457"/>
            <a:ext cx="504056" cy="216024"/>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2" name="二等辺三角形 11"/>
          <p:cNvSpPr/>
          <p:nvPr/>
        </p:nvSpPr>
        <p:spPr>
          <a:xfrm flipV="1">
            <a:off x="1954192" y="4736719"/>
            <a:ext cx="504056" cy="216024"/>
          </a:xfrm>
          <a:prstGeom prst="triangl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a:p>
        </p:txBody>
      </p:sp>
      <p:sp>
        <p:nvSpPr>
          <p:cNvPr id="13" name="角丸四角形 12"/>
          <p:cNvSpPr/>
          <p:nvPr/>
        </p:nvSpPr>
        <p:spPr>
          <a:xfrm>
            <a:off x="8218888" y="1052736"/>
            <a:ext cx="899592" cy="93610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ja-JP" altLang="en-US" sz="1200" dirty="0"/>
              <a:t>人が理解</a:t>
            </a:r>
            <a:endParaRPr lang="en-US" altLang="ja-JP" sz="1200" dirty="0"/>
          </a:p>
          <a:p>
            <a:pPr algn="ctr"/>
            <a:r>
              <a:rPr lang="ja-JP" altLang="en-US" sz="1200" dirty="0"/>
              <a:t>するための</a:t>
            </a:r>
            <a:endParaRPr lang="en-US" altLang="ja-JP" sz="1200" dirty="0"/>
          </a:p>
          <a:p>
            <a:pPr algn="ctr"/>
            <a:r>
              <a:rPr lang="ja-JP" altLang="en-US" sz="1200" dirty="0"/>
              <a:t>公開文書</a:t>
            </a:r>
            <a:br>
              <a:rPr lang="en-US" altLang="ja-JP" sz="1200" dirty="0"/>
            </a:br>
            <a:r>
              <a:rPr lang="ja-JP" altLang="en-US" sz="1200" dirty="0"/>
              <a:t>（編集不可）</a:t>
            </a:r>
            <a:endParaRPr kumimoji="1" lang="ja-JP" altLang="en-US" sz="1200" dirty="0"/>
          </a:p>
        </p:txBody>
      </p:sp>
      <p:sp>
        <p:nvSpPr>
          <p:cNvPr id="14" name="角丸四角形 13"/>
          <p:cNvSpPr/>
          <p:nvPr/>
        </p:nvSpPr>
        <p:spPr>
          <a:xfrm>
            <a:off x="8218888" y="3417424"/>
            <a:ext cx="899592" cy="1811775"/>
          </a:xfrm>
          <a:prstGeom prst="roundRect">
            <a:avLst/>
          </a:prstGeom>
          <a:solidFill>
            <a:schemeClr val="accent5">
              <a:lumMod val="40000"/>
              <a:lumOff val="60000"/>
            </a:schemeClr>
          </a:solidFill>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ja-JP" altLang="en-US" sz="1200" dirty="0"/>
              <a:t>機械判読可能な</a:t>
            </a:r>
            <a:endParaRPr lang="en-US" altLang="ja-JP" sz="1200" dirty="0"/>
          </a:p>
          <a:p>
            <a:pPr algn="ctr"/>
            <a:r>
              <a:rPr lang="ja-JP" altLang="en-US" sz="1200" dirty="0"/>
              <a:t>公開データ</a:t>
            </a:r>
            <a:endParaRPr kumimoji="1" lang="ja-JP" altLang="en-US" sz="1200" dirty="0"/>
          </a:p>
        </p:txBody>
      </p:sp>
      <p:sp>
        <p:nvSpPr>
          <p:cNvPr id="16" name="角丸四角形 15"/>
          <p:cNvSpPr/>
          <p:nvPr/>
        </p:nvSpPr>
        <p:spPr>
          <a:xfrm>
            <a:off x="8218888" y="2060848"/>
            <a:ext cx="899592" cy="1296144"/>
          </a:xfrm>
          <a:prstGeom prst="roundRect">
            <a:avLst/>
          </a:prstGeom>
          <a:solidFill>
            <a:srgbClr val="FFFF00"/>
          </a:solidFill>
        </p:spPr>
        <p:style>
          <a:lnRef idx="2">
            <a:schemeClr val="accent1"/>
          </a:lnRef>
          <a:fillRef idx="1">
            <a:schemeClr val="lt1"/>
          </a:fillRef>
          <a:effectRef idx="0">
            <a:schemeClr val="accent1"/>
          </a:effectRef>
          <a:fontRef idx="minor">
            <a:schemeClr val="dk1"/>
          </a:fontRef>
        </p:style>
        <p:txBody>
          <a:bodyPr lIns="36000" rIns="36000" rtlCol="0" anchor="ctr"/>
          <a:lstStyle/>
          <a:p>
            <a:pPr algn="ctr"/>
            <a:r>
              <a:rPr lang="ja-JP" altLang="en-US" sz="1200" dirty="0"/>
              <a:t>公開文書</a:t>
            </a:r>
            <a:br>
              <a:rPr lang="en-US" altLang="ja-JP" sz="1200" dirty="0"/>
            </a:br>
            <a:r>
              <a:rPr lang="ja-JP" altLang="en-US" sz="1200" dirty="0"/>
              <a:t>（編集可）</a:t>
            </a:r>
            <a:endParaRPr kumimoji="1" lang="ja-JP" altLang="en-US" sz="1200" dirty="0"/>
          </a:p>
        </p:txBody>
      </p:sp>
      <p:sp>
        <p:nvSpPr>
          <p:cNvPr id="18" name="正方形/長方形 17"/>
          <p:cNvSpPr/>
          <p:nvPr/>
        </p:nvSpPr>
        <p:spPr>
          <a:xfrm>
            <a:off x="539552" y="5877272"/>
            <a:ext cx="2837636" cy="369332"/>
          </a:xfrm>
          <a:prstGeom prst="rect">
            <a:avLst/>
          </a:prstGeom>
        </p:spPr>
        <p:txBody>
          <a:bodyPr wrap="none">
            <a:spAutoFit/>
          </a:bodyPr>
          <a:lstStyle/>
          <a:p>
            <a:r>
              <a:rPr lang="ja-JP" altLang="en-US" dirty="0">
                <a:solidFill>
                  <a:prstClr val="black"/>
                </a:solidFill>
                <a:latin typeface="HGP創英角ｺﾞｼｯｸUB" pitchFamily="50" charset="-128"/>
                <a:ea typeface="HGP創英角ｺﾞｼｯｸUB" pitchFamily="50" charset="-128"/>
              </a:rPr>
              <a:t>オープンデータの５つの段階</a:t>
            </a:r>
            <a:endParaRPr lang="ja-JP" altLang="en-US" dirty="0"/>
          </a:p>
        </p:txBody>
      </p:sp>
      <p:sp>
        <p:nvSpPr>
          <p:cNvPr id="19" name="左中かっこ 18"/>
          <p:cNvSpPr/>
          <p:nvPr/>
        </p:nvSpPr>
        <p:spPr>
          <a:xfrm rot="16200000">
            <a:off x="2039054" y="3704178"/>
            <a:ext cx="360040" cy="403244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p:cNvSpPr txBox="1"/>
          <p:nvPr/>
        </p:nvSpPr>
        <p:spPr>
          <a:xfrm>
            <a:off x="35496" y="332656"/>
            <a:ext cx="6070893" cy="400110"/>
          </a:xfrm>
          <a:prstGeom prst="rect">
            <a:avLst/>
          </a:prstGeom>
          <a:noFill/>
        </p:spPr>
        <p:txBody>
          <a:bodyPr wrap="none" rtlCol="0">
            <a:spAutoFit/>
          </a:bodyPr>
          <a:lstStyle/>
          <a:p>
            <a:r>
              <a:rPr lang="ja-JP" altLang="en-US" sz="2000" dirty="0">
                <a:solidFill>
                  <a:prstClr val="black"/>
                </a:solidFill>
                <a:latin typeface="HGP創英角ｺﾞｼｯｸUB" pitchFamily="50" charset="-128"/>
                <a:ea typeface="HGP創英角ｺﾞｼｯｸUB" pitchFamily="50" charset="-128"/>
              </a:rPr>
              <a:t>　「オープンデータの５つの段階</a:t>
            </a:r>
            <a:r>
              <a:rPr lang="ja-JP" altLang="en-US" sz="1600" dirty="0">
                <a:solidFill>
                  <a:prstClr val="black"/>
                </a:solidFill>
                <a:latin typeface="HGP創英角ｺﾞｼｯｸUB" pitchFamily="50" charset="-128"/>
                <a:ea typeface="HGP創英角ｺﾞｼｯｸUB" pitchFamily="50" charset="-128"/>
              </a:rPr>
              <a:t>（出典：★ ）」</a:t>
            </a:r>
            <a:r>
              <a:rPr lang="ja-JP" altLang="en-US" sz="2000" dirty="0">
                <a:solidFill>
                  <a:prstClr val="black"/>
                </a:solidFill>
                <a:latin typeface="HGP創英角ｺﾞｼｯｸUB" pitchFamily="50" charset="-128"/>
                <a:ea typeface="HGP創英角ｺﾞｼｯｸUB" pitchFamily="50" charset="-128"/>
              </a:rPr>
              <a:t>と、データ形式</a:t>
            </a:r>
            <a:endParaRPr lang="en-US" altLang="ja-JP" sz="2000" dirty="0">
              <a:solidFill>
                <a:prstClr val="black"/>
              </a:solidFill>
              <a:latin typeface="HGP創英角ｺﾞｼｯｸUB" pitchFamily="50" charset="-128"/>
              <a:ea typeface="HGP創英角ｺﾞｼｯｸUB" pitchFamily="50" charset="-128"/>
            </a:endParaRPr>
          </a:p>
        </p:txBody>
      </p:sp>
      <p:sp>
        <p:nvSpPr>
          <p:cNvPr id="15" name="スライド番号プレースホルダー 3">
            <a:extLst>
              <a:ext uri="{FF2B5EF4-FFF2-40B4-BE49-F238E27FC236}">
                <a16:creationId xmlns:a16="http://schemas.microsoft.com/office/drawing/2014/main" id="{740DAC12-2851-4F3E-9040-B992A7A5C1FF}"/>
              </a:ext>
            </a:extLst>
          </p:cNvPr>
          <p:cNvSpPr>
            <a:spLocks noGrp="1"/>
          </p:cNvSpPr>
          <p:nvPr>
            <p:ph type="sldNum" sz="quarter" idx="12"/>
          </p:nvPr>
        </p:nvSpPr>
        <p:spPr/>
        <p:txBody>
          <a:bodyPr/>
          <a:lstStyle/>
          <a:p>
            <a:fld id="{246E97CF-0504-4E3F-9290-CC6BBD911ACE}" type="slidenum">
              <a:rPr kumimoji="1" lang="ja-JP" altLang="en-US" smtClean="0"/>
              <a:pPr/>
              <a:t>6</a:t>
            </a:fld>
            <a:endParaRPr kumimoji="1" lang="ja-JP" altLang="en-US" dirty="0"/>
          </a:p>
        </p:txBody>
      </p:sp>
    </p:spTree>
    <p:extLst>
      <p:ext uri="{BB962C8B-B14F-4D97-AF65-F5344CB8AC3E}">
        <p14:creationId xmlns:p14="http://schemas.microsoft.com/office/powerpoint/2010/main" val="1618857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a:extLst>
              <a:ext uri="{FF2B5EF4-FFF2-40B4-BE49-F238E27FC236}">
                <a16:creationId xmlns:a16="http://schemas.microsoft.com/office/drawing/2014/main" id="{BFC298B3-0225-4EA9-9BAB-3C0AAD1DDA68}"/>
              </a:ext>
            </a:extLst>
          </p:cNvPr>
          <p:cNvSpPr>
            <a:spLocks noGrp="1"/>
          </p:cNvSpPr>
          <p:nvPr>
            <p:ph type="title"/>
          </p:nvPr>
        </p:nvSpPr>
        <p:spPr/>
        <p:txBody>
          <a:bodyPr>
            <a:normAutofit/>
          </a:bodyPr>
          <a:lstStyle/>
          <a:p>
            <a:r>
              <a:rPr lang="en-US" altLang="ja-JP" dirty="0"/>
              <a:t>RDF</a:t>
            </a:r>
            <a:r>
              <a:rPr lang="ja-JP" altLang="en-US" dirty="0"/>
              <a:t>化への問題点</a:t>
            </a:r>
            <a:endParaRPr lang="zh-CN" altLang="en-US" dirty="0"/>
          </a:p>
        </p:txBody>
      </p:sp>
      <p:sp>
        <p:nvSpPr>
          <p:cNvPr id="77827" name="コンテンツ プレースホルダ 2">
            <a:extLst>
              <a:ext uri="{FF2B5EF4-FFF2-40B4-BE49-F238E27FC236}">
                <a16:creationId xmlns:a16="http://schemas.microsoft.com/office/drawing/2014/main" id="{4AEC5E60-4A71-4D43-BBCB-CDC16A013719}"/>
              </a:ext>
            </a:extLst>
          </p:cNvPr>
          <p:cNvSpPr>
            <a:spLocks noGrp="1"/>
          </p:cNvSpPr>
          <p:nvPr>
            <p:ph idx="1"/>
          </p:nvPr>
        </p:nvSpPr>
        <p:spPr>
          <a:xfrm>
            <a:off x="303708" y="835100"/>
            <a:ext cx="8229600" cy="931464"/>
          </a:xfrm>
        </p:spPr>
        <p:txBody>
          <a:bodyPr>
            <a:normAutofit/>
          </a:bodyPr>
          <a:lstStyle/>
          <a:p>
            <a:r>
              <a:rPr lang="en-US" altLang="zh-CN" sz="2400" dirty="0"/>
              <a:t>Resource Description Framework (RDF) </a:t>
            </a:r>
            <a:r>
              <a:rPr lang="ja-JP" altLang="en-US" sz="2400" dirty="0"/>
              <a:t>は主語，述語，目的語によってデータを表現する方法</a:t>
            </a:r>
          </a:p>
          <a:p>
            <a:pPr marL="0" indent="0">
              <a:buNone/>
            </a:pPr>
            <a:endParaRPr lang="zh-CN" altLang="en-US" dirty="0"/>
          </a:p>
        </p:txBody>
      </p:sp>
      <p:sp>
        <p:nvSpPr>
          <p:cNvPr id="14" name="スライド番号プレースホルダー 3">
            <a:extLst>
              <a:ext uri="{FF2B5EF4-FFF2-40B4-BE49-F238E27FC236}">
                <a16:creationId xmlns:a16="http://schemas.microsoft.com/office/drawing/2014/main" id="{9C3B96F4-E86B-4231-AE19-612118CCEA99}"/>
              </a:ext>
            </a:extLst>
          </p:cNvPr>
          <p:cNvSpPr>
            <a:spLocks noGrp="1"/>
          </p:cNvSpPr>
          <p:nvPr>
            <p:ph type="sldNum" sz="quarter" idx="12"/>
          </p:nvPr>
        </p:nvSpPr>
        <p:spPr>
          <a:xfrm>
            <a:off x="6345733" y="5380062"/>
            <a:ext cx="2133600" cy="484163"/>
          </a:xfrm>
        </p:spPr>
        <p:txBody>
          <a:bodyPr/>
          <a:lstStyle/>
          <a:p>
            <a:fld id="{246E97CF-0504-4E3F-9290-CC6BBD911ACE}" type="slidenum">
              <a:rPr kumimoji="1" lang="ja-JP" altLang="en-US" smtClean="0"/>
              <a:pPr/>
              <a:t>7</a:t>
            </a:fld>
            <a:endParaRPr kumimoji="1" lang="ja-JP" altLang="en-US" dirty="0"/>
          </a:p>
        </p:txBody>
      </p:sp>
      <p:sp>
        <p:nvSpPr>
          <p:cNvPr id="77828" name="コンテンツ プレースホルダー 2">
            <a:extLst>
              <a:ext uri="{FF2B5EF4-FFF2-40B4-BE49-F238E27FC236}">
                <a16:creationId xmlns:a16="http://schemas.microsoft.com/office/drawing/2014/main" id="{547CD1F5-B952-4121-9500-4F90F7DDE8D6}"/>
              </a:ext>
            </a:extLst>
          </p:cNvPr>
          <p:cNvSpPr txBox="1">
            <a:spLocks/>
          </p:cNvSpPr>
          <p:nvPr/>
        </p:nvSpPr>
        <p:spPr bwMode="auto">
          <a:xfrm>
            <a:off x="-207467" y="2857500"/>
            <a:ext cx="9144000" cy="130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lnSpc>
                <a:spcPct val="90000"/>
              </a:lnSpc>
            </a:pPr>
            <a:r>
              <a:rPr lang="en-US" altLang="ja-JP" sz="2600" dirty="0">
                <a:solidFill>
                  <a:srgbClr val="00B0F0"/>
                </a:solidFill>
              </a:rPr>
              <a:t>RDF</a:t>
            </a:r>
            <a:r>
              <a:rPr lang="ja-JP" altLang="en-US" sz="2600" dirty="0">
                <a:solidFill>
                  <a:srgbClr val="00B0F0"/>
                </a:solidFill>
              </a:rPr>
              <a:t>（例）</a:t>
            </a:r>
            <a:endParaRPr lang="en-US" altLang="ja-JP" sz="1300" dirty="0">
              <a:solidFill>
                <a:srgbClr val="00B0F0"/>
              </a:solidFill>
            </a:endParaRPr>
          </a:p>
          <a:p>
            <a:pPr>
              <a:lnSpc>
                <a:spcPct val="90000"/>
              </a:lnSpc>
              <a:buFont typeface="Wingdings" panose="05000000000000000000" pitchFamily="2" charset="2"/>
              <a:buNone/>
            </a:pPr>
            <a:r>
              <a:rPr lang="ja-JP" altLang="en-US" sz="3700" dirty="0"/>
              <a:t>　　　　　　　</a:t>
            </a:r>
            <a:r>
              <a:rPr lang="ja-JP" altLang="en-US" sz="2200" dirty="0"/>
              <a:t>　　の　　　　　　　　　　　　　は　　　　　　　　　　　　　　　です　　　　　</a:t>
            </a:r>
            <a:endParaRPr lang="en-US" altLang="ja-JP" sz="3700" dirty="0"/>
          </a:p>
          <a:p>
            <a:pPr>
              <a:lnSpc>
                <a:spcPct val="90000"/>
              </a:lnSpc>
              <a:buFont typeface="Wingdings" panose="05000000000000000000" pitchFamily="2" charset="2"/>
              <a:buNone/>
            </a:pPr>
            <a:endParaRPr kumimoji="1" lang="ja-JP" altLang="en-US" sz="3700" dirty="0"/>
          </a:p>
        </p:txBody>
      </p:sp>
      <p:sp>
        <p:nvSpPr>
          <p:cNvPr id="5" name="円/楕円 4">
            <a:extLst>
              <a:ext uri="{FF2B5EF4-FFF2-40B4-BE49-F238E27FC236}">
                <a16:creationId xmlns:a16="http://schemas.microsoft.com/office/drawing/2014/main" id="{CFA22548-665E-4E0D-9852-B5075CA3E6DD}"/>
              </a:ext>
            </a:extLst>
          </p:cNvPr>
          <p:cNvSpPr/>
          <p:nvPr/>
        </p:nvSpPr>
        <p:spPr>
          <a:xfrm>
            <a:off x="-16669" y="3429000"/>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日本</a:t>
            </a:r>
          </a:p>
        </p:txBody>
      </p:sp>
      <p:sp>
        <p:nvSpPr>
          <p:cNvPr id="6" name="円/楕円 5">
            <a:extLst>
              <a:ext uri="{FF2B5EF4-FFF2-40B4-BE49-F238E27FC236}">
                <a16:creationId xmlns:a16="http://schemas.microsoft.com/office/drawing/2014/main" id="{37F6CFA0-2063-459C-9CDE-B31C3E1C99E1}"/>
              </a:ext>
            </a:extLst>
          </p:cNvPr>
          <p:cNvSpPr/>
          <p:nvPr/>
        </p:nvSpPr>
        <p:spPr>
          <a:xfrm>
            <a:off x="2792908" y="3429000"/>
            <a:ext cx="2284413"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人口</a:t>
            </a:r>
          </a:p>
        </p:txBody>
      </p:sp>
      <p:sp>
        <p:nvSpPr>
          <p:cNvPr id="7" name="円/楕円 6">
            <a:extLst>
              <a:ext uri="{FF2B5EF4-FFF2-40B4-BE49-F238E27FC236}">
                <a16:creationId xmlns:a16="http://schemas.microsoft.com/office/drawing/2014/main" id="{A7D297D9-AE24-4041-8119-764D97F629A3}"/>
              </a:ext>
            </a:extLst>
          </p:cNvPr>
          <p:cNvSpPr/>
          <p:nvPr/>
        </p:nvSpPr>
        <p:spPr>
          <a:xfrm>
            <a:off x="5436096" y="3429000"/>
            <a:ext cx="2570162" cy="666750"/>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kumimoji="1" lang="ja-JP" altLang="en-US" sz="2800" dirty="0"/>
              <a:t>１億３千万</a:t>
            </a:r>
          </a:p>
        </p:txBody>
      </p:sp>
      <p:cxnSp>
        <p:nvCxnSpPr>
          <p:cNvPr id="8" name="直線矢印コネクタ 7">
            <a:extLst>
              <a:ext uri="{FF2B5EF4-FFF2-40B4-BE49-F238E27FC236}">
                <a16:creationId xmlns:a16="http://schemas.microsoft.com/office/drawing/2014/main" id="{D92B3A7C-EEDF-4A1F-8BBA-D0EDFD9E4FB1}"/>
              </a:ext>
            </a:extLst>
          </p:cNvPr>
          <p:cNvCxnSpPr>
            <a:cxnSpLocks/>
          </p:cNvCxnSpPr>
          <p:nvPr/>
        </p:nvCxnSpPr>
        <p:spPr>
          <a:xfrm>
            <a:off x="864096" y="4071938"/>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7835" name="テキスト ボックス 10">
            <a:extLst>
              <a:ext uri="{FF2B5EF4-FFF2-40B4-BE49-F238E27FC236}">
                <a16:creationId xmlns:a16="http://schemas.microsoft.com/office/drawing/2014/main" id="{27ABA526-69F1-4BCF-9DA0-8E23063B32B5}"/>
              </a:ext>
            </a:extLst>
          </p:cNvPr>
          <p:cNvSpPr txBox="1">
            <a:spLocks noChangeArrowheads="1"/>
          </p:cNvSpPr>
          <p:nvPr/>
        </p:nvSpPr>
        <p:spPr bwMode="auto">
          <a:xfrm>
            <a:off x="560215" y="4589710"/>
            <a:ext cx="966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a:t>主語</a:t>
            </a:r>
          </a:p>
        </p:txBody>
      </p:sp>
      <p:sp>
        <p:nvSpPr>
          <p:cNvPr id="77836" name="テキスト ボックス 11">
            <a:extLst>
              <a:ext uri="{FF2B5EF4-FFF2-40B4-BE49-F238E27FC236}">
                <a16:creationId xmlns:a16="http://schemas.microsoft.com/office/drawing/2014/main" id="{9476F890-3FDD-4A36-A558-55EB7FE32F23}"/>
              </a:ext>
            </a:extLst>
          </p:cNvPr>
          <p:cNvSpPr txBox="1">
            <a:spLocks noChangeArrowheads="1"/>
          </p:cNvSpPr>
          <p:nvPr/>
        </p:nvSpPr>
        <p:spPr bwMode="auto">
          <a:xfrm>
            <a:off x="3451720" y="4616951"/>
            <a:ext cx="9667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solidFill>
                  <a:srgbClr val="FF0000"/>
                </a:solidFill>
              </a:rPr>
              <a:t>述語</a:t>
            </a:r>
          </a:p>
        </p:txBody>
      </p:sp>
      <p:sp>
        <p:nvSpPr>
          <p:cNvPr id="77837" name="テキスト ボックス 12">
            <a:extLst>
              <a:ext uri="{FF2B5EF4-FFF2-40B4-BE49-F238E27FC236}">
                <a16:creationId xmlns:a16="http://schemas.microsoft.com/office/drawing/2014/main" id="{88A3E984-9D55-4E86-8921-168C3178E5AA}"/>
              </a:ext>
            </a:extLst>
          </p:cNvPr>
          <p:cNvSpPr txBox="1">
            <a:spLocks noChangeArrowheads="1"/>
          </p:cNvSpPr>
          <p:nvPr/>
        </p:nvSpPr>
        <p:spPr bwMode="auto">
          <a:xfrm>
            <a:off x="6343226" y="4639891"/>
            <a:ext cx="1285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kumimoji="1" lang="ja-JP" altLang="en-US" sz="2400" dirty="0"/>
              <a:t>目的語</a:t>
            </a:r>
          </a:p>
        </p:txBody>
      </p:sp>
      <p:cxnSp>
        <p:nvCxnSpPr>
          <p:cNvPr id="16" name="直線矢印コネクタ 15">
            <a:extLst>
              <a:ext uri="{FF2B5EF4-FFF2-40B4-BE49-F238E27FC236}">
                <a16:creationId xmlns:a16="http://schemas.microsoft.com/office/drawing/2014/main" id="{14010F33-7A2E-48C6-BC2B-9B3209CF10D0}"/>
              </a:ext>
            </a:extLst>
          </p:cNvPr>
          <p:cNvCxnSpPr>
            <a:cxnSpLocks/>
          </p:cNvCxnSpPr>
          <p:nvPr/>
        </p:nvCxnSpPr>
        <p:spPr>
          <a:xfrm>
            <a:off x="3923928" y="4095750"/>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93455E1-B98D-44DB-8230-2264F4B9EE90}"/>
              </a:ext>
            </a:extLst>
          </p:cNvPr>
          <p:cNvCxnSpPr>
            <a:cxnSpLocks/>
          </p:cNvCxnSpPr>
          <p:nvPr/>
        </p:nvCxnSpPr>
        <p:spPr>
          <a:xfrm>
            <a:off x="6822082" y="4095750"/>
            <a:ext cx="0" cy="509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C3015EB7-C708-43FD-A24F-7F1A4EDD86BB}"/>
              </a:ext>
            </a:extLst>
          </p:cNvPr>
          <p:cNvSpPr txBox="1"/>
          <p:nvPr/>
        </p:nvSpPr>
        <p:spPr>
          <a:xfrm>
            <a:off x="645886" y="5943254"/>
            <a:ext cx="7437293" cy="461665"/>
          </a:xfrm>
          <a:prstGeom prst="rect">
            <a:avLst/>
          </a:prstGeom>
          <a:noFill/>
        </p:spPr>
        <p:txBody>
          <a:bodyPr wrap="square" rtlCol="0">
            <a:spAutoFit/>
          </a:bodyPr>
          <a:lstStyle/>
          <a:p>
            <a:r>
              <a:rPr kumimoji="1" lang="ja-JP" altLang="en-US" sz="2400" dirty="0">
                <a:solidFill>
                  <a:srgbClr val="FF0000"/>
                </a:solidFill>
              </a:rPr>
              <a:t>述語</a:t>
            </a:r>
            <a:r>
              <a:rPr kumimoji="1" lang="ja-JP" altLang="en-US" sz="2400" dirty="0"/>
              <a:t>はデータの持つ意味を表している．</a:t>
            </a:r>
          </a:p>
        </p:txBody>
      </p:sp>
    </p:spTree>
    <p:extLst>
      <p:ext uri="{BB962C8B-B14F-4D97-AF65-F5344CB8AC3E}">
        <p14:creationId xmlns:p14="http://schemas.microsoft.com/office/powerpoint/2010/main" val="4238027097"/>
      </p:ext>
    </p:extLst>
  </p:cSld>
  <p:clrMapOvr>
    <a:masterClrMapping/>
  </p:clrMapOvr>
  <p:transition advTm="79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RDF</a:t>
            </a:r>
            <a:r>
              <a:rPr lang="ja-JP" altLang="en-US" dirty="0"/>
              <a:t>化への問題点</a:t>
            </a:r>
            <a:endParaRPr kumimoji="1" lang="ja-JP" altLang="en-US" dirty="0"/>
          </a:p>
        </p:txBody>
      </p:sp>
      <p:sp>
        <p:nvSpPr>
          <p:cNvPr id="3" name="コンテンツ プレースホルダー 2"/>
          <p:cNvSpPr>
            <a:spLocks noGrp="1"/>
          </p:cNvSpPr>
          <p:nvPr>
            <p:ph idx="1"/>
          </p:nvPr>
        </p:nvSpPr>
        <p:spPr/>
        <p:txBody>
          <a:bodyPr>
            <a:normAutofit/>
          </a:bodyPr>
          <a:lstStyle/>
          <a:p>
            <a:endParaRPr lang="en-US" altLang="ja-JP" dirty="0"/>
          </a:p>
          <a:p>
            <a:pPr>
              <a:buFont typeface="Wingdings" panose="05000000000000000000" pitchFamily="2" charset="2"/>
              <a:buChar char="l"/>
            </a:pPr>
            <a:r>
              <a:rPr lang="ja-JP" altLang="en-US" dirty="0"/>
              <a:t>各地方自治体などが独自でデータを作成・公開</a:t>
            </a:r>
            <a:endParaRPr lang="en-US" altLang="ja-JP" dirty="0"/>
          </a:p>
          <a:p>
            <a:r>
              <a:rPr lang="ja-JP" altLang="en-US" dirty="0"/>
              <a:t>　　　　　　　　　　　　　　　　　　　→述語が統一されていない</a:t>
            </a:r>
            <a:endParaRPr lang="en-US" altLang="ja-JP" dirty="0"/>
          </a:p>
          <a:p>
            <a:endParaRPr lang="en-US" altLang="ja-JP" sz="2100" dirty="0"/>
          </a:p>
          <a:p>
            <a:endParaRPr lang="en-US" altLang="ja-JP" sz="2100" dirty="0"/>
          </a:p>
          <a:p>
            <a:endParaRPr lang="en-US" altLang="ja-JP" sz="2100" dirty="0"/>
          </a:p>
          <a:p>
            <a:endParaRPr lang="en-US" altLang="ja-JP" sz="2100" dirty="0"/>
          </a:p>
          <a:p>
            <a:endParaRPr lang="en-US" altLang="ja-JP" sz="2100" dirty="0"/>
          </a:p>
          <a:p>
            <a:endParaRPr lang="en-US" altLang="ja-JP" sz="2100" dirty="0"/>
          </a:p>
          <a:p>
            <a:endParaRPr lang="en-US" altLang="ja-JP" sz="2100" dirty="0"/>
          </a:p>
          <a:p>
            <a:endParaRPr lang="en-US" altLang="ja-JP" sz="2100" dirty="0"/>
          </a:p>
          <a:p>
            <a:endParaRPr lang="en-US" altLang="ja-JP" sz="2100" dirty="0"/>
          </a:p>
          <a:p>
            <a:endParaRPr lang="en-US" altLang="ja-JP" sz="2100" dirty="0"/>
          </a:p>
          <a:p>
            <a:r>
              <a:rPr lang="ja-JP" altLang="en-US" sz="3000" dirty="0"/>
              <a:t>　</a:t>
            </a:r>
            <a:r>
              <a:rPr lang="ja-JP" altLang="en-US" sz="3000" dirty="0">
                <a:solidFill>
                  <a:srgbClr val="FF0000"/>
                </a:solidFill>
              </a:rPr>
              <a:t>　述語の統一が必要</a:t>
            </a:r>
            <a:r>
              <a:rPr lang="ja-JP" altLang="en-US" sz="2100" dirty="0">
                <a:solidFill>
                  <a:srgbClr val="FF0000"/>
                </a:solidFill>
              </a:rPr>
              <a:t>　</a:t>
            </a:r>
            <a:r>
              <a:rPr lang="ja-JP" altLang="en-US" sz="2100" dirty="0"/>
              <a:t>　　　　　</a:t>
            </a:r>
          </a:p>
        </p:txBody>
      </p:sp>
      <p:sp>
        <p:nvSpPr>
          <p:cNvPr id="12" name="円/楕円 14">
            <a:extLst>
              <a:ext uri="{FF2B5EF4-FFF2-40B4-BE49-F238E27FC236}">
                <a16:creationId xmlns:a16="http://schemas.microsoft.com/office/drawing/2014/main" id="{3BD0D33F-6791-4336-A1ED-F61A4C6B6512}"/>
              </a:ext>
            </a:extLst>
          </p:cNvPr>
          <p:cNvSpPr/>
          <p:nvPr/>
        </p:nvSpPr>
        <p:spPr>
          <a:xfrm>
            <a:off x="3060873" y="2708920"/>
            <a:ext cx="2575323" cy="862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住所</a:t>
            </a:r>
          </a:p>
        </p:txBody>
      </p:sp>
      <p:sp>
        <p:nvSpPr>
          <p:cNvPr id="13" name="円/楕円 15">
            <a:extLst>
              <a:ext uri="{FF2B5EF4-FFF2-40B4-BE49-F238E27FC236}">
                <a16:creationId xmlns:a16="http://schemas.microsoft.com/office/drawing/2014/main" id="{0C544DC4-A7D9-4FAA-BCF3-DBA3A990AB98}"/>
              </a:ext>
            </a:extLst>
          </p:cNvPr>
          <p:cNvSpPr/>
          <p:nvPr/>
        </p:nvSpPr>
        <p:spPr>
          <a:xfrm>
            <a:off x="5606706" y="3915739"/>
            <a:ext cx="2575323" cy="862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居住地</a:t>
            </a:r>
          </a:p>
        </p:txBody>
      </p:sp>
      <p:sp>
        <p:nvSpPr>
          <p:cNvPr id="15" name="円/楕円 16">
            <a:extLst>
              <a:ext uri="{FF2B5EF4-FFF2-40B4-BE49-F238E27FC236}">
                <a16:creationId xmlns:a16="http://schemas.microsoft.com/office/drawing/2014/main" id="{A0062BF9-FFCF-4917-AD35-73636D6DAA08}"/>
              </a:ext>
            </a:extLst>
          </p:cNvPr>
          <p:cNvSpPr/>
          <p:nvPr/>
        </p:nvSpPr>
        <p:spPr>
          <a:xfrm>
            <a:off x="3060874" y="4346929"/>
            <a:ext cx="2575323" cy="862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所在地</a:t>
            </a:r>
          </a:p>
        </p:txBody>
      </p:sp>
      <p:sp>
        <p:nvSpPr>
          <p:cNvPr id="16" name="円/楕円 17">
            <a:extLst>
              <a:ext uri="{FF2B5EF4-FFF2-40B4-BE49-F238E27FC236}">
                <a16:creationId xmlns:a16="http://schemas.microsoft.com/office/drawing/2014/main" id="{7DCBB056-EFE9-45D8-B2CA-7C5E7AF6A395}"/>
              </a:ext>
            </a:extLst>
          </p:cNvPr>
          <p:cNvSpPr/>
          <p:nvPr/>
        </p:nvSpPr>
        <p:spPr>
          <a:xfrm>
            <a:off x="456060" y="3915289"/>
            <a:ext cx="2575323" cy="8623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アドレス</a:t>
            </a:r>
          </a:p>
        </p:txBody>
      </p:sp>
      <p:cxnSp>
        <p:nvCxnSpPr>
          <p:cNvPr id="18" name="直線矢印コネクタ 17">
            <a:extLst>
              <a:ext uri="{FF2B5EF4-FFF2-40B4-BE49-F238E27FC236}">
                <a16:creationId xmlns:a16="http://schemas.microsoft.com/office/drawing/2014/main" id="{76D97F2E-5CDF-4ED7-8C65-434AEFCC5744}"/>
              </a:ext>
            </a:extLst>
          </p:cNvPr>
          <p:cNvCxnSpPr>
            <a:stCxn id="12" idx="4"/>
            <a:endCxn id="15" idx="0"/>
          </p:cNvCxnSpPr>
          <p:nvPr/>
        </p:nvCxnSpPr>
        <p:spPr>
          <a:xfrm>
            <a:off x="4348535" y="3571299"/>
            <a:ext cx="1" cy="775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FF8655A-53B8-427A-95E2-71E0CB3F7420}"/>
              </a:ext>
            </a:extLst>
          </p:cNvPr>
          <p:cNvCxnSpPr>
            <a:stCxn id="12" idx="5"/>
            <a:endCxn id="13" idx="0"/>
          </p:cNvCxnSpPr>
          <p:nvPr/>
        </p:nvCxnSpPr>
        <p:spPr>
          <a:xfrm>
            <a:off x="5259049" y="3445007"/>
            <a:ext cx="1635319" cy="470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40C307AE-476A-4C1A-BB0A-8D79EACB3BAA}"/>
              </a:ext>
            </a:extLst>
          </p:cNvPr>
          <p:cNvCxnSpPr>
            <a:stCxn id="12" idx="3"/>
            <a:endCxn id="16" idx="0"/>
          </p:cNvCxnSpPr>
          <p:nvPr/>
        </p:nvCxnSpPr>
        <p:spPr>
          <a:xfrm flipH="1">
            <a:off x="1743722" y="3445007"/>
            <a:ext cx="1694298" cy="470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11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25549C6C-46BE-4DAA-9811-1542F31CC652}"/>
              </a:ext>
            </a:extLst>
          </p:cNvPr>
          <p:cNvSpPr>
            <a:spLocks noGrp="1"/>
          </p:cNvSpPr>
          <p:nvPr>
            <p:ph type="title"/>
          </p:nvPr>
        </p:nvSpPr>
        <p:spPr/>
        <p:txBody>
          <a:bodyPr>
            <a:normAutofit/>
          </a:bodyPr>
          <a:lstStyle/>
          <a:p>
            <a:pPr algn="l"/>
            <a:r>
              <a:rPr lang="ja-JP" altLang="en-US" dirty="0"/>
              <a:t>実際のオープンデータ（</a:t>
            </a:r>
            <a:r>
              <a:rPr lang="en-US" altLang="ja-JP" dirty="0"/>
              <a:t>CSV</a:t>
            </a:r>
            <a:r>
              <a:rPr lang="ja-JP" altLang="en-US" dirty="0"/>
              <a:t>形式</a:t>
            </a:r>
            <a:r>
              <a:rPr lang="en-US" altLang="ja-JP" dirty="0"/>
              <a:t>)</a:t>
            </a:r>
            <a:endParaRPr kumimoji="1" lang="ja-JP" altLang="en-US" dirty="0"/>
          </a:p>
        </p:txBody>
      </p:sp>
      <p:sp>
        <p:nvSpPr>
          <p:cNvPr id="4" name="スライド番号プレースホルダー 3"/>
          <p:cNvSpPr>
            <a:spLocks noGrp="1"/>
          </p:cNvSpPr>
          <p:nvPr>
            <p:ph type="sldNum" sz="quarter" idx="12"/>
          </p:nvPr>
        </p:nvSpPr>
        <p:spPr/>
        <p:txBody>
          <a:bodyPr/>
          <a:lstStyle/>
          <a:p>
            <a:fld id="{246E97CF-0504-4E3F-9290-CC6BBD911ACE}" type="slidenum">
              <a:rPr kumimoji="1" lang="ja-JP" altLang="en-US" smtClean="0"/>
              <a:pPr/>
              <a:t>9</a:t>
            </a:fld>
            <a:endParaRPr kumimoji="1" lang="ja-JP" altLang="en-US" dirty="0"/>
          </a:p>
        </p:txBody>
      </p:sp>
      <p:pic>
        <p:nvPicPr>
          <p:cNvPr id="2" name="図 1">
            <a:extLst>
              <a:ext uri="{FF2B5EF4-FFF2-40B4-BE49-F238E27FC236}">
                <a16:creationId xmlns:a16="http://schemas.microsoft.com/office/drawing/2014/main" id="{878187A9-A026-474F-95FC-60F79B24A0C8}"/>
              </a:ext>
            </a:extLst>
          </p:cNvPr>
          <p:cNvPicPr>
            <a:picLocks noChangeAspect="1"/>
          </p:cNvPicPr>
          <p:nvPr/>
        </p:nvPicPr>
        <p:blipFill>
          <a:blip r:embed="rId3"/>
          <a:stretch>
            <a:fillRect/>
          </a:stretch>
        </p:blipFill>
        <p:spPr>
          <a:xfrm>
            <a:off x="0" y="1149499"/>
            <a:ext cx="10721376" cy="5447853"/>
          </a:xfrm>
          <a:prstGeom prst="rect">
            <a:avLst/>
          </a:prstGeom>
        </p:spPr>
      </p:pic>
    </p:spTree>
    <p:extLst>
      <p:ext uri="{BB962C8B-B14F-4D97-AF65-F5344CB8AC3E}">
        <p14:creationId xmlns:p14="http://schemas.microsoft.com/office/powerpoint/2010/main" val="1761792043"/>
      </p:ext>
    </p:extLst>
  </p:cSld>
  <p:clrMapOvr>
    <a:masterClrMapping/>
  </p:clrMapOvr>
  <p:transition advTm="2704"/>
</p:sld>
</file>

<file path=ppt/tags/tag1.xml><?xml version="1.0" encoding="utf-8"?>
<p:tagLst xmlns:a="http://schemas.openxmlformats.org/drawingml/2006/main" xmlns:r="http://schemas.openxmlformats.org/officeDocument/2006/relationships" xmlns:p="http://schemas.openxmlformats.org/presentationml/2006/main">
  <p:tag name="TIMING" val="|43.4"/>
</p:tagLst>
</file>

<file path=ppt/theme/theme1.xml><?xml version="1.0" encoding="utf-8"?>
<a:theme xmlns:a="http://schemas.openxmlformats.org/drawingml/2006/main" name="Blank">
  <a:themeElements>
    <a:clrScheme name="Office">
      <a:dk1>
        <a:sysClr val="windowText" lastClr="000000"/>
      </a:dk1>
      <a:lt1>
        <a:sysClr val="window" lastClr="FFFFFF"/>
      </a:lt1>
      <a:dk2>
        <a:srgbClr val="6E747A"/>
      </a:dk2>
      <a:lt2>
        <a:srgbClr val="E7E6E6"/>
      </a:lt2>
      <a:accent1>
        <a:srgbClr val="5B9BD5"/>
      </a:accent1>
      <a:accent2>
        <a:srgbClr val="ED7D31"/>
      </a:accent2>
      <a:accent3>
        <a:srgbClr val="A5A5A5"/>
      </a:accent3>
      <a:accent4>
        <a:srgbClr val="FFC000"/>
      </a:accent4>
      <a:accent5>
        <a:srgbClr val="4472C4"/>
      </a:accent5>
      <a:accent6>
        <a:srgbClr val="70AD47"/>
      </a:accent6>
      <a:hlink>
        <a:srgbClr val="085296"/>
      </a:hlink>
      <a:folHlink>
        <a:srgbClr val="9933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kumimoji="1" sz="28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TM02900771[[fn=スライス]]</Template>
  <TotalTime>71211</TotalTime>
  <Words>4784</Words>
  <Application>Microsoft Office PowerPoint</Application>
  <PresentationFormat>画面に合わせる (4:3)</PresentationFormat>
  <Paragraphs>887</Paragraphs>
  <Slides>52</Slides>
  <Notes>46</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52</vt:i4>
      </vt:variant>
    </vt:vector>
  </HeadingPairs>
  <TitlesOfParts>
    <vt:vector size="70" baseType="lpstr">
      <vt:lpstr>HGP創英角ｺﾞｼｯｸUB</vt:lpstr>
      <vt:lpstr>HGP創英角ﾎﾟｯﾌﾟ体</vt:lpstr>
      <vt:lpstr>HGS創英角ｺﾞｼｯｸUB</vt:lpstr>
      <vt:lpstr>HG丸ｺﾞｼｯｸM-PRO</vt:lpstr>
      <vt:lpstr>Meiryo UI</vt:lpstr>
      <vt:lpstr>ＭＳ Ｐゴシック</vt:lpstr>
      <vt:lpstr>ＭＳ Ｐ明朝</vt:lpstr>
      <vt:lpstr>MS UI Gothic</vt:lpstr>
      <vt:lpstr>Yu Gothic</vt:lpstr>
      <vt:lpstr>游明朝</vt:lpstr>
      <vt:lpstr>Arial</vt:lpstr>
      <vt:lpstr>Calibri</vt:lpstr>
      <vt:lpstr>Times New Roman</vt:lpstr>
      <vt:lpstr>verdana</vt:lpstr>
      <vt:lpstr>verdana</vt:lpstr>
      <vt:lpstr>Wingdings</vt:lpstr>
      <vt:lpstr>Wingdings 2</vt:lpstr>
      <vt:lpstr>Blank</vt:lpstr>
      <vt:lpstr>オープンデータのRDF化のための項目名のクラスタを使用した述語のサジェストに関する研究</vt:lpstr>
      <vt:lpstr>目次</vt:lpstr>
      <vt:lpstr>研究背景</vt:lpstr>
      <vt:lpstr>研究背景</vt:lpstr>
      <vt:lpstr>オープンデータとは</vt:lpstr>
      <vt:lpstr>PowerPoint プレゼンテーション</vt:lpstr>
      <vt:lpstr>RDF化への問題点</vt:lpstr>
      <vt:lpstr>RDF化への問題点</vt:lpstr>
      <vt:lpstr>実際のオープンデータ（CSV形式)</vt:lpstr>
      <vt:lpstr>Ｗｏｒｄ２ｖｅｃとは</vt:lpstr>
      <vt:lpstr>学習方法： cbowとSkipgram</vt:lpstr>
      <vt:lpstr>PowerPoint プレゼンテーション</vt:lpstr>
      <vt:lpstr>単語ベクトル</vt:lpstr>
      <vt:lpstr>単語ベクトル</vt:lpstr>
      <vt:lpstr>研究目的</vt:lpstr>
      <vt:lpstr>提案手法</vt:lpstr>
      <vt:lpstr>提案手法</vt:lpstr>
      <vt:lpstr>流れ</vt:lpstr>
      <vt:lpstr>流れ</vt:lpstr>
      <vt:lpstr>流れ</vt:lpstr>
      <vt:lpstr>流れ</vt:lpstr>
      <vt:lpstr>PowerPoint プレゼンテーション</vt:lpstr>
      <vt:lpstr>述語サジェストシステム</vt:lpstr>
      <vt:lpstr>PowerPoint プレゼンテーション</vt:lpstr>
      <vt:lpstr>実験1</vt:lpstr>
      <vt:lpstr>実験１-結果</vt:lpstr>
      <vt:lpstr>実験１-結果</vt:lpstr>
      <vt:lpstr>実験2-1:206個項目名を使用</vt:lpstr>
      <vt:lpstr>実験2: 項目名のクラスタをの使用せず</vt:lpstr>
      <vt:lpstr>実験2-述語サジェストシステム</vt:lpstr>
      <vt:lpstr>実験2-結果</vt:lpstr>
      <vt:lpstr>実験１と実験２-1の結果を比較</vt:lpstr>
      <vt:lpstr>実験2-2:5千個項目名の上位50個項目名</vt:lpstr>
      <vt:lpstr>実験2-2結果</vt:lpstr>
      <vt:lpstr>実験2-2結果</vt:lpstr>
      <vt:lpstr>実験１と実験２-2の結果を比較</vt:lpstr>
      <vt:lpstr>まとめ・今後の課題</vt:lpstr>
      <vt:lpstr>PowerPoint プレゼンテーション</vt:lpstr>
      <vt:lpstr>PowerPoint プレゼンテーション</vt:lpstr>
      <vt:lpstr>ウォード法</vt:lpstr>
      <vt:lpstr>実験1の結果</vt:lpstr>
      <vt:lpstr>今後の予定</vt:lpstr>
      <vt:lpstr>実験結果</vt:lpstr>
      <vt:lpstr>RDF とは</vt:lpstr>
      <vt:lpstr>MeCab (めかぶ)とは</vt:lpstr>
      <vt:lpstr>わかち書きについて</vt:lpstr>
      <vt:lpstr>共通語彙基盤の全体的な位置</vt:lpstr>
      <vt:lpstr>共通語彙基盤がなければ</vt:lpstr>
      <vt:lpstr>Ｗｏｒｄ２ｖｅｃ</vt:lpstr>
      <vt:lpstr>Word2vecについて</vt:lpstr>
      <vt:lpstr>コア語彙の名前空間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専攻ゼミナール ビックデータに関する研究</dc:title>
  <dc:creator>久永忠範</dc:creator>
  <cp:lastModifiedBy>陳 博</cp:lastModifiedBy>
  <cp:revision>796</cp:revision>
  <cp:lastPrinted>2016-02-22T23:58:58Z</cp:lastPrinted>
  <dcterms:created xsi:type="dcterms:W3CDTF">2014-08-26T04:18:50Z</dcterms:created>
  <dcterms:modified xsi:type="dcterms:W3CDTF">2020-05-22T09:31:32Z</dcterms:modified>
</cp:coreProperties>
</file>